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9" r:id="rId3"/>
    <p:sldId id="270" r:id="rId4"/>
    <p:sldId id="260" r:id="rId5"/>
    <p:sldId id="268" r:id="rId6"/>
    <p:sldId id="264" r:id="rId7"/>
    <p:sldId id="280" r:id="rId8"/>
    <p:sldId id="290" r:id="rId9"/>
    <p:sldId id="279" r:id="rId10"/>
    <p:sldId id="298" r:id="rId11"/>
    <p:sldId id="284" r:id="rId12"/>
    <p:sldId id="293" r:id="rId13"/>
    <p:sldId id="286" r:id="rId14"/>
    <p:sldId id="294" r:id="rId15"/>
    <p:sldId id="295" r:id="rId16"/>
    <p:sldId id="274" r:id="rId17"/>
    <p:sldId id="275" r:id="rId18"/>
    <p:sldId id="276" r:id="rId19"/>
    <p:sldId id="278" r:id="rId20"/>
    <p:sldId id="277" r:id="rId21"/>
    <p:sldId id="281" r:id="rId22"/>
    <p:sldId id="296" r:id="rId23"/>
    <p:sldId id="29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BB3E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42" autoAdjust="0"/>
    <p:restoredTop sz="94660"/>
  </p:normalViewPr>
  <p:slideViewPr>
    <p:cSldViewPr>
      <p:cViewPr varScale="1">
        <p:scale>
          <a:sx n="79" d="100"/>
          <a:sy n="79" d="100"/>
        </p:scale>
        <p:origin x="-9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42A92-973B-46D2-961D-A01121623EC5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0EF9B4-C008-4C87-BF1C-1F09F5A0C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A74E35-87D2-43D7-8ABD-A9BA0F58A6E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BA46B-3A5A-4FA3-8D63-EAC249ED24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BA46B-3A5A-4FA3-8D63-EAC249ED242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BA46B-3A5A-4FA3-8D63-EAC249ED242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3E233-F9A9-40A5-A358-D5DD78BA6FEE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48B-64BB-4BDB-B25C-F3AA2EBB30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3E233-F9A9-40A5-A358-D5DD78BA6FEE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48B-64BB-4BDB-B25C-F3AA2EBB3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3E233-F9A9-40A5-A358-D5DD78BA6FEE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48B-64BB-4BDB-B25C-F3AA2EBB3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3E233-F9A9-40A5-A358-D5DD78BA6FEE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48B-64BB-4BDB-B25C-F3AA2EBB3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3E233-F9A9-40A5-A358-D5DD78BA6FEE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04C48B-64BB-4BDB-B25C-F3AA2EBB3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3E233-F9A9-40A5-A358-D5DD78BA6FEE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48B-64BB-4BDB-B25C-F3AA2EBB3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3E233-F9A9-40A5-A358-D5DD78BA6FEE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48B-64BB-4BDB-B25C-F3AA2EBB3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3E233-F9A9-40A5-A358-D5DD78BA6FEE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48B-64BB-4BDB-B25C-F3AA2EBB3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3E233-F9A9-40A5-A358-D5DD78BA6FEE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48B-64BB-4BDB-B25C-F3AA2EBB3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3E233-F9A9-40A5-A358-D5DD78BA6FEE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48B-64BB-4BDB-B25C-F3AA2EBB3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3E233-F9A9-40A5-A358-D5DD78BA6FEE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48B-64BB-4BDB-B25C-F3AA2EBB3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3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F73E233-F9A9-40A5-A358-D5DD78BA6FEE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04C48B-64BB-4BDB-B25C-F3AA2EBB3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31-P9pcPStg&amp;feature=related" TargetMode="External"/><Relationship Id="rId4" Type="http://schemas.openxmlformats.org/officeDocument/2006/relationships/hyperlink" Target="http://www.youtube.com/watch?v=81dWTeregEA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www.youtube.com/watch?v=o-9yt7OAYmE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cad.carleton.edu/curricular/BIOL/classes/bio302/pages/ClassFossil.html" TargetMode="External"/><Relationship Id="rId3" Type="http://schemas.openxmlformats.org/officeDocument/2006/relationships/hyperlink" Target="http://serc.carleton.edu/sp/mnstep/activities/34884.html" TargetMode="External"/><Relationship Id="rId7" Type="http://schemas.openxmlformats.org/officeDocument/2006/relationships/hyperlink" Target="http://phet.colorado.edu/en/simulation/nuclear-fission" TargetMode="External"/><Relationship Id="rId2" Type="http://schemas.openxmlformats.org/officeDocument/2006/relationships/hyperlink" Target="http://phet.colorado.edu/en/simulation/alpha-deca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het.colorado.edu/en/simulation/radioactive-dating-game" TargetMode="External"/><Relationship Id="rId5" Type="http://schemas.openxmlformats.org/officeDocument/2006/relationships/hyperlink" Target="http://www.uraweb.org/reports/skoog.pdf" TargetMode="External"/><Relationship Id="rId4" Type="http://schemas.openxmlformats.org/officeDocument/2006/relationships/hyperlink" Target="http://serc.carleton.edu/quantskills/activities/popcorn.html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serc.carleton.edu/quantskills/methods/quantlit/RadDecay.html" TargetMode="External"/><Relationship Id="rId7" Type="http://schemas.openxmlformats.org/officeDocument/2006/relationships/hyperlink" Target="http://www.edu.gov.on.ca/eng/curriculum/secondary/2009science11_12.pdf" TargetMode="External"/><Relationship Id="rId2" Type="http://schemas.openxmlformats.org/officeDocument/2006/relationships/hyperlink" Target="http://www.furryelephant.com/content/radioactivity/teaching-learning/radioactivity-misconception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heenergylibrary.com/node/11798" TargetMode="External"/><Relationship Id="rId5" Type="http://schemas.openxmlformats.org/officeDocument/2006/relationships/hyperlink" Target="http://www.acad.carleton.edu/curricular/BIOL/classes/bio302/pages/half-life.html" TargetMode="External"/><Relationship Id="rId4" Type="http://schemas.openxmlformats.org/officeDocument/2006/relationships/hyperlink" Target="http://serc.carleton.edu/quantskills/activities/PennyDecay.htm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mysite.cherokee.k12.ga.us/personal/brenda_priest/site/Subject%202%20Notes/1/Virtual%20Half%20Life%20Lab.pdf" TargetMode="External"/><Relationship Id="rId7" Type="http://schemas.openxmlformats.org/officeDocument/2006/relationships/hyperlink" Target="http://www.youtube.com/watch?v=o-9yt7OAYmE" TargetMode="External"/><Relationship Id="rId2" Type="http://schemas.openxmlformats.org/officeDocument/2006/relationships/hyperlink" Target="http://glencoe.mcgraw-hill.com/sites/dl/free/0078693896/280405/E18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endrix2.uoregon.edu/~imamura/121/lecture-9/lecture-9.html" TargetMode="External"/><Relationship Id="rId5" Type="http://schemas.openxmlformats.org/officeDocument/2006/relationships/hyperlink" Target="http://hyperphysics.phy-astr.gsu.edu/hbase/nuclear/radact.html" TargetMode="External"/><Relationship Id="rId4" Type="http://schemas.openxmlformats.org/officeDocument/2006/relationships/hyperlink" Target="http://eqseis.geosc.psu.edu/~cammon/HTML/Classes/IntroQuakes/Notes/earth_origin_lecture.html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31P9pcPStg&amp;feature=related" TargetMode="External"/><Relationship Id="rId2" Type="http://schemas.openxmlformats.org/officeDocument/2006/relationships/hyperlink" Target="http://www.youtube.com/watch?v=31-P9pcPStg&amp;feature=relate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eb.princeton.edu/sites/ehs/osradtraining/radiationproperties/radiationproperties.htm" TargetMode="External"/><Relationship Id="rId5" Type="http://schemas.openxmlformats.org/officeDocument/2006/relationships/hyperlink" Target="http://serc.carleton.edu/quantskills/activities/popcorn.html" TargetMode="External"/><Relationship Id="rId4" Type="http://schemas.openxmlformats.org/officeDocument/2006/relationships/hyperlink" Target="http://www.youtube.com/watch?v=81dWTeregE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glencoe.mcgraw-hill.com/sites/dl/free/0078693896/280405/E18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0"/>
            <a:ext cx="672083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AutoShape 6" descr="data:image/jpeg;base64,/9j/4AAQSkZJRgABAQAAAQABAAD/2wCEAAkGBhISEBMSEhQTFRIVFhYaFxgYFhYXHxgaHB8WFhkeHhgXHCYfGh8jGxoXIC8hIyc1LCwsFx4xNTAqNSYrLCkBCQoKDgwOGg8PGjUjHiQpKTQ1NS40LTQxKiwsNSwsLCw1KiwxNCw2MCwvLTI0KSwtMDUtNC80LDQwLCw0LDQsNP/AABEIAIIAwAMBIgACEQEDEQH/xAAbAAEAAwEBAQEAAAAAAAAAAAAABAUGAwcCAf/EAD8QAAIBAgQDBwAHBgMJAAAAAAECAAMRBBIhMQVBYQYTIjJRcYEUQlJikbHwM3KCocHRB5KiFSMkU5OjwuHx/8QAGQEBAAMBAQAAAAAAAAAAAAAAAAIDBAEF/8QALBEAAgIBAgUDAwQDAAAAAAAAAAECAxEEIRIxQVHwE2GxBSJxgaHR4TOR8f/aAAwDAQACEQMRAD8A9xiIgCIiAIiIAiIgCIiAIiIAiIgCIiAIiIAiR8TjUp2BN2N8qgXZvZRr6a7C+s4MtSp5z3SfZBGY+7bL7Lrp5uUA6YriSISNWcC+UbgepOyjfViBoZjsZ/ibY2p0lNidS5sfbQfr8ZM4p2loIjUaVJnQ3DEEKDfQm5uWJ9TvMPS4T3rstHzAE5HIBtzIOzWl+ndLeJsjqKdRGHFGO3nQ9E7N9taeKbu2Xu6vIXuG9bH16TSTxrh1F6FVKpFyjA2B3t1npfA+1dHEkoMyVQLlGtcj1BGhEhc6lLEGSqpv9Pisj5+C6iIlYEREAREQBERAEREAREQBERAET4q1lVSzEKo3JIAHyZArcQYqStqdPnUqeH8ENif4rfOxAm4jEqgzOQB+Z5ADck+g1Mj4+owF8606VhdvrX9Bm0XlrqdbWG8i4eixOampzf8AOrA365aehF/Twj3tadCtKm4LFqtbl9dhuLhRog3F7Aa2vAPnDU217lCgbzVagJZt/qnxH+Ii19jtOr4BF1Yl2OhZjcgHQ25Le/ICfdqz72pL0szn58q/z35T6HC6dmFrlhYsSSxH7x1G19OcHVzM3j+zpW+lx6/raZR+J0KddGymoELeUgXuCu/Peb6thcTY0mZHoMCpfVXAOmoGhPK8wXFexOIpMcql15Ff7S3T01Tf3ndTq7644g/1RY8PxFHEXCXDgXyne3S28JgGp4zClPP3o/y/X+LXldwXgmJp1qVTKUbOMt9Ln+3rPQuGcFZahr13z1iLC2ioPRR/WQ1FEYSXByLdJrZyg/U5/OS3iIkSgRPirVVVLMQFG5JsB8ynftlgxe9Uafdf87R1wd4Xhyxsi7ieZcT7fYmo9qBFNL+EABmPuT+Qk/h/bnEU1Ir01qHkQch+dLGWWV+ksyZGjN7arWcf6N9E8pxnb/GM5swpgbKFB/mwJMvsD28rLTHfUcz+oOW46ixsf1pOThwwU8rDJQjOdjrUXlG4iUPA+19LEv3dmp1bXCtbxAb5SN7em8vpWmnyJThKDxJYERIFbio17sB8t8zE5UW293OmnMC5FtbTpAnznXz5fBlzfevYddN7eml/Ubyuoqjg1KzFlXXUZKfuqt5h95r+o0kj6cz/ALJCR9prqvxpmb4FjprzgERMO7NmALMD+0qiyqfuUhY9L6H7x5zaPDlBDsTUcbM1jb2AsF+Bznz/ALOza1mNTp5UH8HP+InefR4iu1MGoRpZBcDlYt5Rb0vfpAP2thWdjmchOSr4b+7Xufi2/OfQWlRX6qLfUkgXOguSdztqdZ+UTUYnOFVbaAEk++bQD2APvFHAIpzAXb7TEsfxOo+IB8fTWb9nTY9Xug/mM3+mPoTN+0qE/dTwD8yx/G3QQeI38lOo38JQfi9vxF53w7uRd1C+gDZtOulr+14B+DCIEKBQFO9tPm/r13lRW4hWpsaatSqkfvFx6ZlQH8dBLmtQVxlYAj0P61lJX41/xQwOFVM60xUqsQclFCbIMqkZnc3stxoCSdgep4ONZPvh2GqtVFWspvyuVAT2UEknrLyZ3hnadmr1cLUVTXpVlQlLgMjp3yuAxJWwuCLnUb6iaKG8hLAkfG4+nRQvVdUUcyfy9T0E61aoVSzaAC5nl/abEPiazub5dAgP1QN9Nrk6mE4J/e8IsjVZZ/jWSz472zoYghEFUqCTewsetr30/rMxxlEJVke+moIK2PzpLHgGGpsDSsRW1Jvsy8svtzHzJmJ4Je+kO5Qs4qlt7mqOlc6fS1Emn7Y2/kouA42lRqM1ZWYZCBltoTbXXpeaTCrSrqWpm9vMDoV9/wC8yK8LqWYqrFFZluB6dZ3wWBqEOFOpUjKG1NtbEA7abGbpwr1EVPOGzy4WXaOcq0spPxkvGUaRrpldNL3Nx8a+86VuGuNVZgeRuT/9lbw3hb1qvdgEGxJ6AamXNXhTAAAtYbamYNVRCrCi22evoNZZqMuSSXyRadY5aVZRarTq629U8TfBX85qOH/4lqzZatLJfZg1x0vcCw6zFYrPRunJ768x9r8dNek4rTVlAW+cX3000t/WW6WuHpSnP/hn+pTslfCqvt1656fserrWWoueuxyXAVAGVW56A+Or+FjpZeZ6/Ri7ArTChbZTUuQttstIGw2G9iNPaU/ZTilNqAyIO+pgLULsFy+niNzlIHIW0PpLX6T3n1nqj0ojKn/UJ8XobN/DKtuhRKMovElhnZqdFGBdjUqbjN4291RRpb1VdJOfMV8NlYj6wvb3AI/OQaGHqgWRaVEHfd2PLW2UX6kn2nX/AGWp87VKn7zWH+VAF/lBwj1e5BtUdqr/AGfP/wBqmLAdSPmd1xFUiyUsoG2dgtuXlTNJdGgqCyqFHoAAPwE+4BC+gu37Sq3sg7sfmX/1W6SRh8MqCyiwvfcnX3M6xAEREATP0uB1KOOxOKpZHGJSiGVmKlGpB1BBCm6kNrzBHO+mgiAZrhXZ2tSx+IxbGi30laIYgMDT7tWUqo5g+A5iR5TcbCaWIgEXHVEAVXIAc5bE2vcHaUOM7NkbC46f2nftFww1SHFyFuPax3/XpIeFr1yMgxarbcOgJHs17GQacuhrg1CKalj8lHi6P0fFUKhBHdks3I5fLbX1vaXOP48KikUqOUked7AAeoA3lX2grYWgCpdq9dtSbi3Qn25CfFLtpQKZWosrKllIYEMQNAb2t7y6Olm4ZSK56+r1MS6LnuTavDWOGpKLin4jb1a5uW6ylxPBfS4I2I0IPQjaW3ZntsmU0sQABclSBoB6W6SdxPi2GKkUAXcjTcKvUkzPbVwPEuZs0+plJZjun5uZfgPaV6eLWpXbMtijGwHS+g1NxqZva2Gw9Rc61ECnXcW/9Smw/YzC1aKE1PGB4mB5m5Oh6mflbsolNFNMZ1t5jrrcy+zDhF9cbmKrDtmltFttfxj4KjjXDTXzGgrVFpiwYDQsd7eoAvKjC9nq4IZkKgEanS59BNtheL1qKZcqFRtpa34TNce7WtV2vcjTSwUHQkDcm3OadLLC4I433MuvTk1ZJNJbL55kjBV6eFxj1KqFqYUIbKGs3mBsfQDlrrPRcNiVqIroQyMAQRzBnj3BahZxTOqm9uh/Qm//AMPkYYVgfL3r93+7p/5ZpknU6Z8D5G52w1NXrLZrCZp4iIMoiIgCIiAIiIAiIgCIiAeZ9veIVxXamCy0TYgAkBjYAk2/KUeCwVUAOCVvsPX4nqHEUoteniVFiSUZtiDrvyI9JGxPCqdSmKtMqFyi+oAAAtvsLAfymmd0o1qMFgrppg7XO3dGZ4n2LerTp16BDFkXMv3rC9vm8ox2VxN/FTKgbk2Gk1fCuLkmpTw1TMFUsfDcDUC6k+/tKjHcNZyWcszHmSTOPV2VJRaLIfT675OSlhZ6bn7iezWHWjTqVKrLUZblVGYnrbl8z54XSw5qoiu+Y3t3vhudgF1Iv86zjw2k3fdy92DKShOpFtxf0tJHE+DDIxPIGZpauyWexvh9OoraT57b/wBFli+EuobKt2AJCkf0Mg9n+3L0QaVZcwBNtlI6eko+CcXehiUrVCzEea5JJDDXfobzfYnBcOxI7xigJ1uDlM1qtRglLLT3z2PLndKVrxjKbTXf3yVXEe06Ygd2iqgbc3VmtzAC6D3M58Z4KM+iAKFULprawtfrJVPhVBcz0UIo0lYljclzbYSbwftNhsRSUVSEqKLHMbfzme2tJZXnsbKNQ2+S26L53MXiuHPTBdCVYA7cxzE9O4BVRsNRamMqFFIHp6jrreZni/c1P9zQbO7kLcWyqDpq23xNdw/BrSpJSXZFAHxKILDNOqsU4LPPPn9EiIiWnniIiAIiIAiIgCIiAIiIBwxiqVswBUkA366TK8T7L1TTqUkdgGFwt/CxBHLl7TW16IdSrbEWlLXpYxGRVNKoAfCxJVuoItY6ekJ8MkyaXFBxXUxXZqtUwOKJrU2CsCraHTUG/XabLEYnBMufvUA9x+W871uKVdQcOSw3NwV/GV1Pgveq1XwmoWNwFAtb0/WstvfG+LqR0qUPtecdyuw75Kxxi0nemgKLyOu7W9OXzIfHe1q1Vy5VVearqzdCwFlHrzl7hMWcIHLgmkdWvuOV9d5SY3tvhi5KYVWH2msD72AM5RTxrk2T1WqdctsJ9Hvy+P2K/hv0ZkZsVTqGoWuMmlwfW50ty+JP4dXoVGKUx3Z+ojbkC5JB2J6bz7wj0sTmamCCDcqdxf23HWV3HeE5aZPMEW9+UhddapNPZdjTpdLp5RTi8vv7kzGYF8zAOetmP9DKLHcMZAXW+mvuJXo7I3hJBB3HSbBXFfDoq64irdcoG2tix9Bzkr9NKlccWR0mvjqH6c4nbg3BFNXDstVqp8NToi+YXHrynoEhcJ4UlCkqIALAAn1IEmxKbljJiUFFvHcRESBIREQBERAEREAREQBERAE4YzC94trlWGqsPqkbHr7TvEHU8blF9IxdN8z0lqJazGmdTbYhDrfoLz5o1zVZqmFORxYMlRSob43BG1xL+RsZghUA1KsPKy7j+46Tij3LHb1S386FLi8HXxKtRxCpTRh4SrXuw1HxvMRjuw+KptYJnHIrPRG4PVYjPXcgG4soXXlP1qWLHhD0iPtEEH8BpNVVjrWEzFdBWvLWPwYbgOAr4Ot3rJdsjXTmQbDW3X8pc0ccuJrK2IPd00NwgVgC3K7EDaXVLBVqDM4UVmfzNmsfax0tP04KtXYd6op0gb5AblvcjlOWNWPil5+hOmUqY8MFv515FNiOEYEH/cp3lQ+VQSRfr0mj4NwpaNMCwz28Rt82v6SZSw6r5VUewA/KdJXOxyWDsIcLyIiJWWCIiAIiIAiIgCIiAIiIAiIgCIiAIiIAiIgCIiAIiIAiIgCIiAIiIAiIgCIiAIiIAiIgH//Z"/>
          <p:cNvSpPr>
            <a:spLocks noChangeAspect="1" noChangeArrowheads="1"/>
          </p:cNvSpPr>
          <p:nvPr/>
        </p:nvSpPr>
        <p:spPr bwMode="auto">
          <a:xfrm>
            <a:off x="155575" y="-593725"/>
            <a:ext cx="1828800" cy="1238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4" name="AutoShape 8" descr="data:image/jpeg;base64,/9j/4AAQSkZJRgABAQAAAQABAAD/2wCEAAkGBhISEBMSEhQTFRIVFhYaFxgYFhYXHxgaHB8WFhkeHhgXHCYfGh8jGxoXIC8hIyc1LCwsFx4xNTAqNSYrLCkBCQoKDgwOGg8PGjUjHiQpKTQ1NS40LTQxKiwsNSwsLCw1KiwxNCw2MCwvLTI0KSwtMDUtNC80LDQwLCw0LDQsNP/AABEIAIIAwAMBIgACEQEDEQH/xAAbAAEAAwEBAQEAAAAAAAAAAAAABAUGAwcCAf/EAD8QAAIBAgQDBwAHBgMJAAAAAAECAAMRBBIhMQVBYQYTIjJRcYEUQlJikbHwM3KCocHRB5KiFSMkU5OjwuHx/8QAGQEBAAMBAQAAAAAAAAAAAAAAAAIDBAEF/8QALBEAAgIBAgUDAwQDAAAAAAAAAAECAxEEIRIxQVHwE2GxBSJxgaHR4TOR8f/aAAwDAQACEQMRAD8A9xiIgCIiAIiIAiIgCIiAIiIAiIgCIiAIiIAiR8TjUp2BN2N8qgXZvZRr6a7C+s4MtSp5z3SfZBGY+7bL7Lrp5uUA6YriSISNWcC+UbgepOyjfViBoZjsZ/ibY2p0lNidS5sfbQfr8ZM4p2loIjUaVJnQ3DEEKDfQm5uWJ9TvMPS4T3rstHzAE5HIBtzIOzWl+ndLeJsjqKdRGHFGO3nQ9E7N9taeKbu2Xu6vIXuG9bH16TSTxrh1F6FVKpFyjA2B3t1npfA+1dHEkoMyVQLlGtcj1BGhEhc6lLEGSqpv9Pisj5+C6iIlYEREAREQBERAEREAREQBERAET4q1lVSzEKo3JIAHyZArcQYqStqdPnUqeH8ENif4rfOxAm4jEqgzOQB+Z5ADck+g1Mj4+owF8606VhdvrX9Bm0XlrqdbWG8i4eixOampzf8AOrA365aehF/Twj3tadCtKm4LFqtbl9dhuLhRog3F7Aa2vAPnDU217lCgbzVagJZt/qnxH+Ii19jtOr4BF1Yl2OhZjcgHQ25Le/ICfdqz72pL0szn58q/z35T6HC6dmFrlhYsSSxH7x1G19OcHVzM3j+zpW+lx6/raZR+J0KddGymoELeUgXuCu/Peb6thcTY0mZHoMCpfVXAOmoGhPK8wXFexOIpMcql15Ff7S3T01Tf3ndTq7644g/1RY8PxFHEXCXDgXyne3S28JgGp4zClPP3o/y/X+LXldwXgmJp1qVTKUbOMt9Ln+3rPQuGcFZahr13z1iLC2ioPRR/WQ1FEYSXByLdJrZyg/U5/OS3iIkSgRPirVVVLMQFG5JsB8ynftlgxe9Uafdf87R1wd4Xhyxsi7ieZcT7fYmo9qBFNL+EABmPuT+Qk/h/bnEU1Ir01qHkQch+dLGWWV+ksyZGjN7arWcf6N9E8pxnb/GM5swpgbKFB/mwJMvsD28rLTHfUcz+oOW46ixsf1pOThwwU8rDJQjOdjrUXlG4iUPA+19LEv3dmp1bXCtbxAb5SN7em8vpWmnyJThKDxJYERIFbio17sB8t8zE5UW293OmnMC5FtbTpAnznXz5fBlzfevYddN7eml/Ubyuoqjg1KzFlXXUZKfuqt5h95r+o0kj6cz/ALJCR9prqvxpmb4FjprzgERMO7NmALMD+0qiyqfuUhY9L6H7x5zaPDlBDsTUcbM1jb2AsF+Bznz/ALOza1mNTp5UH8HP+InefR4iu1MGoRpZBcDlYt5Rb0vfpAP2thWdjmchOSr4b+7Xufi2/OfQWlRX6qLfUkgXOguSdztqdZ+UTUYnOFVbaAEk++bQD2APvFHAIpzAXb7TEsfxOo+IB8fTWb9nTY9Xug/mM3+mPoTN+0qE/dTwD8yx/G3QQeI38lOo38JQfi9vxF53w7uRd1C+gDZtOulr+14B+DCIEKBQFO9tPm/r13lRW4hWpsaatSqkfvFx6ZlQH8dBLmtQVxlYAj0P61lJX41/xQwOFVM60xUqsQclFCbIMqkZnc3stxoCSdgep4ONZPvh2GqtVFWspvyuVAT2UEknrLyZ3hnadmr1cLUVTXpVlQlLgMjp3yuAxJWwuCLnUb6iaKG8hLAkfG4+nRQvVdUUcyfy9T0E61aoVSzaAC5nl/abEPiazub5dAgP1QN9Nrk6mE4J/e8IsjVZZ/jWSz472zoYghEFUqCTewsetr30/rMxxlEJVke+moIK2PzpLHgGGpsDSsRW1Jvsy8svtzHzJmJ4Je+kO5Qs4qlt7mqOlc6fS1Emn7Y2/kouA42lRqM1ZWYZCBltoTbXXpeaTCrSrqWpm9vMDoV9/wC8yK8LqWYqrFFZluB6dZ3wWBqEOFOpUjKG1NtbEA7abGbpwr1EVPOGzy4WXaOcq0spPxkvGUaRrpldNL3Nx8a+86VuGuNVZgeRuT/9lbw3hb1qvdgEGxJ6AamXNXhTAAAtYbamYNVRCrCi22evoNZZqMuSSXyRadY5aVZRarTq629U8TfBX85qOH/4lqzZatLJfZg1x0vcCw6zFYrPRunJ768x9r8dNek4rTVlAW+cX3000t/WW6WuHpSnP/hn+pTslfCqvt1656fserrWWoueuxyXAVAGVW56A+Or+FjpZeZ6/Ri7ArTChbZTUuQttstIGw2G9iNPaU/ZTilNqAyIO+pgLULsFy+niNzlIHIW0PpLX6T3n1nqj0ojKn/UJ8XobN/DKtuhRKMovElhnZqdFGBdjUqbjN4291RRpb1VdJOfMV8NlYj6wvb3AI/OQaGHqgWRaVEHfd2PLW2UX6kn2nX/AGWp87VKn7zWH+VAF/lBwj1e5BtUdqr/AGfP/wBqmLAdSPmd1xFUiyUsoG2dgtuXlTNJdGgqCyqFHoAAPwE+4BC+gu37Sq3sg7sfmX/1W6SRh8MqCyiwvfcnX3M6xAEREATP0uB1KOOxOKpZHGJSiGVmKlGpB1BBCm6kNrzBHO+mgiAZrhXZ2tSx+IxbGi30laIYgMDT7tWUqo5g+A5iR5TcbCaWIgEXHVEAVXIAc5bE2vcHaUOM7NkbC46f2nftFww1SHFyFuPax3/XpIeFr1yMgxarbcOgJHs17GQacuhrg1CKalj8lHi6P0fFUKhBHdks3I5fLbX1vaXOP48KikUqOUked7AAeoA3lX2grYWgCpdq9dtSbi3Qn25CfFLtpQKZWosrKllIYEMQNAb2t7y6Olm4ZSK56+r1MS6LnuTavDWOGpKLin4jb1a5uW6ylxPBfS4I2I0IPQjaW3ZntsmU0sQABclSBoB6W6SdxPi2GKkUAXcjTcKvUkzPbVwPEuZs0+plJZjun5uZfgPaV6eLWpXbMtijGwHS+g1NxqZva2Gw9Rc61ECnXcW/9Smw/YzC1aKE1PGB4mB5m5Oh6mflbsolNFNMZ1t5jrrcy+zDhF9cbmKrDtmltFttfxj4KjjXDTXzGgrVFpiwYDQsd7eoAvKjC9nq4IZkKgEanS59BNtheL1qKZcqFRtpa34TNce7WtV2vcjTSwUHQkDcm3OadLLC4I433MuvTk1ZJNJbL55kjBV6eFxj1KqFqYUIbKGs3mBsfQDlrrPRcNiVqIroQyMAQRzBnj3BahZxTOqm9uh/Qm//AMPkYYVgfL3r93+7p/5ZpknU6Z8D5G52w1NXrLZrCZp4iIMoiIgCIiAIiIAiIgCIiAeZ9veIVxXamCy0TYgAkBjYAk2/KUeCwVUAOCVvsPX4nqHEUoteniVFiSUZtiDrvyI9JGxPCqdSmKtMqFyi+oAAAtvsLAfymmd0o1qMFgrppg7XO3dGZ4n2LerTp16BDFkXMv3rC9vm8ox2VxN/FTKgbk2Gk1fCuLkmpTw1TMFUsfDcDUC6k+/tKjHcNZyWcszHmSTOPV2VJRaLIfT675OSlhZ6bn7iezWHWjTqVKrLUZblVGYnrbl8z54XSw5qoiu+Y3t3vhudgF1Iv86zjw2k3fdy92DKShOpFtxf0tJHE+DDIxPIGZpauyWexvh9OoraT57b/wBFli+EuobKt2AJCkf0Mg9n+3L0QaVZcwBNtlI6eko+CcXehiUrVCzEea5JJDDXfobzfYnBcOxI7xigJ1uDlM1qtRglLLT3z2PLndKVrxjKbTXf3yVXEe06Ygd2iqgbc3VmtzAC6D3M58Z4KM+iAKFULprawtfrJVPhVBcz0UIo0lYljclzbYSbwftNhsRSUVSEqKLHMbfzme2tJZXnsbKNQ2+S26L53MXiuHPTBdCVYA7cxzE9O4BVRsNRamMqFFIHp6jrreZni/c1P9zQbO7kLcWyqDpq23xNdw/BrSpJSXZFAHxKILDNOqsU4LPPPn9EiIiWnniIiAIiIAiIgCIiAIiIBwxiqVswBUkA366TK8T7L1TTqUkdgGFwt/CxBHLl7TW16IdSrbEWlLXpYxGRVNKoAfCxJVuoItY6ekJ8MkyaXFBxXUxXZqtUwOKJrU2CsCraHTUG/XabLEYnBMufvUA9x+W871uKVdQcOSw3NwV/GV1Pgveq1XwmoWNwFAtb0/WstvfG+LqR0qUPtecdyuw75Kxxi0nemgKLyOu7W9OXzIfHe1q1Vy5VVearqzdCwFlHrzl7hMWcIHLgmkdWvuOV9d5SY3tvhi5KYVWH2msD72AM5RTxrk2T1WqdctsJ9Hvy+P2K/hv0ZkZsVTqGoWuMmlwfW50ty+JP4dXoVGKUx3Z+ojbkC5JB2J6bz7wj0sTmamCCDcqdxf23HWV3HeE5aZPMEW9+UhddapNPZdjTpdLp5RTi8vv7kzGYF8zAOetmP9DKLHcMZAXW+mvuJXo7I3hJBB3HSbBXFfDoq64irdcoG2tix9Bzkr9NKlccWR0mvjqH6c4nbg3BFNXDstVqp8NToi+YXHrynoEhcJ4UlCkqIALAAn1IEmxKbljJiUFFvHcRESBIREQBERAEREAREQBERAE4YzC94trlWGqsPqkbHr7TvEHU8blF9IxdN8z0lqJazGmdTbYhDrfoLz5o1zVZqmFORxYMlRSob43BG1xL+RsZghUA1KsPKy7j+46Tij3LHb1S386FLi8HXxKtRxCpTRh4SrXuw1HxvMRjuw+KptYJnHIrPRG4PVYjPXcgG4soXXlP1qWLHhD0iPtEEH8BpNVVjrWEzFdBWvLWPwYbgOAr4Ot3rJdsjXTmQbDW3X8pc0ccuJrK2IPd00NwgVgC3K7EDaXVLBVqDM4UVmfzNmsfax0tP04KtXYd6op0gb5AblvcjlOWNWPil5+hOmUqY8MFv515FNiOEYEH/cp3lQ+VQSRfr0mj4NwpaNMCwz28Rt82v6SZSw6r5VUewA/KdJXOxyWDsIcLyIiJWWCIiAIiIAiIgCIiAIiIAiIgCIiAIiIAiIgCIiAIiIAiIgCIiAIiIAiIgCIiAIiIAiIgH//Z"/>
          <p:cNvSpPr>
            <a:spLocks noChangeAspect="1" noChangeArrowheads="1"/>
          </p:cNvSpPr>
          <p:nvPr/>
        </p:nvSpPr>
        <p:spPr bwMode="auto">
          <a:xfrm>
            <a:off x="155575" y="-593725"/>
            <a:ext cx="1828800" cy="1238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Horizontal Scroll 6"/>
          <p:cNvSpPr/>
          <p:nvPr/>
        </p:nvSpPr>
        <p:spPr>
          <a:xfrm>
            <a:off x="609600" y="304800"/>
            <a:ext cx="7924800" cy="11094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u="sng" dirty="0" smtClean="0">
                <a:solidFill>
                  <a:schemeClr val="tx1"/>
                </a:solidFill>
              </a:rPr>
              <a:t>Teaching the Concept of Half-Life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588507"/>
            <a:ext cx="3657600" cy="2661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1" y="3562784"/>
            <a:ext cx="3733800" cy="2685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33400" y="1600200"/>
            <a:ext cx="8077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/>
              <a:t>Students will learn what carbon dating is and why Carbon -14 is a useful isotope for dating fossils and other archeological objects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1000" y="2362200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l-PL" b="1" u="sng" dirty="0" smtClean="0">
                <a:hlinkClick r:id="rId4"/>
              </a:rPr>
              <a:t> </a:t>
            </a:r>
            <a:r>
              <a:rPr lang="pl-PL" sz="1600" b="1" u="sng" dirty="0" smtClean="0">
                <a:hlinkClick r:id="rId4"/>
              </a:rPr>
              <a:t>Carbon 14 Decay: http://www.youtube.com/watch?v=81dWTeregEA</a:t>
            </a:r>
            <a:endParaRPr lang="pl-PL" sz="1600" b="1" u="sng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381000" y="2895600"/>
            <a:ext cx="8763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l-PL" sz="1600" b="1" u="sng" dirty="0" smtClean="0">
                <a:hlinkClick r:id="rId5"/>
              </a:rPr>
              <a:t> Carbon Dating: http://www.youtube.com/watch?v=31P9pcPStg&amp;feature=related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457200" y="6324600"/>
            <a:ext cx="8305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/>
              <a:t>Short Dicussion: Student will share what they understood from these videos</a:t>
            </a:r>
          </a:p>
        </p:txBody>
      </p:sp>
      <p:sp>
        <p:nvSpPr>
          <p:cNvPr id="13" name="Horizontal Scroll 12"/>
          <p:cNvSpPr/>
          <p:nvPr/>
        </p:nvSpPr>
        <p:spPr>
          <a:xfrm>
            <a:off x="457200" y="-152400"/>
            <a:ext cx="8305800" cy="167640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500" b="1" u="sng" dirty="0" smtClean="0">
                <a:solidFill>
                  <a:schemeClr val="tx1"/>
                </a:solidFill>
              </a:rPr>
              <a:t>Half-Life: Teaching Strategy 3:</a:t>
            </a:r>
            <a:r>
              <a:rPr lang="pl-PL" sz="2500" b="1" dirty="0" smtClean="0">
                <a:solidFill>
                  <a:schemeClr val="tx1"/>
                </a:solidFill>
              </a:rPr>
              <a:t/>
            </a:r>
            <a:br>
              <a:rPr lang="pl-PL" sz="2500" b="1" dirty="0" smtClean="0">
                <a:solidFill>
                  <a:schemeClr val="tx1"/>
                </a:solidFill>
              </a:rPr>
            </a:br>
            <a:r>
              <a:rPr lang="pl-PL" sz="2500" b="1" dirty="0" smtClean="0">
                <a:solidFill>
                  <a:schemeClr val="tx1"/>
                </a:solidFill>
              </a:rPr>
              <a:t> Application of Half-Life: Introduction to Carbon Dating –Videos </a:t>
            </a:r>
            <a:r>
              <a:rPr lang="pl-PL" sz="2600" b="1" dirty="0" smtClean="0">
                <a:solidFill>
                  <a:schemeClr val="tx1"/>
                </a:solidFill>
              </a:rPr>
              <a:t>and Discussion</a:t>
            </a:r>
            <a:endParaRPr lang="en-US" sz="2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2438400"/>
            <a:ext cx="5181600" cy="4191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pl-PL" sz="1900" b="1" dirty="0" smtClean="0"/>
              <a:t>       </a:t>
            </a:r>
          </a:p>
          <a:p>
            <a:pPr>
              <a:buFont typeface="Arial" pitchFamily="34" charset="0"/>
              <a:buChar char="•"/>
            </a:pPr>
            <a:endParaRPr lang="pl-PL" sz="1900" dirty="0" smtClean="0"/>
          </a:p>
          <a:p>
            <a:pPr>
              <a:buFont typeface="Arial" pitchFamily="34" charset="0"/>
              <a:buChar char="•"/>
            </a:pPr>
            <a:r>
              <a:rPr lang="pl-PL" sz="1900" b="1" dirty="0" smtClean="0"/>
              <a:t>Students will find out the age of five different „fossils</a:t>
            </a:r>
            <a:r>
              <a:rPr lang="pl-PL" sz="1900" dirty="0" smtClean="0"/>
              <a:t>”</a:t>
            </a:r>
          </a:p>
          <a:p>
            <a:pPr lvl="1">
              <a:buFont typeface="Wingdings" pitchFamily="2" charset="2"/>
              <a:buChar char="ü"/>
            </a:pPr>
            <a:r>
              <a:rPr lang="pl-PL" sz="1900" dirty="0" smtClean="0"/>
              <a:t>a bag represents a fossil and beads inside the bag –&gt; atoms</a:t>
            </a:r>
          </a:p>
          <a:p>
            <a:pPr>
              <a:buNone/>
            </a:pPr>
            <a:endParaRPr lang="pl-PL" sz="1900" dirty="0" smtClean="0"/>
          </a:p>
          <a:p>
            <a:pPr>
              <a:buFont typeface="Arial" pitchFamily="34" charset="0"/>
              <a:buChar char="•"/>
            </a:pPr>
            <a:r>
              <a:rPr lang="pl-PL" sz="1900" b="1" dirty="0" smtClean="0"/>
              <a:t>Students need to :</a:t>
            </a:r>
          </a:p>
          <a:p>
            <a:pPr lvl="1">
              <a:buFont typeface="Wingdings" pitchFamily="2" charset="2"/>
              <a:buChar char="ü"/>
            </a:pPr>
            <a:r>
              <a:rPr lang="pl-PL" sz="1900" dirty="0" smtClean="0"/>
              <a:t>use half-life properties of isotopes to determine the age of different fossils</a:t>
            </a:r>
          </a:p>
          <a:p>
            <a:pPr lvl="1">
              <a:buNone/>
            </a:pPr>
            <a:endParaRPr lang="pl-PL" sz="1900" dirty="0" smtClean="0"/>
          </a:p>
          <a:p>
            <a:pPr lvl="1">
              <a:buFont typeface="Wingdings" pitchFamily="2" charset="2"/>
              <a:buChar char="ü"/>
            </a:pPr>
            <a:r>
              <a:rPr lang="pl-PL" sz="1900" dirty="0" smtClean="0"/>
              <a:t>count the number of parent and daughter isotope atoms in each bag</a:t>
            </a:r>
          </a:p>
          <a:p>
            <a:pPr lvl="1">
              <a:buNone/>
            </a:pPr>
            <a:endParaRPr lang="pl-PL" sz="1900" dirty="0" smtClean="0"/>
          </a:p>
          <a:p>
            <a:pPr lvl="1">
              <a:buFont typeface="Wingdings" pitchFamily="2" charset="2"/>
              <a:buChar char="ü"/>
            </a:pPr>
            <a:r>
              <a:rPr lang="pl-PL" sz="1900" dirty="0" smtClean="0"/>
              <a:t>determine how many half-lives the isotope has gone through</a:t>
            </a:r>
          </a:p>
          <a:p>
            <a:pPr lvl="1">
              <a:buFont typeface="Arial" pitchFamily="34" charset="0"/>
              <a:buChar char="•"/>
            </a:pPr>
            <a:endParaRPr lang="pl-PL" sz="1900" dirty="0" smtClean="0"/>
          </a:p>
          <a:p>
            <a:pPr lvl="1">
              <a:buFont typeface="Wingdings" pitchFamily="2" charset="2"/>
              <a:buChar char="ü"/>
            </a:pPr>
            <a:r>
              <a:rPr lang="pl-PL" sz="1900" dirty="0" smtClean="0"/>
              <a:t>determine the age of the fossil</a:t>
            </a:r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6" name="rg_hi" descr="https://encrypted-tbn0.google.com/images?q=tbn:ANd9GcTsdvD0m4RkfsBxB1U6jFTkE4CEi0f__e9NUFoHnBPsoFmxTKiVyQ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124200"/>
            <a:ext cx="3581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28600" y="1600200"/>
            <a:ext cx="8610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/>
              <a:t>     This hands-on activity allows students to gain a better understanding of how scientists use isotopes to determine the age of fossils                           and archeological objects</a:t>
            </a:r>
            <a:endParaRPr lang="en-US" sz="2000" dirty="0"/>
          </a:p>
        </p:txBody>
      </p:sp>
      <p:sp>
        <p:nvSpPr>
          <p:cNvPr id="9" name="Horizontal Scroll 8"/>
          <p:cNvSpPr/>
          <p:nvPr/>
        </p:nvSpPr>
        <p:spPr>
          <a:xfrm>
            <a:off x="457200" y="0"/>
            <a:ext cx="8305800" cy="160020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600" b="1" u="sng" dirty="0" smtClean="0">
                <a:solidFill>
                  <a:schemeClr val="tx1"/>
                </a:solidFill>
              </a:rPr>
              <a:t>Half-Life Teaching Strategy 4: </a:t>
            </a:r>
          </a:p>
          <a:p>
            <a:pPr algn="ctr"/>
            <a:r>
              <a:rPr lang="pl-PL" sz="2600" b="1" dirty="0" smtClean="0">
                <a:solidFill>
                  <a:schemeClr val="tx1"/>
                </a:solidFill>
              </a:rPr>
              <a:t>Radiometric dating activity – What is the age of the fossil?</a:t>
            </a:r>
            <a:endParaRPr lang="en-US" sz="2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>
          <a:xfrm>
            <a:off x="381000" y="1752600"/>
            <a:ext cx="4040188" cy="4343400"/>
          </a:xfrm>
        </p:spPr>
        <p:txBody>
          <a:bodyPr/>
          <a:lstStyle/>
          <a:p>
            <a:pPr>
              <a:buNone/>
            </a:pPr>
            <a:r>
              <a:rPr lang="pl-PL" b="1" dirty="0" smtClean="0"/>
              <a:t>     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609600" y="228600"/>
            <a:ext cx="3810000" cy="11430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</a:rPr>
              <a:t>Potential Student Difficulty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876800" y="228600"/>
            <a:ext cx="3810000" cy="1143000"/>
          </a:xfrm>
          <a:prstGeom prst="roundRect">
            <a:avLst/>
          </a:prstGeom>
          <a:solidFill>
            <a:srgbClr val="FBB3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</a:rPr>
              <a:t>Solution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4"/>
          </p:nvPr>
        </p:nvSpPr>
        <p:spPr>
          <a:xfrm>
            <a:off x="3810000" y="1600200"/>
            <a:ext cx="4876800" cy="4953000"/>
          </a:xfrm>
        </p:spPr>
        <p:txBody>
          <a:bodyPr/>
          <a:lstStyle/>
          <a:p>
            <a:pPr lvl="2">
              <a:buFont typeface="Wingdings" pitchFamily="2" charset="2"/>
              <a:buChar char="Ø"/>
            </a:pPr>
            <a:endParaRPr lang="pl-PL" sz="1600" dirty="0" smtClean="0"/>
          </a:p>
          <a:p>
            <a:pPr lvl="2">
              <a:buFont typeface="Wingdings" pitchFamily="2" charset="2"/>
              <a:buChar char="Ø"/>
            </a:pPr>
            <a:r>
              <a:rPr lang="pl-PL" sz="1600" dirty="0" smtClean="0"/>
              <a:t>Show your students a demonstration with popping popcorn</a:t>
            </a:r>
          </a:p>
          <a:p>
            <a:pPr lvl="2">
              <a:buNone/>
            </a:pPr>
            <a:endParaRPr lang="pl-PL" sz="1600" dirty="0" smtClean="0"/>
          </a:p>
          <a:p>
            <a:pPr lvl="2">
              <a:buFont typeface="Wingdings" pitchFamily="2" charset="2"/>
              <a:buChar char="Ø"/>
            </a:pPr>
            <a:r>
              <a:rPr lang="pl-PL" sz="1600" dirty="0" smtClean="0"/>
              <a:t>Explain that when popcorn kernels are poured into popcorn popper, it is impossible to predict  which kernel pops first</a:t>
            </a:r>
          </a:p>
          <a:p>
            <a:pPr lvl="2">
              <a:buNone/>
            </a:pPr>
            <a:r>
              <a:rPr lang="pl-PL" sz="1600" dirty="0" smtClean="0"/>
              <a:t> </a:t>
            </a:r>
          </a:p>
          <a:p>
            <a:pPr lvl="2">
              <a:buFont typeface="Wingdings" pitchFamily="2" charset="2"/>
              <a:buChar char="Ø"/>
            </a:pPr>
            <a:r>
              <a:rPr lang="pl-PL" sz="1600" dirty="0" smtClean="0"/>
              <a:t>When they are removed from the popper they are not kernels any more. They have been transformed and changed forever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57200" y="1981200"/>
            <a:ext cx="4038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/>
              <a:t>Understanding that radioactive decay is a spontaneous process that involves irreversible transformation of one element into another</a:t>
            </a:r>
          </a:p>
        </p:txBody>
      </p:sp>
      <p:pic>
        <p:nvPicPr>
          <p:cNvPr id="20" name="rg_hi" descr="https://encrypted-tbn3.google.com/images?q=tbn:ANd9GcQE63Te3M-bnRpqFA59NuXtv2JRPFe6GZ8enMD2SJfIaq2yBAb_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962400"/>
            <a:ext cx="22479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rg_hi" descr="https://encrypted-tbn0.google.com/images?q=tbn:ANd9GcRX6JmvhiR7GS2Gcd8z4oEQmGd9MfJMq8AKCgpkGOm4PZlD5hn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962400"/>
            <a:ext cx="2133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81000" y="152400"/>
            <a:ext cx="3810000" cy="11430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</a:rPr>
              <a:t>Potential Student Difficulty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8200" y="228600"/>
            <a:ext cx="3657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/>
              <a:t>Realizing the difference between radioactivity and radioactive decay</a:t>
            </a:r>
            <a:endParaRPr lang="pl-PL" sz="2000" b="1" dirty="0" smtClean="0">
              <a:solidFill>
                <a:srgbClr val="FF000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743200" y="1447800"/>
            <a:ext cx="3810000" cy="838200"/>
          </a:xfrm>
          <a:prstGeom prst="roundRect">
            <a:avLst/>
          </a:prstGeom>
          <a:solidFill>
            <a:srgbClr val="FBB3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</a:rPr>
              <a:t>Solution</a:t>
            </a:r>
            <a:endParaRPr lang="en-US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57200" y="3048000"/>
          <a:ext cx="82296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073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sng" dirty="0" smtClean="0">
                          <a:solidFill>
                            <a:srgbClr val="FF0000"/>
                          </a:solidFill>
                        </a:rPr>
                        <a:t>Radioactivity</a:t>
                      </a:r>
                      <a:r>
                        <a:rPr lang="en-US" u="sng" dirty="0" smtClean="0">
                          <a:solidFill>
                            <a:schemeClr val="dk1"/>
                          </a:solidFill>
                        </a:rPr>
                        <a:t> </a:t>
                      </a:r>
                      <a:endParaRPr lang="pl-PL" u="sng" dirty="0" smtClean="0">
                        <a:solidFill>
                          <a:schemeClr val="dk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u="sng" dirty="0" smtClean="0">
                        <a:solidFill>
                          <a:schemeClr val="dk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refers to the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particles</a:t>
                      </a:r>
                      <a:r>
                        <a:rPr lang="en-US" b="1" dirty="0" smtClean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which are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emitted from nuclei </a:t>
                      </a:r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as a result of nuclear instability</a:t>
                      </a:r>
                      <a:endParaRPr lang="pl-PL" dirty="0" smtClean="0">
                        <a:solidFill>
                          <a:schemeClr val="dk1"/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u="sng" dirty="0" smtClean="0">
                          <a:solidFill>
                            <a:srgbClr val="FF0000"/>
                          </a:solidFill>
                        </a:rPr>
                        <a:t>Radioactive decay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the process by which </a:t>
                      </a:r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a radioactive atom’s nucleus 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breaks apart and </a:t>
                      </a:r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forms different atoms</a:t>
                      </a:r>
                    </a:p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7340">
                <a:tc>
                  <a:txBody>
                    <a:bodyPr/>
                    <a:lstStyle/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99536" y="2514600"/>
            <a:ext cx="904446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700" b="1" dirty="0" smtClean="0"/>
              <a:t>Show your student the following poster and explain using pictures what the difference is</a:t>
            </a:r>
            <a:endParaRPr lang="en-US" sz="1700" b="1" dirty="0"/>
          </a:p>
        </p:txBody>
      </p:sp>
      <p:pic>
        <p:nvPicPr>
          <p:cNvPr id="16" name="Content Placeholder 3" descr="http://hyperphysics.phy-astr.gsu.edu/hbase/nuclear/imgnuc/radioact.gif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648200"/>
            <a:ext cx="29146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457200" y="3048000"/>
            <a:ext cx="8305800" cy="3657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4419600" y="3124200"/>
            <a:ext cx="0" cy="3505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33400" y="3505200"/>
            <a:ext cx="815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il_fi" descr="http://eqseis.geosc.psu.edu/%7Ecammon/HTML/Classes/IntroQuakes/Notes/Images_specific/rad_decay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4495800"/>
            <a:ext cx="3276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81000" y="228600"/>
            <a:ext cx="3810000" cy="11430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</a:rPr>
              <a:t>Potential Student Difficulty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876800" y="228600"/>
            <a:ext cx="3810000" cy="1143000"/>
          </a:xfrm>
          <a:prstGeom prst="roundRect">
            <a:avLst/>
          </a:prstGeom>
          <a:solidFill>
            <a:srgbClr val="FBB3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</a:rPr>
              <a:t>Solution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000" y="1905000"/>
            <a:ext cx="3886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/>
              <a:t>Understanding that </a:t>
            </a:r>
            <a:r>
              <a:rPr lang="en-US" sz="2000" b="1" dirty="0" smtClean="0"/>
              <a:t>nuclei </a:t>
            </a:r>
            <a:r>
              <a:rPr lang="pl-PL" sz="2000" b="1" dirty="0" smtClean="0"/>
              <a:t>do not </a:t>
            </a:r>
            <a:r>
              <a:rPr lang="en-US" sz="2000" b="1" dirty="0" smtClean="0"/>
              <a:t>disappear when they decay</a:t>
            </a:r>
            <a:endParaRPr lang="pl-PL" sz="2000" b="1" dirty="0" smtClean="0"/>
          </a:p>
        </p:txBody>
      </p:sp>
      <p:sp>
        <p:nvSpPr>
          <p:cNvPr id="10" name="Rectangle 9"/>
          <p:cNvSpPr/>
          <p:nvPr/>
        </p:nvSpPr>
        <p:spPr>
          <a:xfrm>
            <a:off x="5105400" y="1981200"/>
            <a:ext cx="3191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/>
              <a:t>Show students an animation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4419600" y="2438400"/>
            <a:ext cx="4724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dirty="0" smtClean="0">
                <a:hlinkClick r:id="rId2"/>
              </a:rPr>
              <a:t>http://www.youtube.com/watch?v=o-9yt7OAYmE</a:t>
            </a:r>
            <a:endParaRPr lang="en-US" sz="1400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971800"/>
            <a:ext cx="4724400" cy="3413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81000" y="228600"/>
            <a:ext cx="3810000" cy="11430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</a:rPr>
              <a:t>Potential Student Difficulty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800600" y="304800"/>
            <a:ext cx="3810000" cy="1143000"/>
          </a:xfrm>
          <a:prstGeom prst="roundRect">
            <a:avLst/>
          </a:prstGeom>
          <a:solidFill>
            <a:srgbClr val="FBB3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</a:rPr>
              <a:t>Solution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1752600"/>
            <a:ext cx="2819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/>
              <a:t>Wrongly interpreting h</a:t>
            </a:r>
            <a:r>
              <a:rPr lang="en-US" sz="2000" b="1" dirty="0" err="1" smtClean="0"/>
              <a:t>alf</a:t>
            </a:r>
            <a:r>
              <a:rPr lang="en-US" sz="2000" b="1" dirty="0" smtClean="0"/>
              <a:t>-life </a:t>
            </a:r>
            <a:r>
              <a:rPr lang="pl-PL" sz="2000" b="1" dirty="0" smtClean="0"/>
              <a:t>as</a:t>
            </a:r>
            <a:r>
              <a:rPr lang="en-US" sz="2000" b="1" dirty="0" smtClean="0"/>
              <a:t> half the time for the radioactivity to disappear</a:t>
            </a:r>
            <a:endParaRPr lang="pl-PL" sz="2000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4038600" y="1905000"/>
            <a:ext cx="4114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buFont typeface="Wingdings" pitchFamily="2" charset="2"/>
              <a:buChar char="ü"/>
            </a:pPr>
            <a:r>
              <a:rPr lang="pl-PL" dirty="0" smtClean="0"/>
              <a:t>Use demonstrations such as a coin toss or M&amp;M’s to help students understand the concept</a:t>
            </a:r>
          </a:p>
          <a:p>
            <a:pPr lvl="2">
              <a:buFont typeface="Wingdings" pitchFamily="2" charset="2"/>
              <a:buChar char="ü"/>
            </a:pPr>
            <a:endParaRPr lang="pl-PL" dirty="0" smtClean="0"/>
          </a:p>
          <a:p>
            <a:pPr lvl="2">
              <a:buFont typeface="Wingdings" pitchFamily="2" charset="2"/>
              <a:buChar char="ü"/>
            </a:pPr>
            <a:r>
              <a:rPr lang="pl-PL" dirty="0" smtClean="0"/>
              <a:t>Depict the results of these demonstrations  as a curve of an exponential decay function</a:t>
            </a:r>
          </a:p>
          <a:p>
            <a:pPr lvl="2">
              <a:buFont typeface="Wingdings" pitchFamily="2" charset="2"/>
              <a:buChar char="ü"/>
            </a:pPr>
            <a:endParaRPr lang="pl-PL" dirty="0" smtClean="0"/>
          </a:p>
          <a:p>
            <a:pPr lvl="2">
              <a:buFont typeface="Wingdings" pitchFamily="2" charset="2"/>
              <a:buChar char="ü"/>
            </a:pPr>
            <a:r>
              <a:rPr lang="pl-PL" dirty="0" smtClean="0"/>
              <a:t>Analyze with student the shape and changes in number of isotopes</a:t>
            </a:r>
            <a:endParaRPr lang="en-US" dirty="0"/>
          </a:p>
        </p:txBody>
      </p:sp>
      <p:pic>
        <p:nvPicPr>
          <p:cNvPr id="6" name="Picture 4" descr="https://encrypted-tbn3.google.com/images?q=tbn:ANd9GcQtmC5rgdnrAu24FVD813eGEHHr8fW4PMNlwjv-IR_sds4vF8LI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86200"/>
            <a:ext cx="1990725" cy="2295526"/>
          </a:xfrm>
          <a:prstGeom prst="rect">
            <a:avLst/>
          </a:prstGeom>
          <a:noFill/>
        </p:spPr>
      </p:pic>
      <p:pic>
        <p:nvPicPr>
          <p:cNvPr id="45058" name="Picture 2" descr="https://encrypted-tbn0.google.com/images?q=tbn:ANd9GcRbw7ugMQ3PBpX9fXQ45s7za-0UatuL_kXoPrQJJMSsnkf71FtD8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19242" y="3886200"/>
            <a:ext cx="2344316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pl-PL" sz="2200" dirty="0" smtClean="0"/>
              <a:t>Major safety concern should be an appropriate Internet conduct as the virtual lab is done on-line</a:t>
            </a:r>
          </a:p>
          <a:p>
            <a:pPr>
              <a:buFont typeface="Wingdings" pitchFamily="2" charset="2"/>
              <a:buChar char="Ø"/>
            </a:pPr>
            <a:endParaRPr lang="pl-PL" sz="2200" dirty="0" smtClean="0"/>
          </a:p>
          <a:p>
            <a:pPr>
              <a:buFont typeface="Wingdings" pitchFamily="2" charset="2"/>
              <a:buChar char="Ø"/>
            </a:pPr>
            <a:r>
              <a:rPr lang="pl-PL" sz="2200" dirty="0" smtClean="0"/>
              <a:t>Enough space in the classroom  should be provided for students when they do their radiometric dating activity</a:t>
            </a:r>
          </a:p>
          <a:p>
            <a:pPr>
              <a:buFont typeface="Wingdings" pitchFamily="2" charset="2"/>
              <a:buChar char="Ø"/>
            </a:pPr>
            <a:endParaRPr lang="pl-PL" sz="2200" dirty="0" smtClean="0"/>
          </a:p>
          <a:p>
            <a:pPr>
              <a:buFont typeface="Wingdings" pitchFamily="2" charset="2"/>
              <a:buChar char="Ø"/>
            </a:pPr>
            <a:r>
              <a:rPr lang="pl-PL" sz="2200" dirty="0" smtClean="0"/>
              <a:t>The classroom should be free from clutter when students circulate between stations while doing radiometric dating activity</a:t>
            </a:r>
          </a:p>
          <a:p>
            <a:pPr>
              <a:buFont typeface="Wingdings" pitchFamily="2" charset="2"/>
              <a:buChar char="Ø"/>
            </a:pPr>
            <a:endParaRPr lang="pl-PL" sz="2400" dirty="0" smtClean="0"/>
          </a:p>
          <a:p>
            <a:pPr>
              <a:buNone/>
            </a:pPr>
            <a:endParaRPr lang="pl-PL" sz="2400" dirty="0" smtClean="0"/>
          </a:p>
          <a:p>
            <a:pPr>
              <a:buFont typeface="Wingdings" pitchFamily="2" charset="2"/>
              <a:buChar char="Ø"/>
            </a:pPr>
            <a:endParaRPr lang="pl-PL" sz="2400" dirty="0" smtClean="0"/>
          </a:p>
          <a:p>
            <a:pPr>
              <a:buFont typeface="Wingdings" pitchFamily="2" charset="2"/>
              <a:buChar char="Ø"/>
            </a:pPr>
            <a:endParaRPr lang="pl-PL" sz="2400" dirty="0" smtClean="0"/>
          </a:p>
          <a:p>
            <a:pPr>
              <a:buFont typeface="Wingdings" pitchFamily="2" charset="2"/>
              <a:buChar char="Ø"/>
            </a:pPr>
            <a:endParaRPr lang="pl-PL" sz="2400" dirty="0" smtClean="0"/>
          </a:p>
          <a:p>
            <a:pPr>
              <a:buFont typeface="Wingdings" pitchFamily="2" charset="2"/>
              <a:buChar char="Ø"/>
            </a:pPr>
            <a:endParaRPr lang="pl-PL" dirty="0" smtClean="0"/>
          </a:p>
          <a:p>
            <a:pPr>
              <a:buNone/>
            </a:pPr>
            <a:endParaRPr lang="pl-PL" dirty="0" smtClean="0"/>
          </a:p>
        </p:txBody>
      </p:sp>
      <p:sp>
        <p:nvSpPr>
          <p:cNvPr id="5" name="Horizontal Scroll 4"/>
          <p:cNvSpPr/>
          <p:nvPr/>
        </p:nvSpPr>
        <p:spPr>
          <a:xfrm>
            <a:off x="762000" y="228600"/>
            <a:ext cx="7924800" cy="11094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tx1"/>
                </a:solidFill>
              </a:rPr>
              <a:t>Safety Considerations</a:t>
            </a:r>
            <a:endParaRPr lang="en-US" sz="2800" b="1" dirty="0"/>
          </a:p>
        </p:txBody>
      </p:sp>
      <p:pic>
        <p:nvPicPr>
          <p:cNvPr id="7" name="rg_hi" descr="https://encrypted-tbn1.google.com/images?q=tbn:ANd9GcQvdobTauW0tT6MNhWbS5SGHFgeQSYCr649O4Pc3WkFQpZYxtC-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4876800"/>
            <a:ext cx="23145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orizontal Scroll 4"/>
          <p:cNvSpPr/>
          <p:nvPr/>
        </p:nvSpPr>
        <p:spPr>
          <a:xfrm>
            <a:off x="685800" y="228600"/>
            <a:ext cx="7924800" cy="11094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tx1"/>
                </a:solidFill>
              </a:rPr>
              <a:t>Practical Applications of Radioactive Decay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1447800"/>
            <a:ext cx="8229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dirty="0" smtClean="0"/>
              <a:t>  </a:t>
            </a:r>
            <a:r>
              <a:rPr lang="pl-PL" b="1" dirty="0" smtClean="0"/>
              <a:t>MEDICINE</a:t>
            </a:r>
            <a:endParaRPr lang="pl-PL" dirty="0" smtClean="0"/>
          </a:p>
          <a:p>
            <a:pPr lvl="1">
              <a:buFont typeface="Wingdings" pitchFamily="2" charset="2"/>
              <a:buChar char="ü"/>
            </a:pPr>
            <a:r>
              <a:rPr lang="pl-PL" dirty="0" smtClean="0"/>
              <a:t>diagnostic medical imaging to detect tumors, bone fracture  (medical and dental X-ray images, SPECT, PET, MRI)</a:t>
            </a:r>
          </a:p>
          <a:p>
            <a:pPr lvl="1"/>
            <a:endParaRPr lang="pl-PL" dirty="0" smtClean="0"/>
          </a:p>
          <a:p>
            <a:pPr lvl="1">
              <a:buFont typeface="Wingdings" pitchFamily="2" charset="2"/>
              <a:buChar char="ü"/>
            </a:pPr>
            <a:r>
              <a:rPr lang="pl-PL" dirty="0" smtClean="0"/>
              <a:t>radionuclide therapy (RNT – bombarding dividing harmful cell with </a:t>
            </a:r>
          </a:p>
          <a:p>
            <a:pPr lvl="1"/>
            <a:r>
              <a:rPr lang="pl-PL" dirty="0" smtClean="0"/>
              <a:t>                                           radiation)</a:t>
            </a:r>
          </a:p>
          <a:p>
            <a:pPr lvl="1"/>
            <a:endParaRPr lang="pl-PL" dirty="0" smtClean="0"/>
          </a:p>
          <a:p>
            <a:pPr lvl="1">
              <a:buFont typeface="Arial" pitchFamily="34" charset="0"/>
              <a:buChar char="•"/>
            </a:pPr>
            <a:endParaRPr lang="pl-PL" dirty="0" smtClean="0"/>
          </a:p>
          <a:p>
            <a:pPr lvl="1"/>
            <a:endParaRPr lang="pl-PL" dirty="0" smtClean="0"/>
          </a:p>
          <a:p>
            <a:pPr lvl="1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32004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dirty="0" smtClean="0"/>
              <a:t>  </a:t>
            </a:r>
            <a:r>
              <a:rPr lang="pl-PL" b="1" dirty="0" smtClean="0"/>
              <a:t>EARTH SCIENCES </a:t>
            </a:r>
            <a:r>
              <a:rPr lang="pl-PL" dirty="0" smtClean="0"/>
              <a:t>– using C-14 for dating of geological specimens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3886200"/>
            <a:ext cx="7010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dirty="0" smtClean="0"/>
              <a:t> </a:t>
            </a:r>
            <a:r>
              <a:rPr lang="pl-PL" b="1" dirty="0" smtClean="0"/>
              <a:t>NUCLEAR PHYSICS </a:t>
            </a:r>
            <a:r>
              <a:rPr lang="pl-PL" dirty="0" smtClean="0"/>
              <a:t>– nuclear energy production</a:t>
            </a:r>
            <a:endParaRPr lang="en-US" dirty="0"/>
          </a:p>
        </p:txBody>
      </p:sp>
      <p:pic>
        <p:nvPicPr>
          <p:cNvPr id="9218" name="Picture 2" descr="https://encrypted-tbn3.google.com/images?q=tbn:ANd9GcQf6ikFvzz-fD2aPrSCPWrl4Cnl_Jos-SHfcgEI3ORDRN8jHLJ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419600"/>
            <a:ext cx="2238375" cy="2038350"/>
          </a:xfrm>
          <a:prstGeom prst="rect">
            <a:avLst/>
          </a:prstGeom>
          <a:noFill/>
        </p:spPr>
      </p:pic>
      <p:pic>
        <p:nvPicPr>
          <p:cNvPr id="9220" name="Picture 4" descr="https://encrypted-tbn2.google.com/images?q=tbn:ANd9GcR3m3YxIcion2snSiOydEPJAjYI7st9NsBsJJTZg50mR-QqKb1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3581400"/>
            <a:ext cx="1015922" cy="3043084"/>
          </a:xfrm>
          <a:prstGeom prst="rect">
            <a:avLst/>
          </a:prstGeom>
          <a:noFill/>
        </p:spPr>
      </p:pic>
      <p:pic>
        <p:nvPicPr>
          <p:cNvPr id="9222" name="Picture 6" descr="https://encrypted-tbn1.google.com/images?q=tbn:ANd9GcTFCsiG6JaeKQ7OfT1eoNbT8kxKAxQHo3a_nZoJrYdd-MJo-Se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419600"/>
            <a:ext cx="2305050" cy="1990725"/>
          </a:xfrm>
          <a:prstGeom prst="rect">
            <a:avLst/>
          </a:prstGeom>
          <a:noFill/>
        </p:spPr>
      </p:pic>
      <p:pic>
        <p:nvPicPr>
          <p:cNvPr id="9224" name="Picture 8" descr="https://encrypted-tbn1.google.com/images?q=tbn:ANd9GcT46uKb076Bj6iQYwlqPOg0foTPN4Ju5J8DuPrlKViM5uRqOpbrf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296" y="4648201"/>
            <a:ext cx="2238079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orizontal Scroll 4"/>
          <p:cNvSpPr/>
          <p:nvPr/>
        </p:nvSpPr>
        <p:spPr>
          <a:xfrm>
            <a:off x="685800" y="0"/>
            <a:ext cx="7924800" cy="11094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tx1"/>
                </a:solidFill>
              </a:rPr>
              <a:t>Differentiated Assesment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pl-PL" sz="2200" dirty="0" smtClean="0"/>
              <a:t>Assssment will be ongoing</a:t>
            </a:r>
          </a:p>
          <a:p>
            <a:pPr>
              <a:buNone/>
            </a:pPr>
            <a:endParaRPr lang="pl-PL" sz="2000" dirty="0" smtClean="0"/>
          </a:p>
          <a:p>
            <a:pPr>
              <a:buFont typeface="Wingdings" pitchFamily="2" charset="2"/>
              <a:buChar char="Ø"/>
            </a:pPr>
            <a:r>
              <a:rPr lang="pl-PL" sz="2200" dirty="0" smtClean="0"/>
              <a:t>Multiple intelligences will be taken into account while assessing students</a:t>
            </a:r>
          </a:p>
          <a:p>
            <a:pPr>
              <a:buNone/>
            </a:pPr>
            <a:endParaRPr lang="pl-PL" sz="2000" dirty="0" smtClean="0"/>
          </a:p>
          <a:p>
            <a:pPr>
              <a:buFont typeface="Wingdings" pitchFamily="2" charset="2"/>
              <a:buChar char="Ø"/>
            </a:pPr>
            <a:r>
              <a:rPr lang="pl-PL" sz="2200" dirty="0" smtClean="0"/>
              <a:t>Students will be assessed based on</a:t>
            </a:r>
            <a:r>
              <a:rPr lang="pl-PL" sz="2000" dirty="0" smtClean="0"/>
              <a:t>:</a:t>
            </a:r>
          </a:p>
          <a:p>
            <a:pPr>
              <a:buNone/>
            </a:pPr>
            <a:endParaRPr lang="pl-PL" sz="2000" dirty="0" smtClean="0"/>
          </a:p>
          <a:p>
            <a:pPr lvl="1">
              <a:buFont typeface="Wingdings" pitchFamily="2" charset="2"/>
              <a:buChar char="ü"/>
            </a:pPr>
            <a:r>
              <a:rPr lang="pl-PL" sz="1800" dirty="0" smtClean="0"/>
              <a:t>Written laboratory reports (formative and summative)</a:t>
            </a:r>
          </a:p>
          <a:p>
            <a:pPr lvl="1">
              <a:buFont typeface="Wingdings" pitchFamily="2" charset="2"/>
              <a:buChar char="ü"/>
            </a:pPr>
            <a:r>
              <a:rPr lang="pl-PL" sz="1800" dirty="0" smtClean="0"/>
              <a:t>Classroom discussions / small group discussions</a:t>
            </a:r>
          </a:p>
          <a:p>
            <a:pPr lvl="1">
              <a:buFont typeface="Wingdings" pitchFamily="2" charset="2"/>
              <a:buChar char="ü"/>
            </a:pPr>
            <a:r>
              <a:rPr lang="pl-PL" sz="1800" dirty="0" smtClean="0"/>
              <a:t>Oral responses and presentations</a:t>
            </a:r>
          </a:p>
          <a:p>
            <a:pPr lvl="1">
              <a:buFont typeface="Wingdings" pitchFamily="2" charset="2"/>
              <a:buChar char="ü"/>
            </a:pPr>
            <a:r>
              <a:rPr lang="pl-PL" sz="1800" dirty="0" smtClean="0"/>
              <a:t>Tests/ quizzes</a:t>
            </a:r>
          </a:p>
          <a:p>
            <a:pPr lvl="1">
              <a:buFont typeface="Wingdings" pitchFamily="2" charset="2"/>
              <a:buChar char="ü"/>
            </a:pPr>
            <a:r>
              <a:rPr lang="pl-PL" sz="1800" dirty="0" smtClean="0"/>
              <a:t>Problem solving assignments (numerical and non-numerical)</a:t>
            </a:r>
          </a:p>
          <a:p>
            <a:pPr lvl="1">
              <a:buFont typeface="Wingdings" pitchFamily="2" charset="2"/>
              <a:buChar char="ü"/>
            </a:pPr>
            <a:r>
              <a:rPr lang="pl-PL" sz="1800" dirty="0" smtClean="0"/>
              <a:t>Research assignments on applications of nucelar technology  - students will be given  a chance to choose a topic and a method they would like to prepare the concept: poster, newspaper article, song, Power Point Presentation, drama, podcast, game, photo journal, demonstration, jigsaw, oral presentation</a:t>
            </a:r>
          </a:p>
          <a:p>
            <a:pPr lvl="1">
              <a:buFont typeface="Wingdings" pitchFamily="2" charset="2"/>
              <a:buChar char="ü"/>
            </a:pPr>
            <a:r>
              <a:rPr lang="pl-PL" sz="1600" dirty="0" smtClean="0"/>
              <a:t>E</a:t>
            </a:r>
            <a:r>
              <a:rPr lang="en-US" sz="1600" dirty="0" err="1" smtClean="0"/>
              <a:t>xit</a:t>
            </a:r>
            <a:r>
              <a:rPr lang="en-US" sz="1600" dirty="0" smtClean="0"/>
              <a:t> tickets will be taken to check students’ understanding of delivered material</a:t>
            </a:r>
            <a:endParaRPr lang="pl-PL" sz="1800" dirty="0" smtClean="0"/>
          </a:p>
          <a:p>
            <a:pPr lvl="1">
              <a:buNone/>
            </a:pPr>
            <a:endParaRPr lang="pl-PL" sz="2000" dirty="0" smtClean="0"/>
          </a:p>
          <a:p>
            <a:pPr>
              <a:buFont typeface="Wingdings" pitchFamily="2" charset="2"/>
              <a:buChar char="Ø"/>
            </a:pPr>
            <a:r>
              <a:rPr lang="pl-PL" sz="2200" dirty="0" smtClean="0"/>
              <a:t>Keeping in mind a lesson on Half-Life- assessment will be based on: written lab report (formative) and classroom discussion</a:t>
            </a:r>
          </a:p>
          <a:p>
            <a:pPr lvl="1">
              <a:buFont typeface="Wingdings" pitchFamily="2" charset="2"/>
              <a:buChar char="ü"/>
            </a:pPr>
            <a:endParaRPr lang="pl-PL" sz="1800" dirty="0" smtClean="0"/>
          </a:p>
          <a:p>
            <a:pPr lvl="1">
              <a:buFont typeface="Wingdings" pitchFamily="2" charset="2"/>
              <a:buChar char="ü"/>
            </a:pPr>
            <a:endParaRPr lang="pl-PL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>
                <a:solidFill>
                  <a:schemeClr val="tx1"/>
                </a:solidFill>
                <a:effectLst/>
              </a:rPr>
              <a:t/>
            </a:r>
            <a:br>
              <a:rPr lang="pl-PL" dirty="0" smtClean="0">
                <a:solidFill>
                  <a:schemeClr val="tx1"/>
                </a:solidFill>
                <a:effectLst/>
              </a:rPr>
            </a:br>
            <a:r>
              <a:rPr lang="pl-PL" dirty="0" smtClean="0">
                <a:solidFill>
                  <a:schemeClr val="tx1"/>
                </a:solidFill>
                <a:effectLst/>
              </a:rPr>
              <a:t/>
            </a:r>
            <a:br>
              <a:rPr lang="pl-PL" dirty="0" smtClean="0">
                <a:solidFill>
                  <a:schemeClr val="tx1"/>
                </a:solidFill>
                <a:effectLst/>
              </a:rPr>
            </a:br>
            <a:r>
              <a:rPr lang="pl-PL" dirty="0" smtClean="0">
                <a:solidFill>
                  <a:schemeClr val="tx1"/>
                </a:solidFill>
                <a:effectLst/>
              </a:rPr>
              <a:t/>
            </a:r>
            <a:br>
              <a:rPr lang="pl-PL" dirty="0" smtClean="0">
                <a:solidFill>
                  <a:schemeClr val="tx1"/>
                </a:solidFill>
                <a:effectLst/>
              </a:rPr>
            </a:br>
            <a:r>
              <a:rPr lang="pl-PL" dirty="0" smtClean="0">
                <a:solidFill>
                  <a:schemeClr val="tx1"/>
                </a:solidFill>
                <a:effectLst/>
              </a:rPr>
              <a:t/>
            </a:r>
            <a:br>
              <a:rPr lang="pl-PL" dirty="0" smtClean="0">
                <a:solidFill>
                  <a:schemeClr val="tx1"/>
                </a:solidFill>
                <a:effectLst/>
              </a:rPr>
            </a:br>
            <a:r>
              <a:rPr lang="pl-PL" dirty="0" smtClean="0">
                <a:solidFill>
                  <a:schemeClr val="tx1"/>
                </a:solidFill>
                <a:effectLst/>
              </a:rPr>
              <a:t/>
            </a:r>
            <a:br>
              <a:rPr lang="pl-PL" dirty="0" smtClean="0">
                <a:solidFill>
                  <a:schemeClr val="tx1"/>
                </a:solidFill>
                <a:effectLst/>
              </a:rPr>
            </a:br>
            <a:endParaRPr 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615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pl-PL" sz="2000" b="1" u="sng" dirty="0" smtClean="0"/>
              <a:t>Students with IEP</a:t>
            </a:r>
          </a:p>
          <a:p>
            <a:pPr>
              <a:buFont typeface="Arial" pitchFamily="34" charset="0"/>
              <a:buChar char="•"/>
            </a:pPr>
            <a:r>
              <a:rPr lang="pl-PL" sz="2000" dirty="0" smtClean="0"/>
              <a:t>Activities, assignments, laboratory practice, tests, quizzes will be modified and designed to meet specific learning needs</a:t>
            </a:r>
          </a:p>
          <a:p>
            <a:pPr>
              <a:buFont typeface="Arial" pitchFamily="34" charset="0"/>
              <a:buChar char="•"/>
            </a:pPr>
            <a:endParaRPr lang="pl-PL" sz="2000" dirty="0" smtClean="0"/>
          </a:p>
          <a:p>
            <a:pPr>
              <a:buFont typeface="Wingdings" pitchFamily="2" charset="2"/>
              <a:buChar char="Ø"/>
            </a:pPr>
            <a:r>
              <a:rPr lang="pl-PL" sz="2000" b="1" u="sng" dirty="0" smtClean="0"/>
              <a:t>ELL students</a:t>
            </a:r>
          </a:p>
          <a:p>
            <a:pPr>
              <a:buFont typeface="Arial" pitchFamily="34" charset="0"/>
              <a:buChar char="•"/>
            </a:pPr>
            <a:r>
              <a:rPr lang="pl-PL" sz="2000" dirty="0" smtClean="0"/>
              <a:t>Will be given more time to finish their assignments</a:t>
            </a:r>
          </a:p>
          <a:p>
            <a:pPr>
              <a:buFont typeface="Arial" pitchFamily="34" charset="0"/>
              <a:buChar char="•"/>
            </a:pPr>
            <a:r>
              <a:rPr lang="pl-PL" sz="2000" dirty="0" smtClean="0"/>
              <a:t>Will be provided with teacher assistance whenever possible</a:t>
            </a:r>
          </a:p>
          <a:p>
            <a:pPr>
              <a:buFont typeface="Arial" pitchFamily="34" charset="0"/>
              <a:buChar char="•"/>
            </a:pPr>
            <a:r>
              <a:rPr lang="pl-PL" sz="2000" dirty="0" smtClean="0"/>
              <a:t>Will be given a chance to seat </a:t>
            </a:r>
            <a:r>
              <a:rPr lang="en-CA" sz="2000" dirty="0" smtClean="0"/>
              <a:t>beside someone who speaks their first language</a:t>
            </a:r>
            <a:r>
              <a:rPr lang="pl-PL" sz="2000" dirty="0" smtClean="0"/>
              <a:t>/ who speaks English but is eager to provide support</a:t>
            </a:r>
          </a:p>
          <a:p>
            <a:pPr>
              <a:buFont typeface="Arial" pitchFamily="34" charset="0"/>
              <a:buChar char="•"/>
            </a:pPr>
            <a:r>
              <a:rPr lang="pl-PL" sz="2000" dirty="0" smtClean="0"/>
              <a:t>Students will receive (in advance) a lesson outline with important words essential to do a classroom activity, lab reports</a:t>
            </a:r>
            <a:endParaRPr lang="en-US" sz="2000" dirty="0"/>
          </a:p>
        </p:txBody>
      </p:sp>
      <p:sp>
        <p:nvSpPr>
          <p:cNvPr id="5" name="Horizontal Scroll 4"/>
          <p:cNvSpPr/>
          <p:nvPr/>
        </p:nvSpPr>
        <p:spPr>
          <a:xfrm>
            <a:off x="685800" y="228600"/>
            <a:ext cx="7924800" cy="11094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tx1"/>
                </a:solidFill>
              </a:rPr>
              <a:t>Accomodations for students with special needs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5334000"/>
          </a:xfrm>
        </p:spPr>
        <p:txBody>
          <a:bodyPr>
            <a:normAutofit fontScale="77500" lnSpcReduction="20000"/>
          </a:bodyPr>
          <a:lstStyle/>
          <a:p>
            <a:pPr marL="651510" indent="-514350">
              <a:buNone/>
            </a:pPr>
            <a:r>
              <a:rPr lang="pl-PL" sz="2200" b="1" dirty="0" smtClean="0"/>
              <a:t>Lesson 1: Radioactive Decay</a:t>
            </a:r>
          </a:p>
          <a:p>
            <a:pPr marL="971550" lvl="1" indent="-514350">
              <a:buFont typeface="Wingdings" pitchFamily="2" charset="2"/>
              <a:buChar char="ü"/>
            </a:pPr>
            <a:r>
              <a:rPr lang="pl-PL" sz="1600" dirty="0" smtClean="0"/>
              <a:t>Bohr-Rutherford model of atom, isotopes – review</a:t>
            </a:r>
          </a:p>
          <a:p>
            <a:pPr marL="971550" lvl="1" indent="-514350">
              <a:buFont typeface="Wingdings" pitchFamily="2" charset="2"/>
              <a:buChar char="ü"/>
            </a:pPr>
            <a:r>
              <a:rPr lang="pl-PL" sz="1600" dirty="0" smtClean="0"/>
              <a:t>Alpha, Beta and Gamma Decay </a:t>
            </a:r>
          </a:p>
          <a:p>
            <a:pPr marL="651510" indent="-514350">
              <a:buNone/>
            </a:pPr>
            <a:endParaRPr lang="pl-PL" dirty="0" smtClean="0"/>
          </a:p>
          <a:p>
            <a:pPr marL="651510" indent="-514350">
              <a:buNone/>
            </a:pPr>
            <a:r>
              <a:rPr lang="pl-PL" sz="2200" b="1" dirty="0" smtClean="0">
                <a:solidFill>
                  <a:srgbClr val="FF0000"/>
                </a:solidFill>
              </a:rPr>
              <a:t> </a:t>
            </a:r>
            <a:r>
              <a:rPr lang="pl-PL" sz="2200" b="1" dirty="0" smtClean="0"/>
              <a:t>Lesson 2: Measuring the rate of Radioactive Decay Process</a:t>
            </a:r>
          </a:p>
          <a:p>
            <a:pPr marL="971550" lvl="1" indent="-514350">
              <a:buFont typeface="Wingdings" pitchFamily="2" charset="2"/>
              <a:buChar char="ü"/>
            </a:pPr>
            <a:r>
              <a:rPr lang="pl-PL" sz="1700" dirty="0" smtClean="0"/>
              <a:t>Half-Life</a:t>
            </a:r>
          </a:p>
          <a:p>
            <a:pPr marL="971550" lvl="1" indent="-514350">
              <a:buFont typeface="Wingdings" pitchFamily="2" charset="2"/>
              <a:buChar char="ü"/>
            </a:pPr>
            <a:r>
              <a:rPr lang="pl-PL" sz="1700" dirty="0" smtClean="0"/>
              <a:t>Aplication of Half-Life: Carbon Dating </a:t>
            </a:r>
          </a:p>
          <a:p>
            <a:pPr marL="971550" lvl="1" indent="-514350">
              <a:buFont typeface="Wingdings" pitchFamily="2" charset="2"/>
              <a:buChar char="ü"/>
            </a:pPr>
            <a:endParaRPr lang="pl-PL" sz="1700" dirty="0" smtClean="0">
              <a:solidFill>
                <a:srgbClr val="FF0000"/>
              </a:solidFill>
            </a:endParaRPr>
          </a:p>
          <a:p>
            <a:pPr marL="651510" indent="-514350">
              <a:buNone/>
            </a:pPr>
            <a:r>
              <a:rPr lang="pl-PL" sz="2200" b="1" dirty="0" smtClean="0"/>
              <a:t>Lesson 3: Nuclear Fission and Nuclear Power Generation</a:t>
            </a:r>
          </a:p>
          <a:p>
            <a:pPr marL="971550" lvl="1" indent="-514350">
              <a:buFont typeface="Wingdings" pitchFamily="2" charset="2"/>
              <a:buChar char="ü"/>
            </a:pPr>
            <a:r>
              <a:rPr lang="pl-PL" sz="1600" dirty="0" smtClean="0"/>
              <a:t>Mass Energy Equivalence</a:t>
            </a:r>
          </a:p>
          <a:p>
            <a:pPr marL="971550" lvl="1" indent="-514350">
              <a:buFont typeface="Wingdings" pitchFamily="2" charset="2"/>
              <a:buChar char="ü"/>
            </a:pPr>
            <a:r>
              <a:rPr lang="pl-PL" sz="1600" dirty="0" smtClean="0"/>
              <a:t>Nuclear Fuel</a:t>
            </a:r>
          </a:p>
          <a:p>
            <a:pPr marL="971550" lvl="1" indent="-514350">
              <a:buFont typeface="Wingdings" pitchFamily="2" charset="2"/>
              <a:buChar char="ü"/>
            </a:pPr>
            <a:r>
              <a:rPr lang="pl-PL" sz="1600" dirty="0" smtClean="0"/>
              <a:t>Chain Reactions</a:t>
            </a:r>
          </a:p>
          <a:p>
            <a:pPr marL="971550" lvl="1" indent="-514350">
              <a:buFont typeface="Wingdings" pitchFamily="2" charset="2"/>
              <a:buChar char="ü"/>
            </a:pPr>
            <a:endParaRPr lang="pl-PL" sz="1600" dirty="0" smtClean="0"/>
          </a:p>
          <a:p>
            <a:pPr marL="651510" indent="-514350">
              <a:buNone/>
            </a:pPr>
            <a:r>
              <a:rPr lang="pl-PL" sz="2200" b="1" dirty="0" smtClean="0"/>
              <a:t> Lesson 4: Nuclear Fusion</a:t>
            </a:r>
          </a:p>
          <a:p>
            <a:pPr marL="971550" lvl="1" indent="-514350">
              <a:buFont typeface="Wingdings" pitchFamily="2" charset="2"/>
              <a:buChar char="ü"/>
            </a:pPr>
            <a:r>
              <a:rPr lang="pl-PL" sz="1700" dirty="0" smtClean="0"/>
              <a:t>Nuclear Stability</a:t>
            </a:r>
          </a:p>
          <a:p>
            <a:pPr marL="971550" lvl="1" indent="-514350">
              <a:buFont typeface="Wingdings" pitchFamily="2" charset="2"/>
              <a:buChar char="ü"/>
            </a:pPr>
            <a:r>
              <a:rPr lang="pl-PL" sz="1700" dirty="0" smtClean="0"/>
              <a:t>Stellar Fusion</a:t>
            </a:r>
          </a:p>
          <a:p>
            <a:pPr marL="971550" lvl="1" indent="-514350">
              <a:buFont typeface="Wingdings" pitchFamily="2" charset="2"/>
              <a:buChar char="ü"/>
            </a:pPr>
            <a:r>
              <a:rPr lang="pl-PL" sz="1700" dirty="0" smtClean="0"/>
              <a:t>Magnetic Confinement Fusion</a:t>
            </a:r>
          </a:p>
          <a:p>
            <a:pPr marL="971550" lvl="1" indent="-514350">
              <a:buFont typeface="Wingdings" pitchFamily="2" charset="2"/>
              <a:buChar char="ü"/>
            </a:pPr>
            <a:endParaRPr lang="pl-PL" sz="1700" dirty="0" smtClean="0"/>
          </a:p>
          <a:p>
            <a:pPr marL="651510" indent="-514350">
              <a:buNone/>
            </a:pPr>
            <a:r>
              <a:rPr lang="pl-PL" sz="2200" b="1" dirty="0" smtClean="0"/>
              <a:t>Lesson 5: Applications of Nuclear Technology</a:t>
            </a:r>
          </a:p>
          <a:p>
            <a:pPr marL="651510" indent="-514350">
              <a:buFont typeface="Wingdings" pitchFamily="2" charset="2"/>
              <a:buChar char="ü"/>
            </a:pPr>
            <a:r>
              <a:rPr lang="pl-PL" sz="1900" dirty="0" smtClean="0"/>
              <a:t>Candu Reactors, Waste disposal</a:t>
            </a:r>
          </a:p>
          <a:p>
            <a:pPr marL="651510" indent="-514350">
              <a:buFont typeface="Wingdings" pitchFamily="2" charset="2"/>
              <a:buChar char="ü"/>
            </a:pPr>
            <a:r>
              <a:rPr lang="pl-PL" sz="1900" dirty="0" smtClean="0"/>
              <a:t>Medical applications of Radioisotopes</a:t>
            </a:r>
          </a:p>
          <a:p>
            <a:pPr marL="651510" indent="-514350">
              <a:buNone/>
            </a:pPr>
            <a:endParaRPr lang="pl-PL" sz="1900" dirty="0" smtClean="0"/>
          </a:p>
          <a:p>
            <a:pPr marL="651510" indent="-514350">
              <a:buNone/>
            </a:pPr>
            <a:r>
              <a:rPr lang="pl-PL" sz="1900" b="1" dirty="0" smtClean="0"/>
              <a:t>Lesson 6: Nuclear Energy : Benefits and Hazards</a:t>
            </a:r>
          </a:p>
          <a:p>
            <a:pPr marL="651510" indent="-514350">
              <a:buFont typeface="Wingdings" pitchFamily="2" charset="2"/>
              <a:buChar char="ü"/>
            </a:pPr>
            <a:endParaRPr lang="pl-PL" sz="1900" dirty="0" smtClean="0">
              <a:solidFill>
                <a:srgbClr val="FF0000"/>
              </a:solidFill>
            </a:endParaRPr>
          </a:p>
          <a:p>
            <a:pPr marL="651510" indent="-514350">
              <a:buNone/>
            </a:pPr>
            <a:endParaRPr lang="pl-PL" sz="1900" dirty="0" smtClean="0">
              <a:solidFill>
                <a:srgbClr val="FF0000"/>
              </a:solidFill>
            </a:endParaRPr>
          </a:p>
          <a:p>
            <a:pPr marL="651510" indent="-514350">
              <a:buFont typeface="Wingdings" pitchFamily="2" charset="2"/>
              <a:buChar char="ü"/>
            </a:pPr>
            <a:endParaRPr lang="pl-PL" sz="1900" dirty="0" smtClean="0">
              <a:solidFill>
                <a:srgbClr val="FF0000"/>
              </a:solidFill>
            </a:endParaRPr>
          </a:p>
          <a:p>
            <a:pPr marL="651510" indent="-514350">
              <a:buAutoNum type="arabicPeriod" startAt="5"/>
            </a:pPr>
            <a:endParaRPr lang="pl-PL" sz="2200" b="1" dirty="0" smtClean="0">
              <a:solidFill>
                <a:srgbClr val="FF0000"/>
              </a:solidFill>
            </a:endParaRPr>
          </a:p>
          <a:p>
            <a:pPr marL="651510" indent="-514350">
              <a:buFont typeface="Wingdings" pitchFamily="2" charset="2"/>
              <a:buChar char="ü"/>
            </a:pPr>
            <a:endParaRPr lang="pl-PL" sz="2200" dirty="0" smtClean="0"/>
          </a:p>
          <a:p>
            <a:pPr marL="651510" indent="-514350">
              <a:buNone/>
            </a:pPr>
            <a:endParaRPr lang="pl-PL" sz="2300" dirty="0" smtClean="0"/>
          </a:p>
        </p:txBody>
      </p:sp>
      <p:pic>
        <p:nvPicPr>
          <p:cNvPr id="23554" name="Picture 2" descr="https://encrypted-tbn2.google.com/images?q=tbn:ANd9GcTZhCqR0apP_cFyryH3RrjkhQiyVhQjq_tLww0SNwPAcVBVb_24f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438400"/>
            <a:ext cx="2515139" cy="3962400"/>
          </a:xfrm>
          <a:prstGeom prst="rect">
            <a:avLst/>
          </a:prstGeom>
          <a:noFill/>
        </p:spPr>
      </p:pic>
      <p:sp>
        <p:nvSpPr>
          <p:cNvPr id="5" name="Horizontal Scroll 4"/>
          <p:cNvSpPr/>
          <p:nvPr/>
        </p:nvSpPr>
        <p:spPr>
          <a:xfrm>
            <a:off x="609600" y="0"/>
            <a:ext cx="7924800" cy="11094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tx1"/>
                </a:solidFill>
              </a:rPr>
              <a:t>Lesson Sequence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37760"/>
          </a:xfrm>
        </p:spPr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pl-PL" sz="1800" b="1" dirty="0" smtClean="0"/>
              <a:t>Virtual Lab on radioactive decay (alpha decay)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hlinkClick r:id="rId2"/>
              </a:rPr>
              <a:t>http://phet.colorado.edu/en/simulation/alpha-decay</a:t>
            </a:r>
            <a:endParaRPr lang="pl-PL" sz="1800" dirty="0" smtClean="0"/>
          </a:p>
          <a:p>
            <a:pPr>
              <a:buNone/>
            </a:pPr>
            <a:endParaRPr lang="pl-PL" sz="1800" dirty="0" smtClean="0"/>
          </a:p>
          <a:p>
            <a:pPr>
              <a:buFont typeface="Arial" pitchFamily="34" charset="0"/>
              <a:buChar char="•"/>
            </a:pPr>
            <a:r>
              <a:rPr lang="en-US" sz="1800" b="1" dirty="0" smtClean="0"/>
              <a:t>Radioactive Dating: Looking at Half-Lives Using</a:t>
            </a:r>
            <a:r>
              <a:rPr lang="pl-PL" sz="1800" b="1" dirty="0" smtClean="0"/>
              <a:t> </a:t>
            </a:r>
            <a:r>
              <a:rPr lang="en-US" sz="1800" b="1" dirty="0" smtClean="0"/>
              <a:t>M&amp;Ms</a:t>
            </a: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r>
              <a:rPr lang="en-US" sz="1800" b="1" dirty="0" smtClean="0">
                <a:hlinkClick r:id="rId3"/>
              </a:rPr>
              <a:t>http://serc.carleton.edu/sp/mnstep/activities/34884.html</a:t>
            </a:r>
            <a:endParaRPr lang="pl-PL" sz="1800" b="1" dirty="0" smtClean="0"/>
          </a:p>
          <a:p>
            <a:pPr>
              <a:buNone/>
            </a:pP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r>
              <a:rPr lang="en-US" sz="1800" b="1" dirty="0" smtClean="0"/>
              <a:t>Using Popcorn to Simulate Radioactive Decay</a:t>
            </a:r>
          </a:p>
          <a:p>
            <a:pPr>
              <a:buFont typeface="Arial" pitchFamily="34" charset="0"/>
              <a:buChar char="•"/>
            </a:pPr>
            <a:r>
              <a:rPr lang="pl-PL" sz="1800" b="1" dirty="0" smtClean="0">
                <a:hlinkClick r:id="rId4"/>
              </a:rPr>
              <a:t>http://serc.carleton.edu/quantskills/activities/popcorn.html</a:t>
            </a: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r>
              <a:rPr lang="en-US" sz="1800" b="1" dirty="0" smtClean="0"/>
              <a:t>A</a:t>
            </a:r>
            <a:r>
              <a:rPr lang="pl-PL" sz="1800" b="1" dirty="0" smtClean="0"/>
              <a:t>ctivities </a:t>
            </a:r>
            <a:r>
              <a:rPr lang="en-US" sz="1800" b="1" dirty="0" smtClean="0"/>
              <a:t> </a:t>
            </a:r>
            <a:r>
              <a:rPr lang="pl-PL" sz="1800" b="1" dirty="0" smtClean="0"/>
              <a:t>for teaching  fundamental  concepts of nuclear energy and </a:t>
            </a:r>
            <a:endParaRPr lang="en-US" sz="1800" b="1" dirty="0" smtClean="0"/>
          </a:p>
          <a:p>
            <a:pPr>
              <a:buNone/>
            </a:pPr>
            <a:r>
              <a:rPr lang="pl-PL" sz="1800" b="1" dirty="0" smtClean="0"/>
              <a:t>         related topics  (a variety of activities)</a:t>
            </a:r>
          </a:p>
          <a:p>
            <a:pPr>
              <a:buFont typeface="Arial" pitchFamily="34" charset="0"/>
              <a:buChar char="•"/>
            </a:pPr>
            <a:r>
              <a:rPr lang="pl-PL" sz="1800" b="1" dirty="0" smtClean="0">
                <a:hlinkClick r:id="rId5"/>
              </a:rPr>
              <a:t>http://www.uraweb.org/reports/skoog.pdf</a:t>
            </a: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r>
              <a:rPr lang="pl-PL" sz="1800" b="1" dirty="0" smtClean="0"/>
              <a:t>Radioactive Dating Game:</a:t>
            </a:r>
          </a:p>
          <a:p>
            <a:pPr>
              <a:buFont typeface="Arial" pitchFamily="34" charset="0"/>
              <a:buChar char="•"/>
            </a:pPr>
            <a:r>
              <a:rPr lang="pl-PL" sz="1800" b="1" dirty="0" smtClean="0">
                <a:hlinkClick r:id="rId6"/>
              </a:rPr>
              <a:t>http://phet.colorado.edu/en/simulation/radioactive-dating-game</a:t>
            </a: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r>
              <a:rPr lang="pl-PL" sz="1800" b="1" dirty="0" smtClean="0"/>
              <a:t>Nuclear Fission Simulation:</a:t>
            </a:r>
          </a:p>
          <a:p>
            <a:pPr>
              <a:buFont typeface="Arial" pitchFamily="34" charset="0"/>
              <a:buChar char="•"/>
            </a:pPr>
            <a:r>
              <a:rPr lang="pl-PL" sz="1800" b="1" dirty="0" smtClean="0">
                <a:hlinkClick r:id="rId7"/>
              </a:rPr>
              <a:t>http://phet.colorado.edu/en/simulation/nuclear-fission</a:t>
            </a: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r>
              <a:rPr lang="pl-PL" sz="1800" b="1" dirty="0" smtClean="0"/>
              <a:t>Class as an Artifact: A Radioisotope Dating Activity:</a:t>
            </a:r>
          </a:p>
          <a:p>
            <a:pPr>
              <a:buFont typeface="Arial" pitchFamily="34" charset="0"/>
              <a:buChar char="•"/>
            </a:pPr>
            <a:r>
              <a:rPr lang="pl-PL" sz="1800" b="1" dirty="0" smtClean="0">
                <a:hlinkClick r:id="rId8"/>
              </a:rPr>
              <a:t>http://www.acad.carleton.edu/curricular/BIOL/classes/bio302/pages/ClassFossil.html</a:t>
            </a: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endParaRPr lang="pl-PL" sz="1800" b="1" dirty="0" smtClean="0"/>
          </a:p>
          <a:p>
            <a:pPr>
              <a:buNone/>
            </a:pPr>
            <a:endParaRPr lang="pl-PL" sz="1800" b="1" dirty="0" smtClean="0"/>
          </a:p>
          <a:p>
            <a:pPr>
              <a:buNone/>
            </a:pPr>
            <a:endParaRPr lang="pl-PL" sz="1800" b="1" dirty="0" smtClean="0"/>
          </a:p>
          <a:p>
            <a:pPr>
              <a:buNone/>
            </a:pP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endParaRPr lang="pl-PL" sz="1800" b="1" dirty="0" smtClean="0"/>
          </a:p>
          <a:p>
            <a:pPr>
              <a:buFont typeface="Arial" pitchFamily="34" charset="0"/>
              <a:buChar char="•"/>
            </a:pPr>
            <a:endParaRPr lang="en-US" sz="1800" b="1" dirty="0" smtClean="0"/>
          </a:p>
          <a:p>
            <a:pPr>
              <a:buFont typeface="Arial" pitchFamily="34" charset="0"/>
              <a:buChar char="•"/>
            </a:pPr>
            <a:endParaRPr lang="pl-PL" sz="1800" dirty="0" smtClean="0"/>
          </a:p>
          <a:p>
            <a:pPr>
              <a:buNone/>
            </a:pPr>
            <a:endParaRPr lang="pl-PL" sz="1800" dirty="0" smtClean="0"/>
          </a:p>
          <a:p>
            <a:pPr>
              <a:buNone/>
            </a:pP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r>
              <a:rPr lang="pl-PL" sz="2800" dirty="0" smtClean="0">
                <a:solidFill>
                  <a:schemeClr val="tx1"/>
                </a:solidFill>
                <a:effectLst/>
              </a:rPr>
              <a:t>Suggestions for other student labs/activities related to nucelar reactions</a:t>
            </a:r>
            <a:endParaRPr lang="en-US" sz="28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242560"/>
          </a:xfrm>
        </p:spPr>
        <p:txBody>
          <a:bodyPr>
            <a:normAutofit/>
          </a:bodyPr>
          <a:lstStyle/>
          <a:p>
            <a:pPr>
              <a:buNone/>
            </a:pPr>
            <a:endParaRPr lang="pl-PL" sz="2000" b="1" dirty="0" smtClean="0">
              <a:hlinkClick r:id="rId2"/>
            </a:endParaRPr>
          </a:p>
          <a:p>
            <a:pPr>
              <a:buFont typeface="Wingdings" pitchFamily="2" charset="2"/>
              <a:buChar char="Ø"/>
            </a:pPr>
            <a:r>
              <a:rPr lang="pl-PL" sz="1400" b="1" dirty="0" smtClean="0">
                <a:hlinkClick r:id="rId2"/>
              </a:rPr>
              <a:t>Students misconceptions: </a:t>
            </a:r>
          </a:p>
          <a:p>
            <a:pPr>
              <a:buNone/>
            </a:pPr>
            <a:r>
              <a:rPr lang="en-US" sz="1400" dirty="0" smtClean="0">
                <a:hlinkClick r:id="rId2"/>
              </a:rPr>
              <a:t>http://www.furryelephant.com/content/radioactivity/teaching-learning/radioactivity-misconceptions/</a:t>
            </a:r>
            <a:endParaRPr lang="pl-PL" sz="1400" dirty="0" smtClean="0"/>
          </a:p>
          <a:p>
            <a:pPr>
              <a:buNone/>
            </a:pPr>
            <a:r>
              <a:rPr lang="pl-PL" sz="1400" dirty="0" smtClean="0">
                <a:hlinkClick r:id="rId3"/>
              </a:rPr>
              <a:t>http://serc.carleton.edu/quantskills/methods/quantlit/RadDecay.html</a:t>
            </a:r>
            <a:endParaRPr lang="pl-PL" sz="1400" dirty="0" smtClean="0"/>
          </a:p>
          <a:p>
            <a:pPr>
              <a:buNone/>
            </a:pPr>
            <a:endParaRPr lang="pl-PL" sz="1400" dirty="0" smtClean="0"/>
          </a:p>
          <a:p>
            <a:pPr>
              <a:buFont typeface="Wingdings" pitchFamily="2" charset="2"/>
              <a:buChar char="Ø"/>
            </a:pPr>
            <a:r>
              <a:rPr lang="en-US" sz="1400" b="1" dirty="0" smtClean="0"/>
              <a:t>Demonstration of radioactive decay using pennies</a:t>
            </a:r>
          </a:p>
          <a:p>
            <a:pPr>
              <a:buNone/>
            </a:pPr>
            <a:r>
              <a:rPr lang="pl-PL" sz="1400" b="1" dirty="0" smtClean="0">
                <a:hlinkClick r:id="rId4"/>
              </a:rPr>
              <a:t>http://serc.carleton.edu/quantskills/activities/PennyDecay.html</a:t>
            </a:r>
            <a:endParaRPr lang="pl-PL" sz="1400" dirty="0" smtClean="0"/>
          </a:p>
          <a:p>
            <a:pPr>
              <a:buFont typeface="Wingdings" pitchFamily="2" charset="2"/>
              <a:buChar char="Ø"/>
            </a:pPr>
            <a:endParaRPr lang="pl-PL" sz="1400" dirty="0" smtClean="0"/>
          </a:p>
          <a:p>
            <a:pPr>
              <a:buFont typeface="Wingdings" pitchFamily="2" charset="2"/>
              <a:buChar char="Ø"/>
            </a:pPr>
            <a:r>
              <a:rPr lang="pl-PL" sz="1400" b="1" dirty="0" smtClean="0"/>
              <a:t>Radiometric Dating Activity</a:t>
            </a:r>
          </a:p>
          <a:p>
            <a:pPr>
              <a:buNone/>
            </a:pPr>
            <a:r>
              <a:rPr lang="pl-PL" sz="1400" b="1" dirty="0" smtClean="0">
                <a:hlinkClick r:id="rId5"/>
              </a:rPr>
              <a:t>http://www.acad.carleton.edu/curricular/BIOL/classes/bio302/pages/half-life.html</a:t>
            </a:r>
            <a:endParaRPr lang="pl-PL" sz="1400" b="1" dirty="0" smtClean="0"/>
          </a:p>
          <a:p>
            <a:pPr>
              <a:buNone/>
            </a:pPr>
            <a:endParaRPr lang="pl-PL" sz="1400" b="1" dirty="0" smtClean="0"/>
          </a:p>
          <a:p>
            <a:pPr>
              <a:buFont typeface="Wingdings" pitchFamily="2" charset="2"/>
              <a:buChar char="Ø"/>
            </a:pPr>
            <a:r>
              <a:rPr lang="pl-PL" sz="1400" b="1" dirty="0" smtClean="0"/>
              <a:t>Information about half-life - h</a:t>
            </a:r>
            <a:r>
              <a:rPr lang="en-US" sz="1400" b="1" dirty="0" err="1" smtClean="0"/>
              <a:t>alf</a:t>
            </a:r>
            <a:r>
              <a:rPr lang="en-US" sz="1400" b="1" dirty="0" smtClean="0"/>
              <a:t>-lives for various radioisotopes</a:t>
            </a:r>
            <a:r>
              <a:rPr lang="pl-PL" sz="1400" b="1" dirty="0" smtClean="0"/>
              <a:t>:</a:t>
            </a:r>
          </a:p>
          <a:p>
            <a:pPr>
              <a:buNone/>
            </a:pPr>
            <a:r>
              <a:rPr lang="pl-PL" sz="1400" b="1" dirty="0" smtClean="0">
                <a:hlinkClick r:id="rId6"/>
              </a:rPr>
              <a:t>http://theenergylibrary.com/node/11798</a:t>
            </a:r>
            <a:endParaRPr lang="pl-PL" sz="1400" b="1" dirty="0" smtClean="0"/>
          </a:p>
          <a:p>
            <a:pPr>
              <a:buNone/>
            </a:pPr>
            <a:endParaRPr lang="pl-PL" sz="1400" b="1" dirty="0" smtClean="0"/>
          </a:p>
          <a:p>
            <a:pPr>
              <a:buFont typeface="Wingdings" pitchFamily="2" charset="2"/>
              <a:buChar char="Ø"/>
            </a:pPr>
            <a:r>
              <a:rPr lang="pl-PL" sz="1400" b="1" dirty="0" smtClean="0"/>
              <a:t>Physics 11  - textbook –  definition and explanation of half-life, definition of radioactive decay</a:t>
            </a:r>
          </a:p>
          <a:p>
            <a:pPr>
              <a:buNone/>
            </a:pPr>
            <a:r>
              <a:rPr lang="en-US" sz="1400" dirty="0" err="1" smtClean="0"/>
              <a:t>DiGiuseppe</a:t>
            </a:r>
            <a:r>
              <a:rPr lang="en-US" sz="1400" dirty="0" smtClean="0"/>
              <a:t> M.,  </a:t>
            </a:r>
            <a:r>
              <a:rPr lang="en-US" sz="1400" dirty="0" err="1" smtClean="0"/>
              <a:t>Howes</a:t>
            </a:r>
            <a:r>
              <a:rPr lang="en-US" sz="1400" dirty="0" smtClean="0"/>
              <a:t> Ch. , </a:t>
            </a:r>
            <a:r>
              <a:rPr lang="en-US" sz="1400" dirty="0" err="1" smtClean="0"/>
              <a:t>Speijer</a:t>
            </a:r>
            <a:r>
              <a:rPr lang="en-US" sz="1400" dirty="0" smtClean="0"/>
              <a:t> J., Stewart Ch., </a:t>
            </a:r>
            <a:r>
              <a:rPr lang="en-US" sz="1400" dirty="0" err="1" smtClean="0"/>
              <a:t>Bemmel</a:t>
            </a:r>
            <a:r>
              <a:rPr lang="en-US" sz="1400" dirty="0" smtClean="0"/>
              <a:t> H. , </a:t>
            </a:r>
            <a:r>
              <a:rPr lang="en-US" sz="1400" dirty="0" err="1" smtClean="0"/>
              <a:t>Vucic</a:t>
            </a:r>
            <a:r>
              <a:rPr lang="en-US" sz="1400" dirty="0" smtClean="0"/>
              <a:t> R., </a:t>
            </a:r>
            <a:r>
              <a:rPr lang="en-US" sz="1400" dirty="0" err="1" smtClean="0"/>
              <a:t>Wraight</a:t>
            </a:r>
            <a:r>
              <a:rPr lang="en-US" sz="1400" dirty="0" smtClean="0"/>
              <a:t> V. Physics 11. Nelson</a:t>
            </a:r>
            <a:r>
              <a:rPr lang="pl-PL" sz="1400" dirty="0" smtClean="0"/>
              <a:t> </a:t>
            </a:r>
            <a:r>
              <a:rPr lang="en-US" sz="1400" dirty="0" smtClean="0"/>
              <a:t>Thompson Learning</a:t>
            </a:r>
            <a:endParaRPr lang="pl-PL" sz="1400" dirty="0" smtClean="0"/>
          </a:p>
          <a:p>
            <a:pPr>
              <a:buNone/>
            </a:pPr>
            <a:endParaRPr lang="pl-PL" sz="1400" b="1" dirty="0" smtClean="0"/>
          </a:p>
          <a:p>
            <a:pPr>
              <a:buFont typeface="Wingdings" pitchFamily="2" charset="2"/>
              <a:buChar char="Ø"/>
            </a:pPr>
            <a:r>
              <a:rPr lang="pl-PL" sz="1400" b="1" dirty="0" smtClean="0"/>
              <a:t>Ontario Science Curriculum Grades 11-12</a:t>
            </a:r>
          </a:p>
          <a:p>
            <a:pPr>
              <a:buNone/>
            </a:pPr>
            <a:r>
              <a:rPr lang="pl-PL" sz="1400" b="1" dirty="0" smtClean="0">
                <a:hlinkClick r:id="rId7"/>
              </a:rPr>
              <a:t>http://www.edu.gov.on.ca/eng/curriculum/secondary/2009science11_12.pdf</a:t>
            </a:r>
            <a:endParaRPr lang="pl-PL" sz="1400" b="1" dirty="0" smtClean="0"/>
          </a:p>
          <a:p>
            <a:pPr>
              <a:buNone/>
            </a:pPr>
            <a:endParaRPr lang="pl-PL" sz="1400" b="1" dirty="0" smtClean="0"/>
          </a:p>
          <a:p>
            <a:pPr>
              <a:buFont typeface="Wingdings" pitchFamily="2" charset="2"/>
              <a:buChar char="Ø"/>
            </a:pPr>
            <a:endParaRPr lang="pl-PL" sz="1400" b="1" dirty="0" smtClean="0"/>
          </a:p>
          <a:p>
            <a:pPr>
              <a:buFont typeface="Wingdings" pitchFamily="2" charset="2"/>
              <a:buChar char="Ø"/>
            </a:pPr>
            <a:endParaRPr lang="pl-PL" sz="1400" b="1" dirty="0" smtClean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685800" y="0"/>
            <a:ext cx="8229600" cy="121920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Resources</a:t>
            </a:r>
            <a:endParaRPr kumimoji="0" lang="en-US" sz="2800" b="1" i="0" u="none" strike="noStrike" kern="1200" cap="none" spc="0" normalizeH="0" baseline="0" noProof="0" dirty="0">
              <a:ln w="6350"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3776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pl-PL" sz="1400" b="1" dirty="0" smtClean="0"/>
              <a:t>Virtual Lab: Measuring the Rate of Radioactive Decay </a:t>
            </a:r>
          </a:p>
          <a:p>
            <a:pPr>
              <a:buNone/>
            </a:pPr>
            <a:r>
              <a:rPr lang="pl-PL" sz="1400" dirty="0" smtClean="0">
                <a:hlinkClick r:id="rId2"/>
              </a:rPr>
              <a:t>http://glencoe.mcgraw-hill.com/sites/dl/free/0078693896/280405/E18.html</a:t>
            </a:r>
            <a:endParaRPr lang="pl-PL" sz="1400" dirty="0" smtClean="0"/>
          </a:p>
          <a:p>
            <a:pPr>
              <a:buNone/>
            </a:pPr>
            <a:endParaRPr lang="pl-PL" sz="1400" dirty="0" smtClean="0"/>
          </a:p>
          <a:p>
            <a:pPr>
              <a:buFont typeface="Wingdings" pitchFamily="2" charset="2"/>
              <a:buChar char="Ø"/>
            </a:pPr>
            <a:r>
              <a:rPr lang="pl-PL" sz="1400" b="1" dirty="0" smtClean="0"/>
              <a:t>Worksheet on Half- Life</a:t>
            </a:r>
          </a:p>
          <a:p>
            <a:pPr>
              <a:buNone/>
            </a:pPr>
            <a:r>
              <a:rPr lang="pl-PL" sz="1400" dirty="0" smtClean="0">
                <a:hlinkClick r:id="rId3"/>
              </a:rPr>
              <a:t>http://mysite.cherokee.k12.ga.us/personal/brenda_priest/site/Subject%202%20Notes/1/Virtual%20Half%20Life%20Lab.pdf</a:t>
            </a:r>
            <a:endParaRPr lang="pl-PL" sz="1400" dirty="0" smtClean="0"/>
          </a:p>
          <a:p>
            <a:pPr>
              <a:buNone/>
            </a:pPr>
            <a:endParaRPr lang="pl-PL" sz="1400" dirty="0" smtClean="0"/>
          </a:p>
          <a:p>
            <a:pPr>
              <a:buFont typeface="Wingdings" pitchFamily="2" charset="2"/>
              <a:buChar char="Ø"/>
            </a:pPr>
            <a:r>
              <a:rPr lang="pl-PL" sz="1400" b="1" dirty="0" smtClean="0"/>
              <a:t>Radioactive Decay – picture:</a:t>
            </a:r>
          </a:p>
          <a:p>
            <a:pPr>
              <a:buNone/>
            </a:pPr>
            <a:r>
              <a:rPr lang="en-US" sz="1400" dirty="0" smtClean="0">
                <a:hlinkClick r:id="rId4"/>
              </a:rPr>
              <a:t>http://eqseis.geosc.psu.edu/~cammon/HTML/Classes/IntroQuakes/Notes/earth_origin_lecture.html</a:t>
            </a:r>
            <a:endParaRPr lang="pl-PL" sz="1400" dirty="0" smtClean="0"/>
          </a:p>
          <a:p>
            <a:pPr>
              <a:buNone/>
            </a:pPr>
            <a:endParaRPr lang="pl-PL" sz="1400" dirty="0" smtClean="0"/>
          </a:p>
          <a:p>
            <a:pPr>
              <a:buFont typeface="Wingdings" pitchFamily="2" charset="2"/>
              <a:buChar char="Ø"/>
            </a:pPr>
            <a:r>
              <a:rPr lang="pl-PL" sz="1400" b="1" dirty="0" smtClean="0"/>
              <a:t>Radioactivity -definition and picture:</a:t>
            </a:r>
          </a:p>
          <a:p>
            <a:pPr>
              <a:buNone/>
            </a:pPr>
            <a:r>
              <a:rPr lang="pl-PL" sz="1400" dirty="0" smtClean="0">
                <a:hlinkClick r:id="rId5"/>
              </a:rPr>
              <a:t>http://hyperphysics.phy-astr.gsu.edu/hbase/nuclear/radact.html</a:t>
            </a:r>
            <a:endParaRPr lang="pl-PL" sz="1400" dirty="0" smtClean="0"/>
          </a:p>
          <a:p>
            <a:pPr>
              <a:buNone/>
            </a:pPr>
            <a:endParaRPr lang="pl-PL" sz="1400" dirty="0" smtClean="0"/>
          </a:p>
          <a:p>
            <a:pPr>
              <a:buFont typeface="Wingdings" pitchFamily="2" charset="2"/>
              <a:buChar char="Ø"/>
            </a:pPr>
            <a:r>
              <a:rPr lang="pl-PL" sz="1400" b="1" dirty="0" smtClean="0"/>
              <a:t>Half-Life – picture on the main site:</a:t>
            </a:r>
          </a:p>
          <a:p>
            <a:pPr>
              <a:buNone/>
            </a:pPr>
            <a:r>
              <a:rPr lang="pl-PL" sz="1400" dirty="0" smtClean="0">
                <a:hlinkClick r:id="rId6"/>
              </a:rPr>
              <a:t>http://hendrix2.uoregon.edu/~imamura/121/lecture-9/lecture-9.html</a:t>
            </a:r>
            <a:endParaRPr lang="pl-PL" sz="1400" dirty="0" smtClean="0"/>
          </a:p>
          <a:p>
            <a:pPr>
              <a:buNone/>
            </a:pPr>
            <a:endParaRPr lang="pl-PL" sz="1400" dirty="0" smtClean="0"/>
          </a:p>
          <a:p>
            <a:pPr>
              <a:buFont typeface="Wingdings" pitchFamily="2" charset="2"/>
              <a:buChar char="Ø"/>
            </a:pPr>
            <a:r>
              <a:rPr lang="pl-PL" sz="1400" b="1" dirty="0" smtClean="0">
                <a:hlinkClick r:id="rId7"/>
              </a:rPr>
              <a:t>Explaining Radioactivity</a:t>
            </a:r>
          </a:p>
          <a:p>
            <a:pPr>
              <a:buNone/>
            </a:pPr>
            <a:r>
              <a:rPr lang="pl-PL" sz="1400" dirty="0" smtClean="0">
                <a:hlinkClick r:id="rId7"/>
              </a:rPr>
              <a:t>http://www.youtube.com/watch?v=o-9yt7OAYmE</a:t>
            </a:r>
            <a:endParaRPr lang="pl-PL" sz="1400" dirty="0" smtClean="0"/>
          </a:p>
          <a:p>
            <a:pPr>
              <a:buFont typeface="Wingdings" pitchFamily="2" charset="2"/>
              <a:buChar char="Ø"/>
            </a:pPr>
            <a:endParaRPr lang="pl-PL" sz="1400" dirty="0" smtClean="0"/>
          </a:p>
          <a:p>
            <a:pPr>
              <a:buFont typeface="Wingdings" pitchFamily="2" charset="2"/>
              <a:buChar char="Ø"/>
            </a:pPr>
            <a:endParaRPr lang="en-US" sz="1400" dirty="0" smtClean="0"/>
          </a:p>
          <a:p>
            <a:pPr>
              <a:buNone/>
            </a:pPr>
            <a:endParaRPr lang="pl-PL" sz="1400" dirty="0" smtClean="0"/>
          </a:p>
          <a:p>
            <a:pPr>
              <a:buNone/>
            </a:pPr>
            <a:endParaRPr lang="pl-PL" sz="1400" dirty="0" smtClean="0"/>
          </a:p>
          <a:p>
            <a:pPr>
              <a:buNone/>
            </a:pPr>
            <a:endParaRPr lang="pl-PL" sz="1400" dirty="0" smtClean="0"/>
          </a:p>
          <a:p>
            <a:pPr>
              <a:buNone/>
            </a:pPr>
            <a:endParaRPr lang="en-US" sz="1400" dirty="0"/>
          </a:p>
        </p:txBody>
      </p:sp>
      <p:sp>
        <p:nvSpPr>
          <p:cNvPr id="8" name="Title 3"/>
          <p:cNvSpPr txBox="1"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Resources</a:t>
            </a:r>
            <a:endParaRPr kumimoji="0" lang="en-US" sz="2800" b="1" i="0" u="none" strike="noStrike" kern="1200" cap="none" spc="0" normalizeH="0" baseline="0" noProof="0" dirty="0">
              <a:ln w="6350"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615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pl-PL" sz="1400" b="1" u="sng" dirty="0" smtClean="0">
                <a:hlinkClick r:id="rId2"/>
              </a:rPr>
              <a:t>Carbon Dating:</a:t>
            </a:r>
          </a:p>
          <a:p>
            <a:pPr>
              <a:buNone/>
            </a:pPr>
            <a:r>
              <a:rPr lang="pl-PL" sz="1400" b="1" u="sng" dirty="0" smtClean="0">
                <a:hlinkClick r:id="rId3"/>
              </a:rPr>
              <a:t>http://www.youtube.com/watch?v=31P9pcPStg&amp;feature=related</a:t>
            </a:r>
            <a:endParaRPr lang="pl-PL" sz="1400" b="1" u="sng" dirty="0" smtClean="0"/>
          </a:p>
          <a:p>
            <a:pPr>
              <a:buNone/>
            </a:pPr>
            <a:endParaRPr lang="pl-PL" sz="1400" b="1" u="sng" dirty="0" smtClean="0"/>
          </a:p>
          <a:p>
            <a:pPr>
              <a:buFont typeface="Wingdings" pitchFamily="2" charset="2"/>
              <a:buChar char="Ø"/>
            </a:pPr>
            <a:r>
              <a:rPr lang="pl-PL" sz="1400" b="1" u="sng" dirty="0" smtClean="0">
                <a:hlinkClick r:id="rId4"/>
              </a:rPr>
              <a:t>Carbon 14 Decay</a:t>
            </a:r>
          </a:p>
          <a:p>
            <a:pPr>
              <a:buNone/>
            </a:pPr>
            <a:r>
              <a:rPr lang="pl-PL" sz="1400" b="1" u="sng" dirty="0" smtClean="0">
                <a:hlinkClick r:id="rId4"/>
              </a:rPr>
              <a:t>http://www.youtube.com/watch?v=81dWTeregEA</a:t>
            </a:r>
            <a:endParaRPr lang="pl-PL" sz="1400" b="1" u="sng" dirty="0" smtClean="0"/>
          </a:p>
          <a:p>
            <a:pPr>
              <a:buNone/>
            </a:pPr>
            <a:endParaRPr lang="pl-PL" sz="1400" b="1" u="sng" dirty="0" smtClean="0"/>
          </a:p>
          <a:p>
            <a:pPr>
              <a:buFont typeface="Wingdings" pitchFamily="2" charset="2"/>
              <a:buChar char="Ø"/>
            </a:pPr>
            <a:r>
              <a:rPr lang="en-US" sz="1400" b="1" dirty="0" smtClean="0"/>
              <a:t>Using Popcorn to Simulate Radioactive Decay</a:t>
            </a:r>
          </a:p>
          <a:p>
            <a:pPr>
              <a:buNone/>
            </a:pPr>
            <a:r>
              <a:rPr lang="pl-PL" sz="1400" b="1" dirty="0" smtClean="0">
                <a:hlinkClick r:id="rId5"/>
              </a:rPr>
              <a:t>http://serc.carleton.edu/quantskills/activities/popcorn.html</a:t>
            </a:r>
            <a:endParaRPr lang="pl-PL" sz="1400" b="1" dirty="0" smtClean="0"/>
          </a:p>
          <a:p>
            <a:pPr>
              <a:buNone/>
            </a:pPr>
            <a:endParaRPr lang="pl-PL" sz="1400" b="1" dirty="0" smtClean="0"/>
          </a:p>
          <a:p>
            <a:pPr>
              <a:buFont typeface="Wingdings" pitchFamily="2" charset="2"/>
              <a:buChar char="Ø"/>
            </a:pPr>
            <a:r>
              <a:rPr lang="pl-PL" sz="1400" b="1" dirty="0" smtClean="0"/>
              <a:t>Half-Life Graph:</a:t>
            </a:r>
          </a:p>
          <a:p>
            <a:pPr>
              <a:buNone/>
            </a:pPr>
            <a:r>
              <a:rPr lang="en-US" sz="1400" dirty="0" smtClean="0">
                <a:hlinkClick r:id="rId6"/>
              </a:rPr>
              <a:t>http://web.princeton.edu/sites/ehs/osradtraining/radiationproperties/radiationproperties.htm</a:t>
            </a:r>
            <a:endParaRPr lang="pl-PL" sz="1400" dirty="0" smtClean="0"/>
          </a:p>
          <a:p>
            <a:pPr>
              <a:buNone/>
            </a:pPr>
            <a:endParaRPr lang="en-US" sz="1400" dirty="0"/>
          </a:p>
        </p:txBody>
      </p:sp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Resources</a:t>
            </a:r>
            <a:endParaRPr kumimoji="0" lang="en-US" sz="2800" b="1" i="0" u="none" strike="noStrike" kern="1200" cap="none" spc="0" normalizeH="0" baseline="0" noProof="0" dirty="0">
              <a:ln w="6350"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pl-PL" sz="2400" dirty="0" smtClean="0">
                <a:solidFill>
                  <a:schemeClr val="tx1"/>
                </a:solidFill>
                <a:effectLst/>
              </a:rPr>
              <a:t> </a:t>
            </a:r>
            <a:endParaRPr lang="en-US" sz="24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610600" cy="60960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endParaRPr lang="pl-PL" sz="2200" b="1" u="sng" dirty="0" smtClean="0"/>
          </a:p>
          <a:p>
            <a:pPr>
              <a:buNone/>
            </a:pPr>
            <a:endParaRPr lang="pl-PL" sz="2200" b="1" u="sng" dirty="0" smtClean="0"/>
          </a:p>
          <a:p>
            <a:pPr>
              <a:buNone/>
            </a:pPr>
            <a:r>
              <a:rPr lang="pl-PL" sz="2200" b="1" u="sng" dirty="0" smtClean="0"/>
              <a:t>Overall:</a:t>
            </a:r>
          </a:p>
          <a:p>
            <a:pPr>
              <a:buNone/>
            </a:pPr>
            <a:endParaRPr lang="pl-PL" sz="2200" b="1" u="sng" dirty="0" smtClean="0"/>
          </a:p>
          <a:p>
            <a:pPr>
              <a:buNone/>
            </a:pPr>
            <a:r>
              <a:rPr lang="en-US" sz="2200" dirty="0" smtClean="0"/>
              <a:t>D3. demonstrate an understanding of work, efficiency, power, gravitational potential energy, kinetic</a:t>
            </a:r>
            <a:r>
              <a:rPr lang="pl-PL" sz="2200" dirty="0" smtClean="0"/>
              <a:t> </a:t>
            </a:r>
            <a:r>
              <a:rPr lang="en-US" sz="2200" dirty="0" smtClean="0"/>
              <a:t>energy, nuclear energy, and thermal energy and its transfer (heat).</a:t>
            </a:r>
            <a:endParaRPr lang="pl-PL" sz="2200" b="1" dirty="0" smtClean="0"/>
          </a:p>
          <a:p>
            <a:pPr>
              <a:buNone/>
            </a:pPr>
            <a:endParaRPr lang="pl-PL" sz="2200" dirty="0" smtClean="0"/>
          </a:p>
          <a:p>
            <a:pPr>
              <a:buNone/>
            </a:pPr>
            <a:r>
              <a:rPr lang="pl-PL" sz="2200" b="1" u="sng" dirty="0" smtClean="0"/>
              <a:t>Specific: </a:t>
            </a:r>
          </a:p>
          <a:p>
            <a:pPr>
              <a:buNone/>
            </a:pPr>
            <a:endParaRPr lang="pl-PL" sz="2200" b="1" u="sng" dirty="0" smtClean="0"/>
          </a:p>
          <a:p>
            <a:pPr>
              <a:buNone/>
            </a:pPr>
            <a:r>
              <a:rPr lang="en-US" sz="2200" dirty="0" smtClean="0"/>
              <a:t>D1.2 assess, on the basis of research, how technologies</a:t>
            </a:r>
            <a:r>
              <a:rPr lang="pl-PL" sz="2200" dirty="0" smtClean="0"/>
              <a:t> </a:t>
            </a:r>
            <a:r>
              <a:rPr lang="en-US" sz="2200" dirty="0" smtClean="0"/>
              <a:t>related to nuclear, thermal, or geothermal</a:t>
            </a:r>
            <a:r>
              <a:rPr lang="pl-PL" sz="2200" dirty="0" smtClean="0"/>
              <a:t> </a:t>
            </a:r>
            <a:r>
              <a:rPr lang="en-US" sz="2200" dirty="0" smtClean="0"/>
              <a:t>energy affect society and the environment (e.g.,</a:t>
            </a:r>
            <a:r>
              <a:rPr lang="pl-PL" sz="2200" dirty="0" smtClean="0"/>
              <a:t> t</a:t>
            </a:r>
            <a:r>
              <a:rPr lang="en-US" sz="2200" dirty="0" err="1" smtClean="0"/>
              <a:t>hermal</a:t>
            </a:r>
            <a:r>
              <a:rPr lang="en-US" sz="2200" dirty="0" smtClean="0"/>
              <a:t> regulating units, radiopharmaceuticals,</a:t>
            </a:r>
            <a:r>
              <a:rPr lang="pl-PL" sz="2200" dirty="0" smtClean="0"/>
              <a:t> </a:t>
            </a:r>
            <a:r>
              <a:rPr lang="en-US" sz="2200" dirty="0" smtClean="0"/>
              <a:t>dry-steam power plants, ground-source heat</a:t>
            </a:r>
            <a:r>
              <a:rPr lang="pl-PL" sz="2200" dirty="0" smtClean="0"/>
              <a:t> </a:t>
            </a:r>
            <a:r>
              <a:rPr lang="fr-FR" sz="2200" dirty="0" err="1" smtClean="0"/>
              <a:t>pumps</a:t>
            </a:r>
            <a:r>
              <a:rPr lang="fr-FR" sz="2200" dirty="0" smtClean="0"/>
              <a:t>) [IP, PR, AI, C]</a:t>
            </a:r>
            <a:endParaRPr lang="pl-PL" sz="2200" dirty="0" smtClean="0"/>
          </a:p>
          <a:p>
            <a:pPr>
              <a:buNone/>
            </a:pPr>
            <a:endParaRPr lang="pl-PL" sz="2200" dirty="0" smtClean="0"/>
          </a:p>
          <a:p>
            <a:pPr>
              <a:buNone/>
            </a:pPr>
            <a:r>
              <a:rPr lang="en-US" sz="2200" dirty="0" smtClean="0"/>
              <a:t>D2.1 use appropriate terminology related to energy</a:t>
            </a:r>
            <a:r>
              <a:rPr lang="pl-PL" sz="2200" dirty="0" smtClean="0"/>
              <a:t> </a:t>
            </a:r>
            <a:r>
              <a:rPr lang="en-US" sz="2200" dirty="0" smtClean="0"/>
              <a:t>transformations, including, but not limited to:</a:t>
            </a:r>
            <a:r>
              <a:rPr lang="pl-PL" sz="2200" dirty="0" smtClean="0"/>
              <a:t> </a:t>
            </a:r>
            <a:r>
              <a:rPr lang="en-US" sz="2200" i="1" dirty="0" smtClean="0"/>
              <a:t>mechanical energy, gravitational potential energy,</a:t>
            </a:r>
            <a:r>
              <a:rPr lang="pl-PL" sz="2200" i="1" dirty="0" smtClean="0"/>
              <a:t> </a:t>
            </a:r>
            <a:r>
              <a:rPr lang="en-US" sz="2200" i="1" dirty="0" smtClean="0"/>
              <a:t>kinetic energy, work, power, fission, fusion, heat, heat</a:t>
            </a:r>
            <a:r>
              <a:rPr lang="pl-PL" sz="2200" i="1" dirty="0" smtClean="0"/>
              <a:t> </a:t>
            </a:r>
            <a:r>
              <a:rPr lang="en-US" sz="2200" i="1" dirty="0" smtClean="0"/>
              <a:t>capacity, temperature, and latent heat [C]</a:t>
            </a:r>
            <a:endParaRPr lang="pl-PL" sz="2200" i="1" dirty="0" smtClean="0"/>
          </a:p>
          <a:p>
            <a:pPr>
              <a:buNone/>
            </a:pPr>
            <a:endParaRPr lang="pl-PL" sz="2200" i="1" dirty="0" smtClean="0"/>
          </a:p>
          <a:p>
            <a:pPr>
              <a:buNone/>
            </a:pPr>
            <a:r>
              <a:rPr lang="en-US" sz="2200" dirty="0" smtClean="0"/>
              <a:t>D2.7 compare and contrast the input energy,</a:t>
            </a:r>
            <a:r>
              <a:rPr lang="pl-PL" sz="2200" dirty="0" smtClean="0"/>
              <a:t> </a:t>
            </a:r>
            <a:r>
              <a:rPr lang="en-US" sz="2200" dirty="0" smtClean="0"/>
              <a:t>useful output energy, and per cent efficiency</a:t>
            </a:r>
            <a:r>
              <a:rPr lang="pl-PL" sz="2200" dirty="0" smtClean="0"/>
              <a:t> </a:t>
            </a:r>
            <a:r>
              <a:rPr lang="en-US" sz="2200" dirty="0" smtClean="0"/>
              <a:t>of selected energy generation methods</a:t>
            </a:r>
            <a:r>
              <a:rPr lang="pl-PL" sz="2200" dirty="0" smtClean="0"/>
              <a:t> </a:t>
            </a:r>
            <a:r>
              <a:rPr lang="en-US" sz="2200" dirty="0" smtClean="0"/>
              <a:t>(e.g., hydroelectric, thermal, geothermal, nuclear</a:t>
            </a:r>
            <a:r>
              <a:rPr lang="pl-PL" sz="2200" dirty="0" smtClean="0"/>
              <a:t> </a:t>
            </a:r>
            <a:r>
              <a:rPr lang="en-US" sz="2200" dirty="0" smtClean="0"/>
              <a:t>fission, nuclear fusion, wind, solar) [AI, C]</a:t>
            </a:r>
          </a:p>
          <a:p>
            <a:pPr>
              <a:buNone/>
            </a:pPr>
            <a:endParaRPr lang="pl-PL" sz="2200" dirty="0" smtClean="0"/>
          </a:p>
          <a:p>
            <a:pPr>
              <a:buNone/>
            </a:pPr>
            <a:r>
              <a:rPr lang="en-US" sz="2200" dirty="0" smtClean="0"/>
              <a:t>D2.8 investigate the relationship between the concepts</a:t>
            </a:r>
            <a:r>
              <a:rPr lang="pl-PL" sz="2200" dirty="0" smtClean="0"/>
              <a:t> </a:t>
            </a:r>
            <a:r>
              <a:rPr lang="en-US" sz="2200" dirty="0" smtClean="0"/>
              <a:t>of conservation of mass and conservation</a:t>
            </a:r>
            <a:r>
              <a:rPr lang="pl-PL" sz="2200" dirty="0" smtClean="0"/>
              <a:t> </a:t>
            </a:r>
            <a:r>
              <a:rPr lang="en-US" sz="2200" dirty="0" smtClean="0"/>
              <a:t>of energy, and solve problems using the mass–</a:t>
            </a:r>
            <a:r>
              <a:rPr lang="pl-PL" sz="2200" dirty="0" smtClean="0"/>
              <a:t> </a:t>
            </a:r>
            <a:r>
              <a:rPr lang="en-US" sz="2200" dirty="0" smtClean="0"/>
              <a:t>energy equivalence [PR, AI]</a:t>
            </a:r>
            <a:endParaRPr lang="pl-PL" sz="2200" dirty="0" smtClean="0"/>
          </a:p>
          <a:p>
            <a:pPr>
              <a:buNone/>
            </a:pPr>
            <a:endParaRPr lang="pl-PL" sz="2200" dirty="0" smtClean="0"/>
          </a:p>
          <a:p>
            <a:pPr>
              <a:buNone/>
            </a:pPr>
            <a:r>
              <a:rPr lang="en-US" sz="2200" dirty="0" smtClean="0"/>
              <a:t>D3.6 describe and compare nuclear fission and</a:t>
            </a:r>
            <a:r>
              <a:rPr lang="pl-PL" sz="2200" dirty="0" smtClean="0"/>
              <a:t> </a:t>
            </a:r>
            <a:r>
              <a:rPr lang="en-US" sz="2200" dirty="0" smtClean="0"/>
              <a:t>nuclear fusion</a:t>
            </a:r>
            <a:endParaRPr lang="pl-PL" sz="2200" dirty="0" smtClean="0"/>
          </a:p>
          <a:p>
            <a:pPr>
              <a:buNone/>
            </a:pPr>
            <a:endParaRPr lang="pl-PL" sz="2200" dirty="0" smtClean="0"/>
          </a:p>
          <a:p>
            <a:pPr>
              <a:buNone/>
            </a:pPr>
            <a:r>
              <a:rPr lang="en-US" sz="2200" dirty="0" smtClean="0"/>
              <a:t>D3.9 identify and describe the structure of common</a:t>
            </a:r>
            <a:r>
              <a:rPr lang="pl-PL" sz="2200" dirty="0" smtClean="0"/>
              <a:t> n</a:t>
            </a:r>
            <a:r>
              <a:rPr lang="en-US" sz="2200" dirty="0" err="1" smtClean="0"/>
              <a:t>uclear</a:t>
            </a:r>
            <a:r>
              <a:rPr lang="en-US" sz="2200" dirty="0" smtClean="0"/>
              <a:t> isotopes (e.g., hydrogen,</a:t>
            </a:r>
            <a:r>
              <a:rPr lang="pl-PL" sz="2200" dirty="0" smtClean="0"/>
              <a:t> </a:t>
            </a:r>
            <a:r>
              <a:rPr lang="en-US" sz="2200" dirty="0" smtClean="0"/>
              <a:t>deuterium, tritium)</a:t>
            </a:r>
          </a:p>
          <a:p>
            <a:pPr>
              <a:buNone/>
            </a:pPr>
            <a:endParaRPr lang="pl-PL" sz="2200" dirty="0" smtClean="0"/>
          </a:p>
          <a:p>
            <a:pPr>
              <a:buNone/>
            </a:pPr>
            <a:r>
              <a:rPr lang="en-US" sz="2200" dirty="0" smtClean="0"/>
              <a:t>D3.10 compare the characteristics of (e.g., mass,</a:t>
            </a:r>
            <a:r>
              <a:rPr lang="pl-PL" sz="2200" dirty="0" smtClean="0"/>
              <a:t> </a:t>
            </a:r>
            <a:r>
              <a:rPr lang="en-US" sz="2200" dirty="0" smtClean="0"/>
              <a:t>charge, speed, penetrating power, ionizing ability)</a:t>
            </a:r>
            <a:r>
              <a:rPr lang="pl-PL" sz="2200" dirty="0" smtClean="0"/>
              <a:t> </a:t>
            </a:r>
            <a:r>
              <a:rPr lang="en-US" sz="2200" dirty="0" smtClean="0"/>
              <a:t>and safety precautions related to alpha</a:t>
            </a:r>
            <a:r>
              <a:rPr lang="pl-PL" sz="2200" dirty="0" smtClean="0"/>
              <a:t> </a:t>
            </a:r>
            <a:r>
              <a:rPr lang="en-US" sz="2200" dirty="0" smtClean="0"/>
              <a:t>particles, beta particles, and gamma rays</a:t>
            </a:r>
            <a:endParaRPr lang="pl-PL" sz="2200" dirty="0" smtClean="0"/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endParaRPr lang="pl-PL" sz="2200" dirty="0" smtClean="0"/>
          </a:p>
          <a:p>
            <a:pPr>
              <a:buNone/>
            </a:pPr>
            <a:r>
              <a:rPr lang="en-US" sz="2200" dirty="0" smtClean="0"/>
              <a:t>D3.12 explain the energy transformations that</a:t>
            </a:r>
            <a:r>
              <a:rPr lang="pl-PL" sz="2200" dirty="0" smtClean="0"/>
              <a:t> </a:t>
            </a:r>
            <a:r>
              <a:rPr lang="en-US" sz="2200" dirty="0" smtClean="0"/>
              <a:t>occur within a nuclear power plant, with reference</a:t>
            </a:r>
            <a:r>
              <a:rPr lang="pl-PL" sz="2200" dirty="0" smtClean="0"/>
              <a:t> </a:t>
            </a:r>
            <a:r>
              <a:rPr lang="en-US" sz="2200" dirty="0" smtClean="0"/>
              <a:t>to the laws of thermodynamics (e.g.</a:t>
            </a:r>
            <a:r>
              <a:rPr lang="pl-PL" sz="2200" dirty="0" smtClean="0"/>
              <a:t> </a:t>
            </a:r>
            <a:r>
              <a:rPr lang="en-US" sz="2200" dirty="0" smtClean="0"/>
              <a:t>nuclear fission results in the liberation of energy,</a:t>
            </a:r>
            <a:r>
              <a:rPr lang="pl-PL" sz="2200" dirty="0" smtClean="0"/>
              <a:t> </a:t>
            </a:r>
            <a:r>
              <a:rPr lang="en-US" sz="2200" dirty="0" smtClean="0"/>
              <a:t>which is converted into thermal energy;</a:t>
            </a:r>
            <a:r>
              <a:rPr lang="pl-PL" sz="2200" dirty="0" smtClean="0"/>
              <a:t> </a:t>
            </a:r>
            <a:r>
              <a:rPr lang="en-US" sz="2200" dirty="0" smtClean="0"/>
              <a:t>the thermal energy is converted into electrical</a:t>
            </a:r>
            <a:r>
              <a:rPr lang="pl-PL" sz="2200" dirty="0" smtClean="0"/>
              <a:t> </a:t>
            </a:r>
            <a:r>
              <a:rPr lang="en-US" sz="2200" dirty="0" smtClean="0"/>
              <a:t>energy and waste heat, using a steam turbine)</a:t>
            </a:r>
            <a:endParaRPr lang="pl-PL" sz="2200" dirty="0" smtClean="0"/>
          </a:p>
          <a:p>
            <a:pPr>
              <a:buNone/>
            </a:pPr>
            <a:endParaRPr lang="pl-PL" sz="2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pl-PL" sz="1600" dirty="0" smtClean="0"/>
          </a:p>
          <a:p>
            <a:pPr>
              <a:buNone/>
            </a:pPr>
            <a:endParaRPr lang="pl-PL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pl-PL" sz="1600" i="1" dirty="0" smtClean="0"/>
          </a:p>
          <a:p>
            <a:pPr>
              <a:buNone/>
            </a:pPr>
            <a:endParaRPr lang="pl-PL" sz="1600" i="1" dirty="0" smtClean="0"/>
          </a:p>
          <a:p>
            <a:pPr>
              <a:buNone/>
            </a:pPr>
            <a:endParaRPr lang="en-US" sz="1600" i="1" dirty="0" smtClean="0"/>
          </a:p>
        </p:txBody>
      </p:sp>
      <p:sp>
        <p:nvSpPr>
          <p:cNvPr id="4" name="Horizontal Scroll 3"/>
          <p:cNvSpPr/>
          <p:nvPr/>
        </p:nvSpPr>
        <p:spPr>
          <a:xfrm>
            <a:off x="762000" y="0"/>
            <a:ext cx="7924800" cy="11094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tx1"/>
                </a:solidFill>
              </a:rPr>
              <a:t>Curriculum Expectations for                           Energy and Society Unit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5105400" cy="5638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pl-PL" sz="2000" dirty="0" smtClean="0"/>
              <a:t>       </a:t>
            </a:r>
            <a:r>
              <a:rPr lang="pl-PL" sz="1900" dirty="0" smtClean="0"/>
              <a:t>After the earthquake and tsunami hit Japan and its nuclear plants in 2011, the world held its breath</a:t>
            </a:r>
          </a:p>
          <a:p>
            <a:pPr>
              <a:buFont typeface="Arial" pitchFamily="34" charset="0"/>
              <a:buChar char="•"/>
            </a:pPr>
            <a:endParaRPr lang="pl-PL" sz="2200" dirty="0" smtClean="0"/>
          </a:p>
          <a:p>
            <a:pPr>
              <a:buFont typeface="Arial" pitchFamily="34" charset="0"/>
              <a:buChar char="•"/>
            </a:pPr>
            <a:endParaRPr lang="pl-PL" sz="2200" dirty="0" smtClean="0"/>
          </a:p>
          <a:p>
            <a:pPr>
              <a:buFont typeface="Arial" pitchFamily="34" charset="0"/>
              <a:buChar char="•"/>
            </a:pPr>
            <a:endParaRPr lang="pl-PL" sz="2200" dirty="0" smtClean="0"/>
          </a:p>
          <a:p>
            <a:pPr>
              <a:buFont typeface="Arial" pitchFamily="34" charset="0"/>
              <a:buChar char="•"/>
            </a:pPr>
            <a:endParaRPr lang="pl-PL" sz="2200" dirty="0" smtClean="0"/>
          </a:p>
          <a:p>
            <a:pPr>
              <a:buFont typeface="Arial" pitchFamily="34" charset="0"/>
              <a:buChar char="•"/>
            </a:pPr>
            <a:endParaRPr lang="pl-PL" sz="2000" dirty="0" smtClean="0"/>
          </a:p>
          <a:p>
            <a:pPr>
              <a:buFont typeface="Arial" pitchFamily="34" charset="0"/>
              <a:buChar char="•"/>
            </a:pPr>
            <a:endParaRPr lang="pl-PL" sz="2000" dirty="0" smtClean="0"/>
          </a:p>
          <a:p>
            <a:pPr>
              <a:buNone/>
            </a:pPr>
            <a:r>
              <a:rPr lang="pl-PL" sz="2000" dirty="0" smtClean="0"/>
              <a:t>      </a:t>
            </a:r>
            <a:r>
              <a:rPr lang="pl-PL" sz="1900" dirty="0" smtClean="0"/>
              <a:t>These headlines were almost in all newspapers and television stations</a:t>
            </a:r>
          </a:p>
          <a:p>
            <a:pPr>
              <a:buNone/>
            </a:pPr>
            <a:r>
              <a:rPr lang="pl-PL" sz="2000" dirty="0" smtClean="0"/>
              <a:t> </a:t>
            </a:r>
          </a:p>
          <a:p>
            <a:pPr>
              <a:buNone/>
            </a:pPr>
            <a:r>
              <a:rPr lang="pl-PL" sz="2000" dirty="0" smtClean="0"/>
              <a:t>              </a:t>
            </a:r>
            <a:r>
              <a:rPr lang="pl-PL" sz="1900" dirty="0" smtClean="0"/>
              <a:t>Do you know how to measure</a:t>
            </a:r>
          </a:p>
          <a:p>
            <a:pPr>
              <a:buNone/>
            </a:pPr>
            <a:r>
              <a:rPr lang="pl-PL" sz="1900" dirty="0" smtClean="0"/>
              <a:t>              the rate of radioactive decay of </a:t>
            </a:r>
          </a:p>
          <a:p>
            <a:pPr>
              <a:buNone/>
            </a:pPr>
            <a:r>
              <a:rPr lang="pl-PL" sz="1900" dirty="0" smtClean="0"/>
              <a:t>              radiocative elements?                                 </a:t>
            </a:r>
          </a:p>
          <a:p>
            <a:pPr>
              <a:buNone/>
            </a:pPr>
            <a:r>
              <a:rPr lang="pl-PL" sz="1900" dirty="0" smtClean="0"/>
              <a:t>                       My guess is you do not.</a:t>
            </a:r>
          </a:p>
          <a:p>
            <a:pPr>
              <a:buNone/>
            </a:pPr>
            <a:endParaRPr lang="pl-PL" sz="1900" dirty="0" smtClean="0"/>
          </a:p>
          <a:p>
            <a:pPr>
              <a:buNone/>
            </a:pPr>
            <a:r>
              <a:rPr lang="pl-PL" sz="1900" dirty="0" smtClean="0"/>
              <a:t>              </a:t>
            </a:r>
            <a:r>
              <a:rPr lang="pl-PL" sz="1900" b="1" dirty="0" smtClean="0">
                <a:solidFill>
                  <a:srgbClr val="FF0000"/>
                </a:solidFill>
              </a:rPr>
              <a:t>Let us learn today how to do it!</a:t>
            </a:r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pl-PL" dirty="0" smtClean="0"/>
          </a:p>
        </p:txBody>
      </p:sp>
      <p:pic>
        <p:nvPicPr>
          <p:cNvPr id="8" name="rg_hi" descr="http://t1.gstatic.com/images?q=tbn:ANd9GcSj_uFN6CilTqwQicVGm6-1egoY9zt0r2VLq6o-tdVmXFIJbouy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219200"/>
            <a:ext cx="3276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http://t2.gstatic.com/images?q=tbn:ANd9GcSLququGDLv4oW0npxdd1kdAN279TDFkpQ2df7g5WsoRLWQVOAYO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962400"/>
            <a:ext cx="3512571" cy="2419774"/>
          </a:xfrm>
          <a:prstGeom prst="rect">
            <a:avLst/>
          </a:prstGeom>
          <a:noFill/>
        </p:spPr>
      </p:pic>
      <p:sp>
        <p:nvSpPr>
          <p:cNvPr id="10" name="Rounded Rectangle 9"/>
          <p:cNvSpPr/>
          <p:nvPr/>
        </p:nvSpPr>
        <p:spPr>
          <a:xfrm>
            <a:off x="762000" y="2209800"/>
            <a:ext cx="4038600" cy="1524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pl-PL" b="1" dirty="0" smtClean="0">
                <a:solidFill>
                  <a:srgbClr val="FF0000"/>
                </a:solidFill>
              </a:rPr>
              <a:t> What is the risk from Caesium-137 and Iodine -131 at Fukushima?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pl-PL" b="1" dirty="0" smtClean="0">
                <a:solidFill>
                  <a:srgbClr val="FF0000"/>
                </a:solidFill>
              </a:rPr>
              <a:t> How long does it take for radioactive  atoms to decay? </a:t>
            </a:r>
          </a:p>
        </p:txBody>
      </p:sp>
      <p:pic>
        <p:nvPicPr>
          <p:cNvPr id="11" name="rg_hi" descr="http://t1.gstatic.com/images?q=tbn:ANd9GcQYPBvwiS2iIel9VBSIG5b22tbm4Lxfz2lLsBqmPzsyKqxM1QZ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876800"/>
            <a:ext cx="9810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Horizontal Scroll 11"/>
          <p:cNvSpPr/>
          <p:nvPr/>
        </p:nvSpPr>
        <p:spPr>
          <a:xfrm>
            <a:off x="685800" y="0"/>
            <a:ext cx="7924800" cy="11094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tx1"/>
                </a:solidFill>
              </a:rPr>
              <a:t>Introduction to Half-Life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D3.11 explain radioactive half-life for a given</a:t>
            </a:r>
            <a:r>
              <a:rPr lang="pl-PL" sz="2000" dirty="0" smtClean="0"/>
              <a:t> </a:t>
            </a:r>
            <a:r>
              <a:rPr lang="en-US" sz="2000" dirty="0" smtClean="0"/>
              <a:t>radioisotope, and describe its applications an</a:t>
            </a:r>
            <a:r>
              <a:rPr lang="pl-PL" sz="2000" dirty="0" smtClean="0"/>
              <a:t>d </a:t>
            </a:r>
            <a:r>
              <a:rPr lang="en-US" sz="2000" dirty="0" smtClean="0"/>
              <a:t>their consequences</a:t>
            </a:r>
            <a:endParaRPr lang="pl-PL" sz="2000" dirty="0" smtClean="0"/>
          </a:p>
          <a:p>
            <a:endParaRPr lang="en-US" dirty="0"/>
          </a:p>
        </p:txBody>
      </p:sp>
      <p:pic>
        <p:nvPicPr>
          <p:cNvPr id="22530" name="Picture 2" descr="http://www.batnerbookstore.com/media/catalog/product/cache/1/image/9df78eab33525d08d6e5fb8d27136e95/b/a/batner0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90800"/>
            <a:ext cx="2438400" cy="3179587"/>
          </a:xfrm>
          <a:prstGeom prst="rect">
            <a:avLst/>
          </a:prstGeom>
          <a:noFill/>
        </p:spPr>
      </p:pic>
      <p:pic>
        <p:nvPicPr>
          <p:cNvPr id="12290" name="Picture 2" descr="https://encrypted-tbn3.google.com/images?q=tbn:ANd9GcQI65SYGCjNqQA4gxEDax-gMs_s0JJdsO5F0gqFf8NtVXwLEsFWz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667000"/>
            <a:ext cx="2403736" cy="3111435"/>
          </a:xfrm>
          <a:prstGeom prst="rect">
            <a:avLst/>
          </a:prstGeom>
          <a:noFill/>
        </p:spPr>
      </p:pic>
      <p:pic>
        <p:nvPicPr>
          <p:cNvPr id="20482" name="Picture 2" descr="https://encrypted-tbn3.google.com/images?q=tbn:ANd9GcQ0fOsFB_OqCt4DwirtbyNT8OdgSTzahDWugwtGtNh-dvVEM_WUB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3276600"/>
            <a:ext cx="2286000" cy="2000251"/>
          </a:xfrm>
          <a:prstGeom prst="rect">
            <a:avLst/>
          </a:prstGeom>
          <a:noFill/>
        </p:spPr>
      </p:pic>
      <p:sp>
        <p:nvSpPr>
          <p:cNvPr id="7" name="Horizontal Scroll 6"/>
          <p:cNvSpPr/>
          <p:nvPr/>
        </p:nvSpPr>
        <p:spPr>
          <a:xfrm>
            <a:off x="457200" y="228600"/>
            <a:ext cx="8305800" cy="11094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tx1"/>
                </a:solidFill>
              </a:rPr>
              <a:t>Specific Curriculum expectations for the lesson</a:t>
            </a:r>
            <a:r>
              <a:rPr lang="pl-PL" sz="2800" dirty="0" smtClean="0">
                <a:solidFill>
                  <a:schemeClr val="tx1"/>
                </a:solidFill>
              </a:rPr>
              <a:t>: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pl-PL" u="sng" dirty="0" smtClean="0">
                <a:solidFill>
                  <a:schemeClr val="tx1"/>
                </a:solidFill>
                <a:effectLst/>
              </a:rPr>
              <a:t/>
            </a:r>
            <a:br>
              <a:rPr lang="pl-PL" u="sng" dirty="0" smtClean="0">
                <a:solidFill>
                  <a:schemeClr val="tx1"/>
                </a:solidFill>
                <a:effectLst/>
              </a:rPr>
            </a:br>
            <a:r>
              <a:rPr lang="pl-PL" u="sng" dirty="0" smtClean="0">
                <a:solidFill>
                  <a:schemeClr val="tx1"/>
                </a:solidFill>
                <a:effectLst/>
              </a:rPr>
              <a:t/>
            </a:r>
            <a:br>
              <a:rPr lang="pl-PL" u="sng" dirty="0" smtClean="0">
                <a:solidFill>
                  <a:schemeClr val="tx1"/>
                </a:solidFill>
                <a:effectLst/>
              </a:rPr>
            </a:br>
            <a:endParaRPr lang="en-US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486156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pl-PL" sz="1800" b="1" dirty="0" smtClean="0"/>
              <a:t>Virtual Lab: Measuring the Rate of Radioactive Decay </a:t>
            </a:r>
          </a:p>
          <a:p>
            <a:pPr>
              <a:buNone/>
            </a:pPr>
            <a:r>
              <a:rPr lang="pl-PL" sz="1800" dirty="0" smtClean="0">
                <a:hlinkClick r:id="rId2"/>
              </a:rPr>
              <a:t>http://glencoe.mcgraw-hill.com/sites/dl/free/0078693896/280405/E18.html</a:t>
            </a:r>
            <a:endParaRPr lang="pl-PL" sz="1800" dirty="0" smtClean="0"/>
          </a:p>
          <a:p>
            <a:pPr>
              <a:buNone/>
            </a:pPr>
            <a:endParaRPr lang="pl-PL" sz="1800" dirty="0" smtClean="0"/>
          </a:p>
          <a:p>
            <a:pPr>
              <a:buFont typeface="Wingdings" pitchFamily="2" charset="2"/>
              <a:buChar char="Ø"/>
            </a:pPr>
            <a:r>
              <a:rPr lang="pl-PL" sz="1800" dirty="0" smtClean="0"/>
              <a:t>Students will use an inquiry based approach to investigate the meaning of radioactive half-life</a:t>
            </a:r>
          </a:p>
          <a:p>
            <a:pPr>
              <a:buNone/>
            </a:pPr>
            <a:endParaRPr lang="pl-PL" sz="1800" dirty="0" smtClean="0"/>
          </a:p>
          <a:p>
            <a:pPr>
              <a:buFont typeface="Wingdings" pitchFamily="2" charset="2"/>
              <a:buChar char="Ø"/>
            </a:pPr>
            <a:r>
              <a:rPr lang="pl-PL" sz="1800" dirty="0" smtClean="0"/>
              <a:t>Students interactively learn that radioactive materials decay at different rates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114800"/>
            <a:ext cx="39465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267200"/>
            <a:ext cx="3752850" cy="2005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Horizontal Scroll 5"/>
          <p:cNvSpPr/>
          <p:nvPr/>
        </p:nvSpPr>
        <p:spPr>
          <a:xfrm>
            <a:off x="457200" y="0"/>
            <a:ext cx="8305800" cy="13380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u="sng" dirty="0" smtClean="0">
                <a:solidFill>
                  <a:schemeClr val="tx1"/>
                </a:solidFill>
              </a:rPr>
              <a:t>Half- Life: Teaching Strategy 1: </a:t>
            </a:r>
            <a:br>
              <a:rPr lang="pl-PL" sz="2800" b="1" u="sng" dirty="0" smtClean="0">
                <a:solidFill>
                  <a:schemeClr val="tx1"/>
                </a:solidFill>
              </a:rPr>
            </a:br>
            <a:r>
              <a:rPr lang="pl-PL" sz="2800" b="1" dirty="0" smtClean="0">
                <a:solidFill>
                  <a:schemeClr val="tx1"/>
                </a:solidFill>
              </a:rPr>
              <a:t>Inquiry Based Learning: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93776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pl-PL" sz="2600" dirty="0" smtClean="0"/>
              <a:t>The </a:t>
            </a:r>
            <a:r>
              <a:rPr lang="pl-PL" sz="2600" b="1" dirty="0" smtClean="0"/>
              <a:t>average length of time  </a:t>
            </a:r>
            <a:r>
              <a:rPr lang="pl-PL" sz="2600" dirty="0" smtClean="0"/>
              <a:t>it takes  a </a:t>
            </a:r>
            <a:r>
              <a:rPr lang="pl-PL" sz="2600" b="1" dirty="0" smtClean="0"/>
              <a:t>radioactive material </a:t>
            </a:r>
            <a:r>
              <a:rPr lang="pl-PL" sz="2600" dirty="0" smtClean="0"/>
              <a:t>to </a:t>
            </a:r>
            <a:r>
              <a:rPr lang="pl-PL" sz="2600" b="1" dirty="0" smtClean="0">
                <a:solidFill>
                  <a:srgbClr val="FF0000"/>
                </a:solidFill>
              </a:rPr>
              <a:t>decay</a:t>
            </a:r>
            <a:r>
              <a:rPr lang="pl-PL" sz="2600" dirty="0" smtClean="0"/>
              <a:t> to </a:t>
            </a:r>
            <a:r>
              <a:rPr lang="pl-PL" sz="2600" b="1" dirty="0" smtClean="0"/>
              <a:t>half of its original mass</a:t>
            </a:r>
          </a:p>
          <a:p>
            <a:endParaRPr lang="pl-PL" dirty="0" smtClean="0"/>
          </a:p>
          <a:p>
            <a:pPr>
              <a:buFont typeface="Wingdings" pitchFamily="2" charset="2"/>
              <a:buChar char="Ø"/>
            </a:pPr>
            <a:endParaRPr lang="pl-PL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4" name="Picture 2" descr="http://www.physics.isu.edu/radinf/images/halflif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0"/>
            <a:ext cx="4290973" cy="3202618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819400"/>
            <a:ext cx="3429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Horizontal Scroll 6"/>
          <p:cNvSpPr/>
          <p:nvPr/>
        </p:nvSpPr>
        <p:spPr>
          <a:xfrm>
            <a:off x="533400" y="0"/>
            <a:ext cx="8305800" cy="13380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tx1"/>
                </a:solidFill>
              </a:rPr>
              <a:t>What is Half–Life?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425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pl-PL" sz="2400" dirty="0" smtClean="0"/>
          </a:p>
          <a:p>
            <a:pPr>
              <a:buFont typeface="Wingdings" pitchFamily="2" charset="2"/>
              <a:buChar char="Ø"/>
            </a:pPr>
            <a:r>
              <a:rPr lang="pl-PL" sz="2400" dirty="0" smtClean="0"/>
              <a:t>The half-life of any given isotope is </a:t>
            </a:r>
            <a:r>
              <a:rPr lang="pl-PL" sz="2400" b="1" dirty="0" smtClean="0"/>
              <a:t>actually an average time</a:t>
            </a:r>
            <a:r>
              <a:rPr lang="pl-PL" sz="2400" dirty="0" smtClean="0"/>
              <a:t> for a particular </a:t>
            </a:r>
            <a:r>
              <a:rPr lang="pl-PL" sz="2400" b="1" dirty="0" smtClean="0">
                <a:solidFill>
                  <a:srgbClr val="FF0000"/>
                </a:solidFill>
              </a:rPr>
              <a:t>parent atom </a:t>
            </a:r>
            <a:r>
              <a:rPr lang="pl-PL" sz="2400" dirty="0" smtClean="0"/>
              <a:t>to </a:t>
            </a:r>
            <a:r>
              <a:rPr lang="pl-PL" sz="2400" b="1" dirty="0" smtClean="0"/>
              <a:t>decay to </a:t>
            </a:r>
            <a:r>
              <a:rPr lang="pl-PL" sz="2400" dirty="0" smtClean="0"/>
              <a:t>its </a:t>
            </a:r>
            <a:r>
              <a:rPr lang="pl-PL" sz="2400" b="1" dirty="0" smtClean="0">
                <a:solidFill>
                  <a:srgbClr val="FF0000"/>
                </a:solidFill>
              </a:rPr>
              <a:t>daughter atom</a:t>
            </a:r>
          </a:p>
          <a:p>
            <a:pPr>
              <a:buFont typeface="Wingdings" pitchFamily="2" charset="2"/>
              <a:buChar char="Ø"/>
            </a:pPr>
            <a:endParaRPr lang="pl-PL" dirty="0" smtClean="0"/>
          </a:p>
          <a:p>
            <a:pPr>
              <a:buFont typeface="Wingdings" pitchFamily="2" charset="2"/>
              <a:buChar char="Ø"/>
            </a:pPr>
            <a:r>
              <a:rPr lang="pl-PL" sz="2400" dirty="0" smtClean="0"/>
              <a:t>The larger the sample  size, the more accurately a material decays according to its half-life</a:t>
            </a:r>
          </a:p>
          <a:p>
            <a:pPr>
              <a:buFont typeface="Wingdings" pitchFamily="2" charset="2"/>
              <a:buChar char="Ø"/>
            </a:pPr>
            <a:endParaRPr lang="pl-PL" sz="1700" dirty="0" smtClean="0"/>
          </a:p>
          <a:p>
            <a:pPr>
              <a:buNone/>
            </a:pPr>
            <a:r>
              <a:rPr lang="pl-PL" dirty="0" smtClean="0"/>
              <a:t>                      </a:t>
            </a:r>
            <a:r>
              <a:rPr lang="pl-PL" b="1" u="sng" dirty="0" smtClean="0"/>
              <a:t>Half-Life Equation:</a:t>
            </a:r>
          </a:p>
          <a:p>
            <a:pPr>
              <a:buFont typeface="Wingdings" pitchFamily="2" charset="2"/>
              <a:buChar char="Ø"/>
            </a:pPr>
            <a:endParaRPr lang="pl-PL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4953000"/>
            <a:ext cx="2443990" cy="162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038600" y="4495800"/>
          <a:ext cx="3064193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4193"/>
              </a:tblGrid>
              <a:tr h="2133601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pl-PL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None/>
                      </a:pPr>
                      <a:endParaRPr lang="pl-PL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None/>
                      </a:pPr>
                      <a:r>
                        <a:rPr lang="pl-PL" sz="2000" dirty="0" smtClean="0">
                          <a:solidFill>
                            <a:schemeClr val="tx1"/>
                          </a:solidFill>
                        </a:rPr>
                        <a:t>A    - mass</a:t>
                      </a:r>
                    </a:p>
                    <a:p>
                      <a:pPr>
                        <a:buNone/>
                      </a:pPr>
                      <a:r>
                        <a:rPr lang="pl-PL" sz="200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pl-PL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pl-PL" sz="2000" dirty="0" smtClean="0">
                          <a:solidFill>
                            <a:schemeClr val="tx1"/>
                          </a:solidFill>
                        </a:rPr>
                        <a:t>   - initial sample mass</a:t>
                      </a:r>
                    </a:p>
                    <a:p>
                      <a:pPr>
                        <a:buNone/>
                      </a:pPr>
                      <a:r>
                        <a:rPr lang="pl-PL" sz="2000" dirty="0" smtClean="0">
                          <a:solidFill>
                            <a:schemeClr val="tx1"/>
                          </a:solidFill>
                        </a:rPr>
                        <a:t>t      - time</a:t>
                      </a:r>
                    </a:p>
                    <a:p>
                      <a:pPr>
                        <a:buNone/>
                      </a:pPr>
                      <a:r>
                        <a:rPr lang="pl-PL" sz="2000" dirty="0" smtClean="0">
                          <a:solidFill>
                            <a:schemeClr val="tx1"/>
                          </a:solidFill>
                        </a:rPr>
                        <a:t>h     – half-life</a:t>
                      </a:r>
                      <a:endParaRPr lang="en-US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Horizontal Scroll 6"/>
          <p:cNvSpPr/>
          <p:nvPr/>
        </p:nvSpPr>
        <p:spPr>
          <a:xfrm>
            <a:off x="533400" y="0"/>
            <a:ext cx="8305800" cy="13380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tx1"/>
                </a:solidFill>
              </a:rPr>
              <a:t>What is Half–Life?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400" u="sng" dirty="0" smtClean="0">
                <a:solidFill>
                  <a:schemeClr val="tx1"/>
                </a:solidFill>
                <a:effectLst/>
              </a:rPr>
              <a:t/>
            </a:r>
            <a:br>
              <a:rPr lang="pl-PL" sz="2400" u="sng" dirty="0" smtClean="0">
                <a:solidFill>
                  <a:schemeClr val="tx1"/>
                </a:solidFill>
                <a:effectLst/>
              </a:rPr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1800" y="1447800"/>
            <a:ext cx="5791200" cy="51816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pl-PL" sz="2400" dirty="0" smtClean="0"/>
          </a:p>
          <a:p>
            <a:pPr>
              <a:buNone/>
            </a:pPr>
            <a:r>
              <a:rPr lang="pl-PL" sz="1900" dirty="0" smtClean="0"/>
              <a:t>     </a:t>
            </a:r>
          </a:p>
          <a:p>
            <a:pPr>
              <a:buFont typeface="Arial" pitchFamily="34" charset="0"/>
              <a:buChar char="•"/>
            </a:pPr>
            <a:r>
              <a:rPr lang="pl-PL" sz="1900" dirty="0" smtClean="0"/>
              <a:t>While standing, each of students will be flipping a penny</a:t>
            </a:r>
          </a:p>
          <a:p>
            <a:pPr>
              <a:buNone/>
            </a:pPr>
            <a:endParaRPr lang="pl-PL" sz="1900" dirty="0" smtClean="0"/>
          </a:p>
          <a:p>
            <a:pPr>
              <a:buFont typeface="Arial" pitchFamily="34" charset="0"/>
              <a:buChar char="•"/>
            </a:pPr>
            <a:r>
              <a:rPr lang="pl-PL" sz="1900" dirty="0" smtClean="0"/>
              <a:t>Each time they flip, one half-life will have passed</a:t>
            </a:r>
          </a:p>
          <a:p>
            <a:pPr>
              <a:buNone/>
            </a:pPr>
            <a:endParaRPr lang="pl-PL" sz="1900" dirty="0" smtClean="0"/>
          </a:p>
          <a:p>
            <a:pPr>
              <a:buFont typeface="Arial" pitchFamily="34" charset="0"/>
              <a:buChar char="•"/>
            </a:pPr>
            <a:r>
              <a:rPr lang="pl-PL" sz="1900" dirty="0" smtClean="0"/>
              <a:t>If a penny lands on heads, the student is regarded as  radioactive, has decayed and needs to sit</a:t>
            </a:r>
          </a:p>
          <a:p>
            <a:pPr>
              <a:buNone/>
            </a:pPr>
            <a:endParaRPr lang="pl-PL" sz="1900" dirty="0" smtClean="0"/>
          </a:p>
          <a:p>
            <a:pPr>
              <a:buFont typeface="Arial" pitchFamily="34" charset="0"/>
              <a:buChar char="•"/>
            </a:pPr>
            <a:r>
              <a:rPr lang="pl-PL" sz="1900" dirty="0" smtClean="0"/>
              <a:t>If a penny lands on tails, the student have not decayed (remain standing)</a:t>
            </a:r>
          </a:p>
          <a:p>
            <a:pPr>
              <a:buFont typeface="Arial" pitchFamily="34" charset="0"/>
              <a:buChar char="•"/>
            </a:pPr>
            <a:endParaRPr lang="pl-PL" sz="1900" dirty="0" smtClean="0"/>
          </a:p>
          <a:p>
            <a:pPr>
              <a:buFont typeface="Arial" pitchFamily="34" charset="0"/>
              <a:buChar char="•"/>
            </a:pPr>
            <a:r>
              <a:rPr lang="pl-PL" sz="1900" dirty="0" smtClean="0"/>
              <a:t>After each half-life , a teacher should count students who stand and plot data on a the overhead </a:t>
            </a:r>
          </a:p>
          <a:p>
            <a:pPr>
              <a:buNone/>
            </a:pPr>
            <a:endParaRPr lang="pl-PL" sz="1900" dirty="0" smtClean="0"/>
          </a:p>
          <a:p>
            <a:pPr>
              <a:buFont typeface="Arial" pitchFamily="34" charset="0"/>
              <a:buChar char="•"/>
            </a:pPr>
            <a:r>
              <a:rPr lang="pl-PL" sz="1900" dirty="0" smtClean="0"/>
              <a:t>Students will be asked to predict what will happen to the  numbers of remaining parent isotopes</a:t>
            </a:r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pl-PL" dirty="0" smtClean="0"/>
          </a:p>
        </p:txBody>
      </p:sp>
      <p:pic>
        <p:nvPicPr>
          <p:cNvPr id="7" name="rg_hi" descr="https://encrypted-tbn3.google.com/images?q=tbn:ANd9GcQtmC5rgdnrAu24FVD813eGEHHr8fW4PMNlwjv-IR_sds4vF8LII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8600" y="2133600"/>
            <a:ext cx="2819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81000" y="1219200"/>
            <a:ext cx="876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dirty="0" smtClean="0"/>
              <a:t>Students  will participate in a demonstration that visually illustrates                              the concept of half-life</a:t>
            </a:r>
          </a:p>
        </p:txBody>
      </p:sp>
      <p:sp>
        <p:nvSpPr>
          <p:cNvPr id="9" name="Horizontal Scroll 8"/>
          <p:cNvSpPr/>
          <p:nvPr/>
        </p:nvSpPr>
        <p:spPr>
          <a:xfrm>
            <a:off x="533400" y="0"/>
            <a:ext cx="8305800" cy="13380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u="sng" dirty="0" smtClean="0">
                <a:solidFill>
                  <a:schemeClr val="tx1"/>
                </a:solidFill>
              </a:rPr>
              <a:t>Half- Life: Teaching Strategy 2: </a:t>
            </a:r>
            <a:br>
              <a:rPr lang="pl-PL" sz="2800" b="1" u="sng" dirty="0" smtClean="0">
                <a:solidFill>
                  <a:schemeClr val="tx1"/>
                </a:solidFill>
              </a:rPr>
            </a:br>
            <a:r>
              <a:rPr lang="pl-PL" sz="2800" b="1" dirty="0" smtClean="0">
                <a:solidFill>
                  <a:schemeClr val="tx1"/>
                </a:solidFill>
              </a:rPr>
              <a:t>Demonstration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3157</TotalTime>
  <Words>1783</Words>
  <Application>Microsoft Office PowerPoint</Application>
  <PresentationFormat>On-screen Show (4:3)</PresentationFormat>
  <Paragraphs>327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Apex</vt:lpstr>
      <vt:lpstr>Slide 1</vt:lpstr>
      <vt:lpstr>Slide 2</vt:lpstr>
      <vt:lpstr> </vt:lpstr>
      <vt:lpstr>Slide 4</vt:lpstr>
      <vt:lpstr>Slide 5</vt:lpstr>
      <vt:lpstr>  </vt:lpstr>
      <vt:lpstr>Slide 7</vt:lpstr>
      <vt:lpstr>Slide 8</vt:lpstr>
      <vt:lpstr> 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     </vt:lpstr>
      <vt:lpstr>Suggestions for other student labs/activities related to nucelar reactions</vt:lpstr>
      <vt:lpstr>Slide 21</vt:lpstr>
      <vt:lpstr>Resources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Reactions-  Teaching the concept of Measuring the Rate of Radioactive Decay Process:              Half-Life</dc:title>
  <dc:creator>Kasia</dc:creator>
  <cp:lastModifiedBy>Kasia</cp:lastModifiedBy>
  <cp:revision>255</cp:revision>
  <dcterms:created xsi:type="dcterms:W3CDTF">2012-07-15T15:21:15Z</dcterms:created>
  <dcterms:modified xsi:type="dcterms:W3CDTF">2012-07-20T13:41:00Z</dcterms:modified>
</cp:coreProperties>
</file>