
<file path=[Content_Types].xml><?xml version="1.0" encoding="utf-8"?>
<Types xmlns="http://schemas.openxmlformats.org/package/2006/content-types">
  <Override PartName="/ppt/slides/slide18.xml" ContentType="application/vnd.openxmlformats-officedocument.presentationml.slide+xml"/>
  <Override PartName="/ppt/slides/slide9.xml" ContentType="application/vnd.openxmlformats-officedocument.presentationml.slide+xml"/>
  <Override PartName="/ppt/slides/slide14.xml" ContentType="application/vnd.openxmlformats-officedocument.presentationml.slide+xml"/>
  <Override PartName="/ppt/slideLayouts/slideLayout9.xml" ContentType="application/vnd.openxmlformats-officedocument.presentationml.slideLayout+xml"/>
  <Override PartName="/ppt/slideLayouts/slideLayout11.xml" ContentType="application/vnd.openxmlformats-officedocument.presentationml.slideLayout+xml"/>
  <Override PartName="/ppt/slides/slide5.xml" ContentType="application/vnd.openxmlformats-officedocument.presentationml.slide+xml"/>
  <Default Extension="rels" ContentType="application/vnd.openxmlformats-package.relationships+xml"/>
  <Default Extension="jpeg" ContentType="image/jpeg"/>
  <Override PartName="/ppt/slides/slide10.xml" ContentType="application/vnd.openxmlformats-officedocument.presentationml.slide+xml"/>
  <Override PartName="/ppt/notesMasters/notesMaster1.xml" ContentType="application/vnd.openxmlformats-officedocument.presentationml.notesMaster+xml"/>
  <Override PartName="/ppt/slides/slide1.xml" ContentType="application/vnd.openxmlformats-officedocument.presentationml.slide+xml"/>
  <Override PartName="/ppt/slideLayouts/slideLayout5.xml" ContentType="application/vnd.openxmlformats-officedocument.presentationml.slideLayout+xml"/>
  <Override PartName="/docProps/app.xml" ContentType="application/vnd.openxmlformats-officedocument.extended-properties+xml"/>
  <Override PartName="/ppt/theme/theme2.xml" ContentType="application/vnd.openxmlformats-officedocument.theme+xml"/>
  <Override PartName="/ppt/slideLayouts/slideLayout1.xml" ContentType="application/vnd.openxmlformats-officedocument.presentationml.slideLayout+xml"/>
  <Override PartName="/ppt/slides/slide22.xml" ContentType="application/vnd.openxmlformats-officedocument.presentationml.slide+xml"/>
  <Default Extension="xml" ContentType="application/xml"/>
  <Override PartName="/ppt/slides/slide19.xml" ContentType="application/vnd.openxmlformats-officedocument.presentationml.slide+xml"/>
  <Override PartName="/ppt/tableStyles.xml" ContentType="application/vnd.openxmlformats-officedocument.presentationml.tableStyles+xml"/>
  <Override PartName="/ppt/slides/slide15.xml" ContentType="application/vnd.openxmlformats-officedocument.presentationml.slide+xml"/>
  <Override PartName="/ppt/notesSlides/notesSlide1.xml" ContentType="application/vnd.openxmlformats-officedocument.presentationml.notesSlide+xml"/>
  <Override PartName="/ppt/slideLayouts/slideLayout12.xml" ContentType="application/vnd.openxmlformats-officedocument.presentationml.slideLayout+xml"/>
  <Override PartName="/ppt/slides/slide6.xml" ContentType="application/vnd.openxmlformats-officedocument.presentationml.slide+xml"/>
  <Override PartName="/docProps/core.xml" ContentType="application/vnd.openxmlformats-package.core-properties+xml"/>
  <Override PartName="/ppt/slides/slide11.xml" ContentType="application/vnd.openxmlformats-officedocument.presentationml.slide+xml"/>
  <Override PartName="/ppt/slideLayouts/slideLayout6.xml" ContentType="application/vnd.openxmlformats-officedocument.presentationml.slideLayout+xml"/>
  <Override PartName="/ppt/slides/slide2.xml" ContentType="application/vnd.openxmlformats-officedocument.presentationml.slide+xml"/>
  <Default Extension="png" ContentType="image/png"/>
  <Override PartName="/ppt/slideLayouts/slideLayout2.xml" ContentType="application/vnd.openxmlformats-officedocument.presentationml.slideLayout+xml"/>
  <Override PartName="/ppt/slides/slide16.xml" ContentType="application/vnd.openxmlformats-officedocument.presentationml.slide+xml"/>
  <Override PartName="/ppt/notesSlides/notesSlide2.xml" ContentType="application/vnd.openxmlformats-officedocument.presentationml.notesSlide+xml"/>
  <Override PartName="/ppt/slideLayouts/slideLayout13.xml" ContentType="application/vnd.openxmlformats-officedocument.presentationml.slideLayout+xml"/>
  <Override PartName="/ppt/slides/slide7.xml" ContentType="application/vnd.openxmlformats-officedocument.presentationml.slide+xml"/>
  <Override PartName="/ppt/presentation.xml" ContentType="application/vnd.openxmlformats-officedocument.presentationml.presentation.main+xml"/>
  <Override PartName="/ppt/slides/slide12.xml" ContentType="application/vnd.openxmlformats-officedocument.presentationml.slide+xml"/>
  <Override PartName="/ppt/slideLayouts/slideLayout7.xml" ContentType="application/vnd.openxmlformats-officedocument.presentationml.slideLayout+xml"/>
  <Override PartName="/ppt/slides/slide3.xml" ContentType="application/vnd.openxmlformats-officedocument.presentationml.slide+xml"/>
  <Override PartName="/ppt/slideLayouts/slideLayout3.xml" ContentType="application/vnd.openxmlformats-officedocument.presentationml.slideLayout+xml"/>
  <Override PartName="/ppt/slides/slide20.xml" ContentType="application/vnd.openxmlformats-officedocument.presentationml.slide+xml"/>
  <Override PartName="/ppt/slides/slide1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slides/slide13.xml" ContentType="application/vnd.openxmlformats-officedocument.presentationml.slide+xml"/>
  <Override PartName="/ppt/slideLayouts/slideLayout8.xml" ContentType="application/vnd.openxmlformats-officedocument.presentationml.slideLayout+xml"/>
  <Override PartName="/ppt/slideLayouts/slideLayout10.xml" ContentType="application/vnd.openxmlformats-officedocument.presentationml.slideLayout+xml"/>
  <Override PartName="/ppt/slides/slide4.xml" ContentType="application/vnd.openxmlformats-officedocument.presentationml.slide+xml"/>
  <Default Extension="wmf" ContentType="image/x-wmf"/>
  <Override PartName="/ppt/slideLayouts/slideLayout4.xml" ContentType="application/vnd.openxmlformats-officedocument.presentationml.slideLayout+xml"/>
  <Override PartName="/ppt/slideMasters/slideMaster1.xml" ContentType="application/vnd.openxmlformats-officedocument.presentationml.slideMaster+xml"/>
  <Override PartName="/ppt/theme/theme1.xml" ContentType="application/vnd.openxmlformats-officedocument.theme+xml"/>
  <Override PartName="/ppt/slides/slide21.xml" ContentType="application/vnd.openxmlformats-officedocument.presentationml.slide+xml"/>
  <Default Extension="bin" ContentType="application/vnd.openxmlformats-officedocument.presentationml.printerSettings"/>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p:sldMasterIdLst>
    <p:sldMasterId id="2147483648" r:id="rId1"/>
  </p:sldMasterIdLst>
  <p:notesMasterIdLst>
    <p:notesMasterId r:id="rId24"/>
  </p:notesMasterIdLst>
  <p:sldIdLst>
    <p:sldId id="256" r:id="rId2"/>
    <p:sldId id="281" r:id="rId3"/>
    <p:sldId id="266" r:id="rId4"/>
    <p:sldId id="279" r:id="rId5"/>
    <p:sldId id="260" r:id="rId6"/>
    <p:sldId id="259" r:id="rId7"/>
    <p:sldId id="271" r:id="rId8"/>
    <p:sldId id="273" r:id="rId9"/>
    <p:sldId id="262" r:id="rId10"/>
    <p:sldId id="274" r:id="rId11"/>
    <p:sldId id="263" r:id="rId12"/>
    <p:sldId id="275" r:id="rId13"/>
    <p:sldId id="282" r:id="rId14"/>
    <p:sldId id="285" r:id="rId15"/>
    <p:sldId id="286" r:id="rId16"/>
    <p:sldId id="288" r:id="rId17"/>
    <p:sldId id="287" r:id="rId18"/>
    <p:sldId id="283" r:id="rId19"/>
    <p:sldId id="289" r:id="rId20"/>
    <p:sldId id="284" r:id="rId21"/>
    <p:sldId id="290" r:id="rId22"/>
    <p:sldId id="280" r:id="rId23"/>
  </p:sldIdLst>
  <p:sldSz cx="9144000" cy="6858000" type="screen4x3"/>
  <p:notesSz cx="6858000" cy="9144000"/>
  <p:defaultTextStyle>
    <a:defPPr>
      <a:defRPr lang="en-US"/>
    </a:defPPr>
    <a:lvl1pPr algn="ctr" rtl="0" fontAlgn="base">
      <a:spcBef>
        <a:spcPct val="0"/>
      </a:spcBef>
      <a:spcAft>
        <a:spcPct val="0"/>
      </a:spcAft>
      <a:defRPr kern="1200">
        <a:solidFill>
          <a:schemeClr val="tx1"/>
        </a:solidFill>
        <a:latin typeface="Arial" charset="0"/>
        <a:ea typeface="+mn-ea"/>
        <a:cs typeface="+mn-cs"/>
      </a:defRPr>
    </a:lvl1pPr>
    <a:lvl2pPr marL="457200" algn="ctr" rtl="0" fontAlgn="base">
      <a:spcBef>
        <a:spcPct val="0"/>
      </a:spcBef>
      <a:spcAft>
        <a:spcPct val="0"/>
      </a:spcAft>
      <a:defRPr kern="1200">
        <a:solidFill>
          <a:schemeClr val="tx1"/>
        </a:solidFill>
        <a:latin typeface="Arial" charset="0"/>
        <a:ea typeface="+mn-ea"/>
        <a:cs typeface="+mn-cs"/>
      </a:defRPr>
    </a:lvl2pPr>
    <a:lvl3pPr marL="914400" algn="ctr" rtl="0" fontAlgn="base">
      <a:spcBef>
        <a:spcPct val="0"/>
      </a:spcBef>
      <a:spcAft>
        <a:spcPct val="0"/>
      </a:spcAft>
      <a:defRPr kern="1200">
        <a:solidFill>
          <a:schemeClr val="tx1"/>
        </a:solidFill>
        <a:latin typeface="Arial" charset="0"/>
        <a:ea typeface="+mn-ea"/>
        <a:cs typeface="+mn-cs"/>
      </a:defRPr>
    </a:lvl3pPr>
    <a:lvl4pPr marL="1371600" algn="ctr" rtl="0" fontAlgn="base">
      <a:spcBef>
        <a:spcPct val="0"/>
      </a:spcBef>
      <a:spcAft>
        <a:spcPct val="0"/>
      </a:spcAft>
      <a:defRPr kern="1200">
        <a:solidFill>
          <a:schemeClr val="tx1"/>
        </a:solidFill>
        <a:latin typeface="Arial" charset="0"/>
        <a:ea typeface="+mn-ea"/>
        <a:cs typeface="+mn-cs"/>
      </a:defRPr>
    </a:lvl4pPr>
    <a:lvl5pPr marL="1828800" algn="ctr"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lrMru>
    <a:srgbClr val="BBE0E3"/>
    <a:srgbClr val="BFBFBF"/>
    <a:srgbClr val="FF0000"/>
    <a:srgbClr val="99FF66"/>
    <a:srgbClr val="FFFFFF"/>
    <a:srgbClr val="00CCFF"/>
    <a:srgbClr val="F8FD17"/>
    <a:srgbClr val="FF9900"/>
    <a:srgbClr val="CC00CC"/>
    <a:srgbClr val="FFFF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lastView="sldThumbnailView">
  <p:normalViewPr>
    <p:restoredLeft sz="15620"/>
    <p:restoredTop sz="94660"/>
  </p:normalViewPr>
  <p:slideViewPr>
    <p:cSldViewPr snapToGrid="0">
      <p:cViewPr varScale="1">
        <p:scale>
          <a:sx n="90" d="100"/>
          <a:sy n="90" d="100"/>
        </p:scale>
        <p:origin x="-872" y="-104"/>
      </p:cViewPr>
      <p:guideLst>
        <p:guide orient="horz" pos="2160"/>
        <p:guide pos="2880"/>
      </p:guideLst>
    </p:cSldViewPr>
  </p:slideViewPr>
  <p:notesTextViewPr>
    <p:cViewPr>
      <p:scale>
        <a:sx n="100" d="100"/>
        <a:sy n="100" d="100"/>
      </p:scale>
      <p:origin x="0" y="0"/>
    </p:cViewPr>
  </p:notesTextViewPr>
  <p:sorterViewPr>
    <p:cViewPr>
      <p:scale>
        <a:sx n="90" d="100"/>
        <a:sy n="90" d="100"/>
      </p:scale>
      <p:origin x="0" y="4272"/>
    </p:cViewPr>
  </p:sorterViewPr>
  <p:gridSpacing cx="737371525" cy="737371525"/>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notesMaster" Target="notesMasters/notesMaster1.xml"/><Relationship Id="rId25" Type="http://schemas.openxmlformats.org/officeDocument/2006/relationships/printerSettings" Target="printerSettings/printerSettings1.bin"/><Relationship Id="rId26" Type="http://schemas.openxmlformats.org/officeDocument/2006/relationships/presProps" Target="presProps.xml"/><Relationship Id="rId27" Type="http://schemas.openxmlformats.org/officeDocument/2006/relationships/viewProps" Target="viewProps.xml"/><Relationship Id="rId28" Type="http://schemas.openxmlformats.org/officeDocument/2006/relationships/theme" Target="theme/theme1.xml"/><Relationship Id="rId29"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smtClean="0"/>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smtClean="0"/>
            </a:lvl1pPr>
          </a:lstStyle>
          <a:p>
            <a:pPr>
              <a:defRPr/>
            </a:pPr>
            <a:fld id="{2A9768E7-A733-429D-92E1-6337C0A9F5AC}" type="datetimeFigureOut">
              <a:rPr lang="en-US"/>
              <a:pPr>
                <a:defRPr/>
              </a:pPr>
              <a:t>7/19/12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smtClean="0"/>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smtClean="0"/>
            </a:lvl1pPr>
          </a:lstStyle>
          <a:p>
            <a:pPr>
              <a:defRPr/>
            </a:pPr>
            <a:fld id="{540BB890-7F02-457C-B2AE-D906A47EEE41}"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540BB890-7F02-457C-B2AE-D906A47EEE41}" type="slidenum">
              <a:rPr lang="en-US" smtClean="0"/>
              <a:pPr>
                <a:defRPr/>
              </a:pPr>
              <a:t>5</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5602" name="Slide Image Placeholder 1"/>
          <p:cNvSpPr>
            <a:spLocks noGrp="1" noRot="1" noChangeAspect="1" noTextEdit="1"/>
          </p:cNvSpPr>
          <p:nvPr>
            <p:ph type="sldImg"/>
          </p:nvPr>
        </p:nvSpPr>
        <p:spPr bwMode="auto">
          <a:noFill/>
          <a:ln>
            <a:solidFill>
              <a:srgbClr val="000000"/>
            </a:solidFill>
            <a:miter lim="800000"/>
            <a:headEnd/>
            <a:tailEnd/>
          </a:ln>
        </p:spPr>
      </p:sp>
      <p:sp>
        <p:nvSpPr>
          <p:cNvPr id="25603" name="Notes Placeholder 2"/>
          <p:cNvSpPr>
            <a:spLocks noGrp="1"/>
          </p:cNvSpPr>
          <p:nvPr>
            <p:ph type="body" idx="1"/>
          </p:nvPr>
        </p:nvSpPr>
        <p:spPr bwMode="auto">
          <a:noFill/>
        </p:spPr>
        <p:txBody>
          <a:bodyPr wrap="square" numCol="1"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defRPr/>
            </a:pPr>
            <a:endParaRPr lang="en-CA" sz="1200" kern="1200" dirty="0" smtClean="0">
              <a:solidFill>
                <a:schemeClr val="tx1"/>
              </a:solidFill>
              <a:latin typeface="+mn-lt"/>
              <a:ea typeface="+mn-ea"/>
              <a:cs typeface="+mn-cs"/>
            </a:endParaRPr>
          </a:p>
        </p:txBody>
      </p:sp>
      <p:sp>
        <p:nvSpPr>
          <p:cNvPr id="2560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E8C1C028-E566-43D0-AEF2-C023F384AAA1}" type="slidenum">
              <a:rPr lang="en-US"/>
              <a:pPr/>
              <a:t>6</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DF92A10C-716E-455F-AFA2-B751761FA900}"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1264FDCA-C08D-4A4A-84C2-0985AB7E4F26}"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B6306A2F-0C69-4C2E-AE6D-081619351F00}" type="slidenum">
              <a:rPr lang="en-US"/>
              <a:pPr>
                <a:defRPr/>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Only" preserve="1">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457200" y="274638"/>
            <a:ext cx="8229600" cy="58515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7B968D7E-AD52-4E4F-B923-4D0BAC9F3B4D}" type="slidenum">
              <a:rPr lang="en-US"/>
              <a:pPr>
                <a:defRPr/>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fourObj" preserve="1">
  <p:cSld name="Title and 4 Content">
    <p:spTree>
      <p:nvGrpSpPr>
        <p:cNvPr id="1" name=""/>
        <p:cNvGrpSpPr/>
        <p:nvPr/>
      </p:nvGrpSpPr>
      <p:grpSpPr>
        <a:xfrm>
          <a:off x="0" y="0"/>
          <a:ext cx="0" cy="0"/>
          <a:chOff x="0" y="0"/>
          <a:chExt cx="0" cy="0"/>
        </a:xfrm>
      </p:grpSpPr>
      <p:sp>
        <p:nvSpPr>
          <p:cNvPr id="2" name="Title 1"/>
          <p:cNvSpPr>
            <a:spLocks noGrp="1"/>
          </p:cNvSpPr>
          <p:nvPr>
            <p:ph type="title" sz="quarter"/>
          </p:nvPr>
        </p:nvSpPr>
        <p:spPr>
          <a:xfrm>
            <a:off x="457200" y="274638"/>
            <a:ext cx="8229600" cy="1143000"/>
          </a:xfrm>
        </p:spPr>
        <p:txBody>
          <a:bodyPr/>
          <a:lstStyle/>
          <a:p>
            <a:r>
              <a:rPr lang="en-US" smtClean="0"/>
              <a:t>Click to edit Master title style</a:t>
            </a:r>
            <a:endParaRPr lang="en-US"/>
          </a:p>
        </p:txBody>
      </p:sp>
      <p:sp>
        <p:nvSpPr>
          <p:cNvPr id="3" name="Content Placeholder 2"/>
          <p:cNvSpPr>
            <a:spLocks noGrp="1"/>
          </p:cNvSpPr>
          <p:nvPr>
            <p:ph sz="quarter" idx="1"/>
          </p:nvPr>
        </p:nvSpPr>
        <p:spPr>
          <a:xfrm>
            <a:off x="457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57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648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232EAC6C-DB68-4935-AC8D-66CEC40075CA}"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4AF890B4-D4E4-4BF4-950B-9B1418104DA3}"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87666CB8-2A14-4158-B691-77298C9BB91A}"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BC2775FB-77D0-4CFB-A6A2-FED7710F93F8}"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3A8DDFE8-7BC7-4A11-B718-7116A920A6E2}"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8B521B7F-501C-457D-81F9-49FCB51EA5F1}"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AB0CF9B4-FDB4-4A07-AF08-25118E6849C5}"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424E618D-0A08-4220-9F03-0062DFDA29C3}"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0E70D632-C23F-4315-9C1E-80965EBBFC06}"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theme" Target="../theme/theme1.xml"/><Relationship Id="rId15" Type="http://schemas.openxmlformats.org/officeDocument/2006/relationships/image" Target="../media/image1.jpe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blipFill dpi="0" rotWithShape="1">
          <a:blip r:embed="rId15" cstate="print">
            <a:lum/>
          </a:blip>
          <a:srcRect/>
          <a:stretch>
            <a:fillRect t="-49000" b="-49000"/>
          </a:stretch>
        </a:blip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3075"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defRPr sz="1400"/>
            </a:lvl1pPr>
          </a:lstStyle>
          <a:p>
            <a:pPr>
              <a:defRPr/>
            </a:pPr>
            <a:endParaRPr lang="en-US"/>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pPr>
              <a:defRPr/>
            </a:pPr>
            <a:endParaRPr lang="en-US"/>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pPr>
              <a:defRPr/>
            </a:pPr>
            <a:fld id="{694A2EC5-0030-4A5F-A985-6E65AB715BE9}"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2.jpe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hyperlink" Target="http://www.pbs.org/wgbh/nova/nature/photosynthesis.html" TargetMode="External"/><Relationship Id="rId3" Type="http://schemas.openxmlformats.org/officeDocument/2006/relationships/hyperlink" Target="http://serc.carleton.edu/sp/mnstep/activities/26481.html" TargetMode="Externa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hyperlink" Target="http://www.phschool.com/science/biology_place/labbench/lab4/intro.html" TargetMode="External"/><Relationship Id="rId3" Type="http://schemas.openxmlformats.org/officeDocument/2006/relationships/hyperlink" Target="http://www.explorelearning.com/index.cfm?method=cResource.dspView&amp;ResourceID=395" TargetMode="Externa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image" Target="../media/image13.jpe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image" Target="../media/image14.jpe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hyperlink" Target="http://www.youtube.com/watch?v=Q_1mxZdF2TY" TargetMode="External"/><Relationship Id="rId3" Type="http://schemas.openxmlformats.org/officeDocument/2006/relationships/image" Target="../media/image15.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image" Target="../media/image16.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11" Type="http://schemas.openxmlformats.org/officeDocument/2006/relationships/hyperlink" Target="http://olc.spsd.sk.ca/de/pd/instr/strats/raft/" TargetMode="External"/><Relationship Id="rId12" Type="http://schemas.openxmlformats.org/officeDocument/2006/relationships/hyperlink" Target="http://www.science.smith.edu/departments/Biology/Bio231/calvin.html" TargetMode="External"/><Relationship Id="rId13" Type="http://schemas.openxmlformats.org/officeDocument/2006/relationships/hyperlink" Target="http://www.sciencecourseware.com/BLOL/screenshots/leaflab.html" TargetMode="External"/><Relationship Id="rId14" Type="http://schemas.openxmlformats.org/officeDocument/2006/relationships/hyperlink" Target="http://www.johnkyrk.com/photosynthesis.html" TargetMode="External"/><Relationship Id="rId15" Type="http://schemas.openxmlformats.org/officeDocument/2006/relationships/hyperlink" Target="http://www.mhhe.com/biosci/genbio/biolink/j_explorations/ch09expl.htm" TargetMode="External"/><Relationship Id="rId16" Type="http://schemas.openxmlformats.org/officeDocument/2006/relationships/hyperlink" Target="http://www.biologycorner.com/APbiology/cellular.html" TargetMode="External"/><Relationship Id="rId17" Type="http://schemas.openxmlformats.org/officeDocument/2006/relationships/hyperlink" Target="http://en.wikipedia.org/wiki/Photosynthesis" TargetMode="External"/><Relationship Id="rId18" Type="http://schemas.openxmlformats.org/officeDocument/2006/relationships/hyperlink" Target="http://tpsbiology11student.wikispaces.com/Plants+-+Anatomy,+Growth,+and+Function" TargetMode="External"/><Relationship Id="rId19" Type="http://schemas.openxmlformats.org/officeDocument/2006/relationships/hyperlink" Target="http://www.scq.ubc.ca/capturing-the-sun-an-exploration-into-the-world-of-plant-science/" TargetMode="External"/><Relationship Id="rId1" Type="http://schemas.openxmlformats.org/officeDocument/2006/relationships/slideLayout" Target="../slideLayouts/slideLayout2.xml"/><Relationship Id="rId2" Type="http://schemas.openxmlformats.org/officeDocument/2006/relationships/hyperlink" Target="http://www.glencoe.com/qe/science.php?qi=2500" TargetMode="External"/><Relationship Id="rId3" Type="http://schemas.openxmlformats.org/officeDocument/2006/relationships/hyperlink" Target="http://www.youtube.com/watch?v=zEgIO9Kq2_Y" TargetMode="External"/><Relationship Id="rId4" Type="http://schemas.openxmlformats.org/officeDocument/2006/relationships/hyperlink" Target="http://www.garlandscience.com/" TargetMode="External"/><Relationship Id="rId5" Type="http://schemas.openxmlformats.org/officeDocument/2006/relationships/hyperlink" Target="http://www.sumanasinc.com/webcontent/animations/content/harvestinglight.html" TargetMode="External"/><Relationship Id="rId6" Type="http://schemas.openxmlformats.org/officeDocument/2006/relationships/hyperlink" Target="http://sitemaker.umich.edu/pamsarzynski/planning__assessing__evaluating" TargetMode="External"/><Relationship Id="rId7" Type="http://schemas.openxmlformats.org/officeDocument/2006/relationships/hyperlink" Target="http://www.explorelearning.com/index.cfm?method=cResource.dspDetail&amp;ResourceID=395" TargetMode="External"/><Relationship Id="rId8" Type="http://schemas.openxmlformats.org/officeDocument/2006/relationships/hyperlink" Target="http://learningcenter.nsta.org/discuss/default.aspx?tid=6yyVQG5vNMI_E" TargetMode="External"/><Relationship Id="rId9" Type="http://schemas.openxmlformats.org/officeDocument/2006/relationships/hyperlink" Target="http://www.global-greenhouse-warming.com/deforestation.html" TargetMode="External"/><Relationship Id="rId10" Type="http://schemas.openxmlformats.org/officeDocument/2006/relationships/hyperlink" Target="http://www.geocraft.com/WVFossils/Reference_Docs/CO2_good_for_plants.pdf"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www.glencoe.com/qe/science.php?qi=2500" TargetMode="External"/><Relationship Id="rId3" Type="http://schemas.openxmlformats.org/officeDocument/2006/relationships/image" Target="../media/image3.jpeg"/></Relationships>
</file>

<file path=ppt/slides/_rels/slide5.xml.rels><?xml version="1.0" encoding="UTF-8" standalone="yes"?>
<Relationships xmlns="http://schemas.openxmlformats.org/package/2006/relationships"><Relationship Id="rId3" Type="http://schemas.openxmlformats.org/officeDocument/2006/relationships/image" Target="../media/image4.wmf"/><Relationship Id="rId4" Type="http://schemas.openxmlformats.org/officeDocument/2006/relationships/image" Target="../media/image5.jpeg"/><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6.xml.rels><?xml version="1.0" encoding="UTF-8" standalone="yes"?>
<Relationships xmlns="http://schemas.openxmlformats.org/package/2006/relationships"><Relationship Id="rId3" Type="http://schemas.openxmlformats.org/officeDocument/2006/relationships/image" Target="../media/image6.jpeg"/><Relationship Id="rId4" Type="http://schemas.openxmlformats.org/officeDocument/2006/relationships/image" Target="../media/image7.png"/><Relationship Id="rId5" Type="http://schemas.openxmlformats.org/officeDocument/2006/relationships/image" Target="../media/image8.png"/><Relationship Id="rId1" Type="http://schemas.openxmlformats.org/officeDocument/2006/relationships/slideLayout" Target="../slideLayouts/slideLayout13.xml"/><Relationship Id="rId2" Type="http://schemas.openxmlformats.org/officeDocument/2006/relationships/notesSlide" Target="../notesSlides/notesSlide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9.jpeg"/><Relationship Id="rId3" Type="http://schemas.openxmlformats.org/officeDocument/2006/relationships/image" Target="../media/image10.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1.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098" name="WordArt 4"/>
          <p:cNvSpPr>
            <a:spLocks noChangeArrowheads="1" noChangeShapeType="1" noTextEdit="1"/>
          </p:cNvSpPr>
          <p:nvPr/>
        </p:nvSpPr>
        <p:spPr bwMode="auto">
          <a:xfrm>
            <a:off x="506448" y="1582879"/>
            <a:ext cx="7054850" cy="1223962"/>
          </a:xfrm>
          <a:prstGeom prst="rect">
            <a:avLst/>
          </a:prstGeom>
        </p:spPr>
        <p:txBody>
          <a:bodyPr wrap="none" fromWordArt="1">
            <a:prstTxWarp prst="textPlain">
              <a:avLst>
                <a:gd name="adj" fmla="val 50000"/>
              </a:avLst>
            </a:prstTxWarp>
          </a:bodyPr>
          <a:lstStyle/>
          <a:p>
            <a:r>
              <a:rPr lang="en-US" sz="4400" b="1" kern="10" dirty="0" smtClean="0">
                <a:ln w="9525">
                  <a:solidFill>
                    <a:schemeClr val="tx1"/>
                  </a:solidFill>
                  <a:round/>
                  <a:headEnd/>
                  <a:tailEnd/>
                </a:ln>
                <a:gradFill rotWithShape="1">
                  <a:gsLst>
                    <a:gs pos="0">
                      <a:srgbClr val="FF9933"/>
                    </a:gs>
                    <a:gs pos="100000">
                      <a:srgbClr val="FFFF00"/>
                    </a:gs>
                  </a:gsLst>
                  <a:lin ang="0" scaled="1"/>
                </a:gradFill>
                <a:effectLst>
                  <a:outerShdw dist="35921" dir="2700000" algn="ctr" rotWithShape="0">
                    <a:srgbClr val="C0C0C0">
                      <a:alpha val="79999"/>
                    </a:srgbClr>
                  </a:outerShdw>
                </a:effectLst>
                <a:latin typeface="Impact"/>
              </a:rPr>
              <a:t>Photosynthesis CP</a:t>
            </a:r>
          </a:p>
        </p:txBody>
      </p:sp>
      <p:sp>
        <p:nvSpPr>
          <p:cNvPr id="3" name="WordArt 4"/>
          <p:cNvSpPr>
            <a:spLocks noChangeArrowheads="1" noChangeShapeType="1" noTextEdit="1"/>
          </p:cNvSpPr>
          <p:nvPr/>
        </p:nvSpPr>
        <p:spPr bwMode="auto">
          <a:xfrm>
            <a:off x="1494790" y="3464737"/>
            <a:ext cx="7054850" cy="1223962"/>
          </a:xfrm>
          <a:prstGeom prst="rect">
            <a:avLst/>
          </a:prstGeom>
        </p:spPr>
        <p:txBody>
          <a:bodyPr wrap="none" fromWordArt="1">
            <a:prstTxWarp prst="textPlain">
              <a:avLst>
                <a:gd name="adj" fmla="val 50000"/>
              </a:avLst>
            </a:prstTxWarp>
          </a:bodyPr>
          <a:lstStyle/>
          <a:p>
            <a:r>
              <a:rPr lang="en-US" sz="4400" b="1" dirty="0" smtClean="0">
                <a:solidFill>
                  <a:srgbClr val="FFFF00"/>
                </a:solidFill>
                <a:effectLst>
                  <a:outerShdw blurRad="38100" dist="38100" dir="2700000" algn="tl">
                    <a:srgbClr val="000000">
                      <a:alpha val="43137"/>
                    </a:srgbClr>
                  </a:outerShdw>
                </a:effectLst>
              </a:rPr>
              <a:t>By: Jessica Graham </a:t>
            </a:r>
          </a:p>
          <a:p>
            <a:r>
              <a:rPr lang="en-US" sz="4400" b="1" dirty="0" smtClean="0">
                <a:solidFill>
                  <a:srgbClr val="FFFF00"/>
                </a:solidFill>
                <a:effectLst>
                  <a:outerShdw blurRad="38100" dist="38100" dir="2700000" algn="tl">
                    <a:srgbClr val="000000">
                      <a:alpha val="43137"/>
                    </a:srgbClr>
                  </a:outerShdw>
                </a:effectLst>
              </a:rPr>
              <a:t>and Kel Cullis</a:t>
            </a:r>
            <a:r>
              <a:rPr lang="en-US" sz="4400" b="1" kern="10" dirty="0" smtClean="0">
                <a:ln w="9525">
                  <a:solidFill>
                    <a:schemeClr val="tx1"/>
                  </a:solidFill>
                  <a:round/>
                  <a:headEnd/>
                  <a:tailEnd/>
                </a:ln>
                <a:solidFill>
                  <a:srgbClr val="FFFF00"/>
                </a:solidFill>
                <a:effectLst>
                  <a:outerShdw blurRad="38100" dist="38100" dir="2700000" algn="tl" rotWithShape="0">
                    <a:srgbClr val="000000">
                      <a:alpha val="43137"/>
                    </a:srgbClr>
                  </a:outerShdw>
                </a:effectLst>
                <a:latin typeface="Impact"/>
              </a:rPr>
              <a:t>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accel="50000" decel="50000" fill="hold" grpId="0" nodeType="afterEffect">
                                  <p:stCondLst>
                                    <p:cond delay="0"/>
                                  </p:stCondLst>
                                  <p:iterate type="lt">
                                    <p:tmPct val="0"/>
                                  </p:iterate>
                                  <p:childTnLst>
                                    <p:set>
                                      <p:cBhvr>
                                        <p:cTn id="6" dur="1" fill="hold">
                                          <p:stCondLst>
                                            <p:cond delay="0"/>
                                          </p:stCondLst>
                                        </p:cTn>
                                        <p:tgtEl>
                                          <p:spTgt spid="4098"/>
                                        </p:tgtEl>
                                        <p:attrNameLst>
                                          <p:attrName>style.visibility</p:attrName>
                                        </p:attrNameLst>
                                      </p:cBhvr>
                                      <p:to>
                                        <p:strVal val="visible"/>
                                      </p:to>
                                    </p:set>
                                    <p:anim calcmode="lin" valueType="num">
                                      <p:cBhvr additive="base">
                                        <p:cTn id="7" dur="500" fill="hold"/>
                                        <p:tgtEl>
                                          <p:spTgt spid="4098"/>
                                        </p:tgtEl>
                                        <p:attrNameLst>
                                          <p:attrName>ppt_x</p:attrName>
                                        </p:attrNameLst>
                                      </p:cBhvr>
                                      <p:tavLst>
                                        <p:tav tm="0">
                                          <p:val>
                                            <p:strVal val="#ppt_x"/>
                                          </p:val>
                                        </p:tav>
                                        <p:tav tm="100000">
                                          <p:val>
                                            <p:strVal val="#ppt_x"/>
                                          </p:val>
                                        </p:tav>
                                      </p:tavLst>
                                    </p:anim>
                                    <p:anim calcmode="lin" valueType="num">
                                      <p:cBhvr additive="base">
                                        <p:cTn id="8" dur="500" fill="hold"/>
                                        <p:tgtEl>
                                          <p:spTgt spid="4098"/>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36" presetClass="emph" presetSubtype="0" fill="hold" grpId="1" nodeType="afterEffect">
                                  <p:stCondLst>
                                    <p:cond delay="0"/>
                                  </p:stCondLst>
                                  <p:iterate type="lt">
                                    <p:tmPct val="10000"/>
                                  </p:iterate>
                                  <p:childTnLst>
                                    <p:animScale>
                                      <p:cBhvr>
                                        <p:cTn id="11" dur="250" autoRev="1" fill="hold">
                                          <p:stCondLst>
                                            <p:cond delay="0"/>
                                          </p:stCondLst>
                                        </p:cTn>
                                        <p:tgtEl>
                                          <p:spTgt spid="4098"/>
                                        </p:tgtEl>
                                      </p:cBhvr>
                                      <p:to x="80000" y="100000"/>
                                    </p:animScale>
                                    <p:anim by="(#ppt_w*0.10)" calcmode="lin" valueType="num">
                                      <p:cBhvr>
                                        <p:cTn id="12" dur="250" autoRev="1" fill="hold">
                                          <p:stCondLst>
                                            <p:cond delay="0"/>
                                          </p:stCondLst>
                                        </p:cTn>
                                        <p:tgtEl>
                                          <p:spTgt spid="4098"/>
                                        </p:tgtEl>
                                        <p:attrNameLst>
                                          <p:attrName>ppt_x</p:attrName>
                                        </p:attrNameLst>
                                      </p:cBhvr>
                                    </p:anim>
                                    <p:anim by="(-#ppt_w*0.10)" calcmode="lin" valueType="num">
                                      <p:cBhvr>
                                        <p:cTn id="13" dur="250" autoRev="1" fill="hold">
                                          <p:stCondLst>
                                            <p:cond delay="0"/>
                                          </p:stCondLst>
                                        </p:cTn>
                                        <p:tgtEl>
                                          <p:spTgt spid="4098"/>
                                        </p:tgtEl>
                                        <p:attrNameLst>
                                          <p:attrName>ppt_y</p:attrName>
                                        </p:attrNameLst>
                                      </p:cBhvr>
                                    </p:anim>
                                    <p:animRot by="-480000">
                                      <p:cBhvr>
                                        <p:cTn id="14" dur="250" autoRev="1" fill="hold">
                                          <p:stCondLst>
                                            <p:cond delay="0"/>
                                          </p:stCondLst>
                                        </p:cTn>
                                        <p:tgtEl>
                                          <p:spTgt spid="4098"/>
                                        </p:tgtEl>
                                        <p:attrNameLst>
                                          <p:attrName>r</p:attrName>
                                        </p:attrNameLst>
                                      </p:cBhvr>
                                    </p:animRot>
                                  </p:childTnLst>
                                </p:cTn>
                              </p:par>
                            </p:childTnLst>
                          </p:cTn>
                        </p:par>
                        <p:par>
                          <p:cTn id="15" fill="hold">
                            <p:stCondLst>
                              <p:cond delay="1750"/>
                            </p:stCondLst>
                            <p:childTnLst>
                              <p:par>
                                <p:cTn id="16" presetID="1" presetClass="entr" presetSubtype="0" fill="hold" grpId="0" nodeType="afterEffect">
                                  <p:stCondLst>
                                    <p:cond delay="1000"/>
                                  </p:stCondLst>
                                  <p:childTnLst>
                                    <p:set>
                                      <p:cBhvr>
                                        <p:cTn id="17"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98" grpId="0"/>
      <p:bldP spid="4098" grpId="1"/>
      <p:bldP spid="3" grpId="0"/>
    </p:bld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7410" name="Text Box 2"/>
          <p:cNvSpPr txBox="1">
            <a:spLocks noChangeArrowheads="1"/>
          </p:cNvSpPr>
          <p:nvPr/>
        </p:nvSpPr>
        <p:spPr bwMode="auto">
          <a:xfrm>
            <a:off x="0" y="0"/>
            <a:ext cx="9144000" cy="923330"/>
          </a:xfrm>
          <a:prstGeom prst="rect">
            <a:avLst/>
          </a:prstGeom>
          <a:noFill/>
          <a:ln w="9525">
            <a:noFill/>
            <a:miter lim="800000"/>
            <a:headEnd/>
            <a:tailEnd/>
          </a:ln>
          <a:effectLst/>
        </p:spPr>
        <p:txBody>
          <a:bodyPr>
            <a:spAutoFit/>
          </a:bodyPr>
          <a:lstStyle/>
          <a:p>
            <a:pPr>
              <a:spcBef>
                <a:spcPct val="50000"/>
              </a:spcBef>
              <a:defRPr/>
            </a:pPr>
            <a:r>
              <a:rPr lang="en-US" sz="5400" b="1" dirty="0">
                <a:solidFill>
                  <a:srgbClr val="FF0000"/>
                </a:solidFill>
                <a:effectLst>
                  <a:outerShdw blurRad="38100" dist="38100" dir="2700000" algn="tl">
                    <a:srgbClr val="C0C0C0"/>
                  </a:outerShdw>
                </a:effectLst>
                <a:latin typeface="Comic Sans MS" pitchFamily="66" charset="0"/>
              </a:rPr>
              <a:t>Light-independent phase</a:t>
            </a:r>
          </a:p>
        </p:txBody>
      </p:sp>
      <p:sp>
        <p:nvSpPr>
          <p:cNvPr id="17411" name="Text Box 3"/>
          <p:cNvSpPr txBox="1">
            <a:spLocks noChangeArrowheads="1"/>
          </p:cNvSpPr>
          <p:nvPr/>
        </p:nvSpPr>
        <p:spPr bwMode="auto">
          <a:xfrm>
            <a:off x="679980" y="1692805"/>
            <a:ext cx="7704137" cy="4401205"/>
          </a:xfrm>
          <a:prstGeom prst="rect">
            <a:avLst/>
          </a:prstGeom>
          <a:solidFill>
            <a:schemeClr val="bg1">
              <a:lumMod val="50000"/>
            </a:schemeClr>
          </a:solidFill>
          <a:ln w="9525">
            <a:noFill/>
            <a:miter lim="800000"/>
            <a:headEnd/>
            <a:tailEnd/>
          </a:ln>
          <a:effectLst/>
        </p:spPr>
        <p:txBody>
          <a:bodyPr>
            <a:spAutoFit/>
          </a:bodyPr>
          <a:lstStyle/>
          <a:p>
            <a:pPr algn="l">
              <a:spcBef>
                <a:spcPct val="50000"/>
              </a:spcBef>
              <a:buFont typeface="Arial"/>
              <a:buChar char="•"/>
              <a:defRPr/>
            </a:pPr>
            <a:r>
              <a:rPr lang="en-US" sz="280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Comic Sans MS" pitchFamily="66" charset="0"/>
              </a:rPr>
              <a:t> </a:t>
            </a:r>
            <a:r>
              <a:rPr lang="en-US" sz="280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Comic Sans MS" pitchFamily="66" charset="0"/>
              </a:rPr>
              <a:t>Occurs </a:t>
            </a:r>
            <a:r>
              <a:rPr lang="en-US" sz="28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Comic Sans MS" pitchFamily="66" charset="0"/>
              </a:rPr>
              <a:t>in the chloroplast </a:t>
            </a:r>
            <a:r>
              <a:rPr lang="en-US" sz="2800" dirty="0" err="1"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Comic Sans MS" pitchFamily="66" charset="0"/>
              </a:rPr>
              <a:t>strom</a:t>
            </a:r>
            <a:endParaRPr lang="en-US" sz="280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Comic Sans MS" pitchFamily="66" charset="0"/>
            </a:endParaRPr>
          </a:p>
          <a:p>
            <a:pPr algn="l">
              <a:spcBef>
                <a:spcPct val="50000"/>
              </a:spcBef>
              <a:buFont typeface="Arial"/>
              <a:buChar char="•"/>
              <a:defRPr/>
            </a:pPr>
            <a:r>
              <a:rPr lang="en-US" sz="280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Comic Sans MS" pitchFamily="66" charset="0"/>
              </a:rPr>
              <a:t> </a:t>
            </a:r>
            <a:r>
              <a:rPr lang="en-US" sz="280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Comic Sans MS" pitchFamily="66" charset="0"/>
              </a:rPr>
              <a:t>Also </a:t>
            </a:r>
            <a:r>
              <a:rPr lang="en-US" sz="28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Comic Sans MS" pitchFamily="66" charset="0"/>
              </a:rPr>
              <a:t>called the Calvin Cycle</a:t>
            </a:r>
            <a:r>
              <a:rPr lang="en-US" sz="280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Comic Sans MS" pitchFamily="66" charset="0"/>
              </a:rPr>
              <a:t> </a:t>
            </a:r>
            <a:endParaRPr lang="en-US" sz="280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Comic Sans MS" pitchFamily="66" charset="0"/>
            </a:endParaRPr>
          </a:p>
          <a:p>
            <a:pPr algn="l">
              <a:spcBef>
                <a:spcPct val="50000"/>
              </a:spcBef>
              <a:buFont typeface="Arial"/>
              <a:buChar char="•"/>
              <a:defRPr/>
            </a:pPr>
            <a:r>
              <a:rPr lang="en-US" sz="280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Comic Sans MS" pitchFamily="66" charset="0"/>
              </a:rPr>
              <a:t> Fixation </a:t>
            </a:r>
            <a:r>
              <a:rPr lang="en-US" sz="28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Comic Sans MS" pitchFamily="66" charset="0"/>
              </a:rPr>
              <a:t>of CO</a:t>
            </a:r>
            <a:r>
              <a:rPr lang="en-US" sz="2800" baseline="-250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Comic Sans MS" pitchFamily="66" charset="0"/>
              </a:rPr>
              <a:t>2 </a:t>
            </a:r>
            <a:r>
              <a:rPr lang="en-US" sz="280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Comic Sans MS" pitchFamily="66" charset="0"/>
              </a:rPr>
              <a:t>gas</a:t>
            </a:r>
            <a:endParaRPr lang="en-US" sz="280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Comic Sans MS" pitchFamily="66" charset="0"/>
            </a:endParaRPr>
          </a:p>
          <a:p>
            <a:pPr algn="l">
              <a:spcBef>
                <a:spcPct val="50000"/>
              </a:spcBef>
              <a:buFont typeface="Arial"/>
              <a:buChar char="•"/>
              <a:defRPr/>
            </a:pPr>
            <a:r>
              <a:rPr lang="en-US" sz="280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Comic Sans MS" pitchFamily="66" charset="0"/>
              </a:rPr>
              <a:t> Use </a:t>
            </a:r>
            <a:r>
              <a:rPr lang="en-US" sz="28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Comic Sans MS" pitchFamily="66" charset="0"/>
              </a:rPr>
              <a:t>of ATP and </a:t>
            </a:r>
            <a:r>
              <a:rPr lang="en-US" sz="280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Comic Sans MS" pitchFamily="66" charset="0"/>
              </a:rPr>
              <a:t>NADPH </a:t>
            </a:r>
            <a:r>
              <a:rPr lang="en-US" sz="28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Comic Sans MS" pitchFamily="66" charset="0"/>
              </a:rPr>
              <a:t>from light-dependent </a:t>
            </a:r>
            <a:r>
              <a:rPr lang="en-US" sz="280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Comic Sans MS" pitchFamily="66" charset="0"/>
              </a:rPr>
              <a:t>phase</a:t>
            </a:r>
          </a:p>
          <a:p>
            <a:pPr algn="l">
              <a:spcBef>
                <a:spcPct val="50000"/>
              </a:spcBef>
              <a:buFont typeface="Arial"/>
              <a:buChar char="•"/>
              <a:defRPr/>
            </a:pPr>
            <a:r>
              <a:rPr lang="en-US" sz="280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Comic Sans MS" pitchFamily="66" charset="0"/>
              </a:rPr>
              <a:t> </a:t>
            </a:r>
            <a:r>
              <a:rPr lang="en-US" sz="280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Comic Sans MS" pitchFamily="66" charset="0"/>
              </a:rPr>
              <a:t>Production </a:t>
            </a:r>
            <a:r>
              <a:rPr lang="en-US" sz="28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Comic Sans MS" pitchFamily="66" charset="0"/>
              </a:rPr>
              <a:t>of G3P, a carbohydrate that can be used to create other sugars such as glucose, starch, fats, and proteins</a:t>
            </a:r>
            <a:endParaRPr lang="en-US" sz="2800" baseline="-250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Comic Sans MS" pitchFamily="66" charset="0"/>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5362" name="Text Box 4"/>
          <p:cNvSpPr txBox="1">
            <a:spLocks noChangeArrowheads="1"/>
          </p:cNvSpPr>
          <p:nvPr/>
        </p:nvSpPr>
        <p:spPr bwMode="auto">
          <a:xfrm>
            <a:off x="200025" y="177800"/>
            <a:ext cx="5075238" cy="579438"/>
          </a:xfrm>
          <a:prstGeom prst="rect">
            <a:avLst/>
          </a:prstGeom>
          <a:solidFill>
            <a:srgbClr val="C0C0C0">
              <a:alpha val="76077"/>
            </a:srgbClr>
          </a:solidFill>
          <a:ln w="57150" algn="ctr">
            <a:noFill/>
            <a:miter lim="800000"/>
            <a:headEnd/>
            <a:tailEnd type="none" w="lg" len="lg"/>
          </a:ln>
        </p:spPr>
        <p:txBody>
          <a:bodyPr>
            <a:spAutoFit/>
          </a:bodyPr>
          <a:lstStyle/>
          <a:p>
            <a:pPr>
              <a:spcBef>
                <a:spcPct val="50000"/>
              </a:spcBef>
            </a:pPr>
            <a:r>
              <a:rPr lang="en-US" sz="3200" b="1"/>
              <a:t>Light Independent Phase</a:t>
            </a:r>
          </a:p>
        </p:txBody>
      </p:sp>
      <p:pic>
        <p:nvPicPr>
          <p:cNvPr id="29" name="Picture 28" descr="calvin_cycle.jpg"/>
          <p:cNvPicPr/>
          <p:nvPr/>
        </p:nvPicPr>
        <p:blipFill>
          <a:blip r:embed="rId2" cstate="print"/>
          <a:stretch>
            <a:fillRect/>
          </a:stretch>
        </p:blipFill>
        <p:spPr>
          <a:xfrm>
            <a:off x="274320" y="950806"/>
            <a:ext cx="8336280" cy="5709073"/>
          </a:xfrm>
          <a:prstGeom prst="rect">
            <a:avLst/>
          </a:prstGeom>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grpSp>
        <p:nvGrpSpPr>
          <p:cNvPr id="50" name="Group 49"/>
          <p:cNvGrpSpPr/>
          <p:nvPr/>
        </p:nvGrpSpPr>
        <p:grpSpPr>
          <a:xfrm>
            <a:off x="179388" y="115888"/>
            <a:ext cx="9421812" cy="6584950"/>
            <a:chOff x="179388" y="115888"/>
            <a:chExt cx="9421812" cy="6584950"/>
          </a:xfrm>
        </p:grpSpPr>
        <p:sp>
          <p:nvSpPr>
            <p:cNvPr id="18434" name="Text Box 2"/>
            <p:cNvSpPr txBox="1">
              <a:spLocks noChangeArrowheads="1"/>
            </p:cNvSpPr>
            <p:nvPr/>
          </p:nvSpPr>
          <p:spPr bwMode="auto">
            <a:xfrm>
              <a:off x="5508625" y="115888"/>
              <a:ext cx="647700" cy="392112"/>
            </a:xfrm>
            <a:prstGeom prst="rect">
              <a:avLst/>
            </a:prstGeom>
            <a:solidFill>
              <a:srgbClr val="C0C0C0"/>
            </a:solidFill>
            <a:ln w="25400">
              <a:solidFill>
                <a:srgbClr val="FF0000"/>
              </a:solidFill>
              <a:miter lim="800000"/>
              <a:headEnd/>
              <a:tailEnd/>
            </a:ln>
          </p:spPr>
          <p:txBody>
            <a:bodyPr>
              <a:spAutoFit/>
            </a:bodyPr>
            <a:lstStyle/>
            <a:p>
              <a:pPr>
                <a:spcBef>
                  <a:spcPct val="50000"/>
                </a:spcBef>
              </a:pPr>
              <a:r>
                <a:rPr lang="en-US"/>
                <a:t>CO</a:t>
              </a:r>
              <a:r>
                <a:rPr lang="en-US" baseline="-25000"/>
                <a:t>2</a:t>
              </a:r>
            </a:p>
          </p:txBody>
        </p:sp>
        <p:sp>
          <p:nvSpPr>
            <p:cNvPr id="18435" name="Text Box 3"/>
            <p:cNvSpPr txBox="1">
              <a:spLocks noChangeArrowheads="1"/>
            </p:cNvSpPr>
            <p:nvPr/>
          </p:nvSpPr>
          <p:spPr bwMode="auto">
            <a:xfrm>
              <a:off x="7235825" y="476250"/>
              <a:ext cx="1584325" cy="392113"/>
            </a:xfrm>
            <a:prstGeom prst="rect">
              <a:avLst/>
            </a:prstGeom>
            <a:solidFill>
              <a:srgbClr val="CCFFCC"/>
            </a:solidFill>
            <a:ln w="25400">
              <a:solidFill>
                <a:srgbClr val="008000"/>
              </a:solidFill>
              <a:miter lim="800000"/>
              <a:headEnd/>
              <a:tailEnd/>
            </a:ln>
          </p:spPr>
          <p:txBody>
            <a:bodyPr>
              <a:spAutoFit/>
            </a:bodyPr>
            <a:lstStyle/>
            <a:p>
              <a:pPr>
                <a:spcBef>
                  <a:spcPct val="50000"/>
                </a:spcBef>
              </a:pPr>
              <a:r>
                <a:rPr lang="en-US"/>
                <a:t>Calvin cycle</a:t>
              </a:r>
              <a:endParaRPr lang="en-US" baseline="-25000"/>
            </a:p>
          </p:txBody>
        </p:sp>
        <p:sp>
          <p:nvSpPr>
            <p:cNvPr id="18436" name="Text Box 4"/>
            <p:cNvSpPr txBox="1">
              <a:spLocks noChangeArrowheads="1"/>
            </p:cNvSpPr>
            <p:nvPr/>
          </p:nvSpPr>
          <p:spPr bwMode="auto">
            <a:xfrm>
              <a:off x="5076825" y="3141663"/>
              <a:ext cx="1584325" cy="666750"/>
            </a:xfrm>
            <a:prstGeom prst="rect">
              <a:avLst/>
            </a:prstGeom>
            <a:solidFill>
              <a:srgbClr val="CC99FF"/>
            </a:solidFill>
            <a:ln w="25400">
              <a:solidFill>
                <a:srgbClr val="008000"/>
              </a:solidFill>
              <a:miter lim="800000"/>
              <a:headEnd/>
              <a:tailEnd/>
            </a:ln>
          </p:spPr>
          <p:txBody>
            <a:bodyPr>
              <a:spAutoFit/>
            </a:bodyPr>
            <a:lstStyle/>
            <a:p>
              <a:pPr>
                <a:spcBef>
                  <a:spcPct val="50000"/>
                </a:spcBef>
              </a:pPr>
              <a:r>
                <a:rPr lang="en-US"/>
                <a:t>metabolic ‘pool’ of G3P</a:t>
              </a:r>
              <a:endParaRPr lang="en-US" baseline="-25000"/>
            </a:p>
          </p:txBody>
        </p:sp>
        <p:sp>
          <p:nvSpPr>
            <p:cNvPr id="18438" name="Text Box 6"/>
            <p:cNvSpPr txBox="1">
              <a:spLocks noChangeArrowheads="1"/>
            </p:cNvSpPr>
            <p:nvPr/>
          </p:nvSpPr>
          <p:spPr bwMode="auto">
            <a:xfrm>
              <a:off x="5076825" y="5373688"/>
              <a:ext cx="1584325" cy="392112"/>
            </a:xfrm>
            <a:prstGeom prst="rect">
              <a:avLst/>
            </a:prstGeom>
            <a:solidFill>
              <a:srgbClr val="CC99FF"/>
            </a:solidFill>
            <a:ln w="25400">
              <a:solidFill>
                <a:srgbClr val="008000"/>
              </a:solidFill>
              <a:miter lim="800000"/>
              <a:headEnd/>
              <a:tailEnd/>
            </a:ln>
          </p:spPr>
          <p:txBody>
            <a:bodyPr>
              <a:spAutoFit/>
            </a:bodyPr>
            <a:lstStyle/>
            <a:p>
              <a:pPr>
                <a:spcBef>
                  <a:spcPct val="50000"/>
                </a:spcBef>
              </a:pPr>
              <a:r>
                <a:rPr lang="en-US"/>
                <a:t>glucose</a:t>
              </a:r>
              <a:endParaRPr lang="en-US" baseline="-25000"/>
            </a:p>
          </p:txBody>
        </p:sp>
        <p:sp>
          <p:nvSpPr>
            <p:cNvPr id="18439" name="Text Box 7"/>
            <p:cNvSpPr txBox="1">
              <a:spLocks noChangeArrowheads="1"/>
            </p:cNvSpPr>
            <p:nvPr/>
          </p:nvSpPr>
          <p:spPr bwMode="auto">
            <a:xfrm>
              <a:off x="5076825" y="6308725"/>
              <a:ext cx="1584325" cy="392113"/>
            </a:xfrm>
            <a:prstGeom prst="rect">
              <a:avLst/>
            </a:prstGeom>
            <a:solidFill>
              <a:srgbClr val="CC99FF"/>
            </a:solidFill>
            <a:ln w="25400">
              <a:solidFill>
                <a:srgbClr val="008000"/>
              </a:solidFill>
              <a:miter lim="800000"/>
              <a:headEnd/>
              <a:tailEnd/>
            </a:ln>
          </p:spPr>
          <p:txBody>
            <a:bodyPr>
              <a:spAutoFit/>
            </a:bodyPr>
            <a:lstStyle/>
            <a:p>
              <a:pPr>
                <a:spcBef>
                  <a:spcPct val="50000"/>
                </a:spcBef>
              </a:pPr>
              <a:r>
                <a:rPr lang="en-US"/>
                <a:t>starch</a:t>
              </a:r>
              <a:endParaRPr lang="en-US" baseline="-25000"/>
            </a:p>
          </p:txBody>
        </p:sp>
        <p:sp>
          <p:nvSpPr>
            <p:cNvPr id="18440" name="Text Box 8"/>
            <p:cNvSpPr txBox="1">
              <a:spLocks noChangeArrowheads="1"/>
            </p:cNvSpPr>
            <p:nvPr/>
          </p:nvSpPr>
          <p:spPr bwMode="auto">
            <a:xfrm>
              <a:off x="2268538" y="3213100"/>
              <a:ext cx="1584325" cy="392113"/>
            </a:xfrm>
            <a:prstGeom prst="rect">
              <a:avLst/>
            </a:prstGeom>
            <a:solidFill>
              <a:srgbClr val="CC99FF"/>
            </a:solidFill>
            <a:ln w="25400">
              <a:solidFill>
                <a:srgbClr val="008000"/>
              </a:solidFill>
              <a:miter lim="800000"/>
              <a:headEnd/>
              <a:tailEnd/>
            </a:ln>
          </p:spPr>
          <p:txBody>
            <a:bodyPr>
              <a:spAutoFit/>
            </a:bodyPr>
            <a:lstStyle/>
            <a:p>
              <a:pPr>
                <a:spcBef>
                  <a:spcPct val="50000"/>
                </a:spcBef>
              </a:pPr>
              <a:r>
                <a:rPr lang="en-US"/>
                <a:t>fats</a:t>
              </a:r>
              <a:endParaRPr lang="en-US" baseline="-25000"/>
            </a:p>
          </p:txBody>
        </p:sp>
        <p:sp>
          <p:nvSpPr>
            <p:cNvPr id="18441" name="Text Box 9"/>
            <p:cNvSpPr txBox="1">
              <a:spLocks noChangeArrowheads="1"/>
            </p:cNvSpPr>
            <p:nvPr/>
          </p:nvSpPr>
          <p:spPr bwMode="auto">
            <a:xfrm>
              <a:off x="2268538" y="4005263"/>
              <a:ext cx="1584325" cy="392112"/>
            </a:xfrm>
            <a:prstGeom prst="rect">
              <a:avLst/>
            </a:prstGeom>
            <a:solidFill>
              <a:srgbClr val="CC99FF"/>
            </a:solidFill>
            <a:ln w="25400">
              <a:solidFill>
                <a:srgbClr val="008000"/>
              </a:solidFill>
              <a:miter lim="800000"/>
              <a:headEnd/>
              <a:tailEnd/>
            </a:ln>
          </p:spPr>
          <p:txBody>
            <a:bodyPr>
              <a:spAutoFit/>
            </a:bodyPr>
            <a:lstStyle/>
            <a:p>
              <a:pPr>
                <a:spcBef>
                  <a:spcPct val="50000"/>
                </a:spcBef>
              </a:pPr>
              <a:r>
                <a:rPr lang="en-US"/>
                <a:t>proteins</a:t>
              </a:r>
              <a:endParaRPr lang="en-US" baseline="-25000"/>
            </a:p>
          </p:txBody>
        </p:sp>
        <p:sp>
          <p:nvSpPr>
            <p:cNvPr id="18442" name="Text Box 10"/>
            <p:cNvSpPr txBox="1">
              <a:spLocks noChangeArrowheads="1"/>
            </p:cNvSpPr>
            <p:nvPr/>
          </p:nvSpPr>
          <p:spPr bwMode="auto">
            <a:xfrm>
              <a:off x="2268538" y="4868863"/>
              <a:ext cx="1584325" cy="392112"/>
            </a:xfrm>
            <a:prstGeom prst="rect">
              <a:avLst/>
            </a:prstGeom>
            <a:solidFill>
              <a:srgbClr val="CC99FF"/>
            </a:solidFill>
            <a:ln w="25400">
              <a:solidFill>
                <a:srgbClr val="008000"/>
              </a:solidFill>
              <a:miter lim="800000"/>
              <a:headEnd/>
              <a:tailEnd/>
            </a:ln>
          </p:spPr>
          <p:txBody>
            <a:bodyPr>
              <a:spAutoFit/>
            </a:bodyPr>
            <a:lstStyle/>
            <a:p>
              <a:pPr>
                <a:spcBef>
                  <a:spcPct val="50000"/>
                </a:spcBef>
              </a:pPr>
              <a:r>
                <a:rPr lang="en-US"/>
                <a:t>pyruvate</a:t>
              </a:r>
              <a:endParaRPr lang="en-US" baseline="-25000"/>
            </a:p>
          </p:txBody>
        </p:sp>
        <p:sp>
          <p:nvSpPr>
            <p:cNvPr id="18443" name="Text Box 11"/>
            <p:cNvSpPr txBox="1">
              <a:spLocks noChangeArrowheads="1"/>
            </p:cNvSpPr>
            <p:nvPr/>
          </p:nvSpPr>
          <p:spPr bwMode="auto">
            <a:xfrm>
              <a:off x="3132138" y="1052513"/>
              <a:ext cx="792162" cy="392112"/>
            </a:xfrm>
            <a:prstGeom prst="rect">
              <a:avLst/>
            </a:prstGeom>
            <a:solidFill>
              <a:srgbClr val="FF9900">
                <a:alpha val="67842"/>
              </a:srgbClr>
            </a:solidFill>
            <a:ln w="25400">
              <a:solidFill>
                <a:schemeClr val="accent2"/>
              </a:solidFill>
              <a:miter lim="800000"/>
              <a:headEnd/>
              <a:tailEnd/>
            </a:ln>
          </p:spPr>
          <p:txBody>
            <a:bodyPr>
              <a:spAutoFit/>
            </a:bodyPr>
            <a:lstStyle/>
            <a:p>
              <a:pPr>
                <a:spcBef>
                  <a:spcPct val="50000"/>
                </a:spcBef>
              </a:pPr>
              <a:r>
                <a:rPr lang="en-US"/>
                <a:t>ATP</a:t>
              </a:r>
              <a:endParaRPr lang="en-US" baseline="-25000"/>
            </a:p>
          </p:txBody>
        </p:sp>
        <p:sp>
          <p:nvSpPr>
            <p:cNvPr id="18444" name="Text Box 12"/>
            <p:cNvSpPr txBox="1">
              <a:spLocks noChangeArrowheads="1"/>
            </p:cNvSpPr>
            <p:nvPr/>
          </p:nvSpPr>
          <p:spPr bwMode="auto">
            <a:xfrm>
              <a:off x="2916238" y="549275"/>
              <a:ext cx="1223962" cy="392113"/>
            </a:xfrm>
            <a:prstGeom prst="rect">
              <a:avLst/>
            </a:prstGeom>
            <a:solidFill>
              <a:srgbClr val="FF9900">
                <a:alpha val="67842"/>
              </a:srgbClr>
            </a:solidFill>
            <a:ln w="25400">
              <a:solidFill>
                <a:schemeClr val="accent2"/>
              </a:solidFill>
              <a:miter lim="800000"/>
              <a:headEnd/>
              <a:tailEnd/>
            </a:ln>
          </p:spPr>
          <p:txBody>
            <a:bodyPr>
              <a:spAutoFit/>
            </a:bodyPr>
            <a:lstStyle/>
            <a:p>
              <a:pPr>
                <a:spcBef>
                  <a:spcPct val="50000"/>
                </a:spcBef>
              </a:pPr>
              <a:r>
                <a:rPr lang="en-US"/>
                <a:t>NADPH</a:t>
              </a:r>
              <a:endParaRPr lang="en-US" baseline="-25000"/>
            </a:p>
          </p:txBody>
        </p:sp>
        <p:sp>
          <p:nvSpPr>
            <p:cNvPr id="18445" name="Text Box 13"/>
            <p:cNvSpPr txBox="1">
              <a:spLocks noChangeArrowheads="1"/>
            </p:cNvSpPr>
            <p:nvPr/>
          </p:nvSpPr>
          <p:spPr bwMode="auto">
            <a:xfrm>
              <a:off x="2771775" y="2420938"/>
              <a:ext cx="1584325" cy="392112"/>
            </a:xfrm>
            <a:prstGeom prst="rect">
              <a:avLst/>
            </a:prstGeom>
            <a:solidFill>
              <a:srgbClr val="FF9900">
                <a:alpha val="67842"/>
              </a:srgbClr>
            </a:solidFill>
            <a:ln w="25400">
              <a:solidFill>
                <a:schemeClr val="accent2"/>
              </a:solidFill>
              <a:miter lim="800000"/>
              <a:headEnd/>
              <a:tailEnd/>
            </a:ln>
          </p:spPr>
          <p:txBody>
            <a:bodyPr>
              <a:spAutoFit/>
            </a:bodyPr>
            <a:lstStyle/>
            <a:p>
              <a:pPr>
                <a:spcBef>
                  <a:spcPct val="50000"/>
                </a:spcBef>
              </a:pPr>
              <a:r>
                <a:rPr lang="en-US"/>
                <a:t>NADP</a:t>
              </a:r>
              <a:r>
                <a:rPr lang="en-US" baseline="30000"/>
                <a:t>+</a:t>
              </a:r>
              <a:r>
                <a:rPr lang="en-US"/>
                <a:t> + H</a:t>
              </a:r>
              <a:r>
                <a:rPr lang="en-US" baseline="30000"/>
                <a:t>+</a:t>
              </a:r>
            </a:p>
          </p:txBody>
        </p:sp>
        <p:sp>
          <p:nvSpPr>
            <p:cNvPr id="18446" name="Text Box 14"/>
            <p:cNvSpPr txBox="1">
              <a:spLocks noChangeArrowheads="1"/>
            </p:cNvSpPr>
            <p:nvPr/>
          </p:nvSpPr>
          <p:spPr bwMode="auto">
            <a:xfrm>
              <a:off x="2916238" y="1916113"/>
              <a:ext cx="1223962" cy="392112"/>
            </a:xfrm>
            <a:prstGeom prst="rect">
              <a:avLst/>
            </a:prstGeom>
            <a:solidFill>
              <a:srgbClr val="FF9900">
                <a:alpha val="67842"/>
              </a:srgbClr>
            </a:solidFill>
            <a:ln w="25400">
              <a:solidFill>
                <a:schemeClr val="accent2"/>
              </a:solidFill>
              <a:miter lim="800000"/>
              <a:headEnd/>
              <a:tailEnd/>
            </a:ln>
          </p:spPr>
          <p:txBody>
            <a:bodyPr>
              <a:spAutoFit/>
            </a:bodyPr>
            <a:lstStyle/>
            <a:p>
              <a:pPr>
                <a:spcBef>
                  <a:spcPct val="50000"/>
                </a:spcBef>
              </a:pPr>
              <a:r>
                <a:rPr lang="en-US"/>
                <a:t>ADP + P</a:t>
              </a:r>
              <a:r>
                <a:rPr lang="en-US" baseline="-25000"/>
                <a:t>i</a:t>
              </a:r>
            </a:p>
          </p:txBody>
        </p:sp>
        <p:grpSp>
          <p:nvGrpSpPr>
            <p:cNvPr id="2" name="Group 15"/>
            <p:cNvGrpSpPr>
              <a:grpSpLocks/>
            </p:cNvGrpSpPr>
            <p:nvPr/>
          </p:nvGrpSpPr>
          <p:grpSpPr bwMode="auto">
            <a:xfrm>
              <a:off x="395288" y="1052513"/>
              <a:ext cx="1366837" cy="1296987"/>
              <a:chOff x="295" y="572"/>
              <a:chExt cx="861" cy="817"/>
            </a:xfrm>
          </p:grpSpPr>
          <p:sp>
            <p:nvSpPr>
              <p:cNvPr id="19504" name="Oval 16"/>
              <p:cNvSpPr>
                <a:spLocks noChangeArrowheads="1"/>
              </p:cNvSpPr>
              <p:nvPr/>
            </p:nvSpPr>
            <p:spPr bwMode="auto">
              <a:xfrm>
                <a:off x="295" y="572"/>
                <a:ext cx="861" cy="817"/>
              </a:xfrm>
              <a:prstGeom prst="ellipse">
                <a:avLst/>
              </a:prstGeom>
              <a:solidFill>
                <a:srgbClr val="FFFF00"/>
              </a:solidFill>
              <a:ln w="9525">
                <a:solidFill>
                  <a:schemeClr val="tx1"/>
                </a:solidFill>
                <a:round/>
                <a:headEnd/>
                <a:tailEnd/>
              </a:ln>
            </p:spPr>
            <p:txBody>
              <a:bodyPr wrap="none" anchor="ctr"/>
              <a:lstStyle/>
              <a:p>
                <a:endParaRPr lang="en-US"/>
              </a:p>
            </p:txBody>
          </p:sp>
          <p:sp>
            <p:nvSpPr>
              <p:cNvPr id="19505" name="Text Box 17"/>
              <p:cNvSpPr txBox="1">
                <a:spLocks noChangeArrowheads="1"/>
              </p:cNvSpPr>
              <p:nvPr/>
            </p:nvSpPr>
            <p:spPr bwMode="auto">
              <a:xfrm>
                <a:off x="295" y="663"/>
                <a:ext cx="861" cy="577"/>
              </a:xfrm>
              <a:prstGeom prst="rect">
                <a:avLst/>
              </a:prstGeom>
              <a:noFill/>
              <a:ln w="9525">
                <a:noFill/>
                <a:miter lim="800000"/>
                <a:headEnd/>
                <a:tailEnd/>
              </a:ln>
            </p:spPr>
            <p:txBody>
              <a:bodyPr>
                <a:spAutoFit/>
              </a:bodyPr>
              <a:lstStyle/>
              <a:p>
                <a:pPr>
                  <a:spcBef>
                    <a:spcPct val="50000"/>
                  </a:spcBef>
                </a:pPr>
                <a:r>
                  <a:rPr lang="en-US"/>
                  <a:t>light-dependent reactions</a:t>
                </a:r>
              </a:p>
            </p:txBody>
          </p:sp>
        </p:grpSp>
        <p:grpSp>
          <p:nvGrpSpPr>
            <p:cNvPr id="3" name="Group 18"/>
            <p:cNvGrpSpPr>
              <a:grpSpLocks/>
            </p:cNvGrpSpPr>
            <p:nvPr/>
          </p:nvGrpSpPr>
          <p:grpSpPr bwMode="auto">
            <a:xfrm>
              <a:off x="6443663" y="1268413"/>
              <a:ext cx="1512887" cy="1366837"/>
              <a:chOff x="295" y="572"/>
              <a:chExt cx="861" cy="817"/>
            </a:xfrm>
          </p:grpSpPr>
          <p:sp>
            <p:nvSpPr>
              <p:cNvPr id="19502" name="Oval 19"/>
              <p:cNvSpPr>
                <a:spLocks noChangeArrowheads="1"/>
              </p:cNvSpPr>
              <p:nvPr/>
            </p:nvSpPr>
            <p:spPr bwMode="auto">
              <a:xfrm>
                <a:off x="295" y="572"/>
                <a:ext cx="861" cy="817"/>
              </a:xfrm>
              <a:prstGeom prst="ellipse">
                <a:avLst/>
              </a:prstGeom>
              <a:solidFill>
                <a:schemeClr val="tx1"/>
              </a:solidFill>
              <a:ln w="9525">
                <a:solidFill>
                  <a:schemeClr val="tx1"/>
                </a:solidFill>
                <a:round/>
                <a:headEnd/>
                <a:tailEnd/>
              </a:ln>
            </p:spPr>
            <p:txBody>
              <a:bodyPr wrap="none" anchor="ctr"/>
              <a:lstStyle/>
              <a:p>
                <a:endParaRPr lang="en-US"/>
              </a:p>
            </p:txBody>
          </p:sp>
          <p:sp>
            <p:nvSpPr>
              <p:cNvPr id="19503" name="Text Box 20"/>
              <p:cNvSpPr txBox="1">
                <a:spLocks noChangeArrowheads="1"/>
              </p:cNvSpPr>
              <p:nvPr/>
            </p:nvSpPr>
            <p:spPr bwMode="auto">
              <a:xfrm>
                <a:off x="295" y="663"/>
                <a:ext cx="861" cy="548"/>
              </a:xfrm>
              <a:prstGeom prst="rect">
                <a:avLst/>
              </a:prstGeom>
              <a:noFill/>
              <a:ln w="9525">
                <a:noFill/>
                <a:miter lim="800000"/>
                <a:headEnd/>
                <a:tailEnd/>
              </a:ln>
            </p:spPr>
            <p:txBody>
              <a:bodyPr>
                <a:spAutoFit/>
              </a:bodyPr>
              <a:lstStyle/>
              <a:p>
                <a:pPr>
                  <a:spcBef>
                    <a:spcPct val="50000"/>
                  </a:spcBef>
                </a:pPr>
                <a:r>
                  <a:rPr lang="en-US">
                    <a:solidFill>
                      <a:schemeClr val="bg1"/>
                    </a:solidFill>
                  </a:rPr>
                  <a:t>light-independent reactions</a:t>
                </a:r>
              </a:p>
            </p:txBody>
          </p:sp>
        </p:grpSp>
        <p:grpSp>
          <p:nvGrpSpPr>
            <p:cNvPr id="4" name="Group 21"/>
            <p:cNvGrpSpPr>
              <a:grpSpLocks/>
            </p:cNvGrpSpPr>
            <p:nvPr/>
          </p:nvGrpSpPr>
          <p:grpSpPr bwMode="auto">
            <a:xfrm>
              <a:off x="179388" y="188913"/>
              <a:ext cx="1800225" cy="863600"/>
              <a:chOff x="113" y="119"/>
              <a:chExt cx="1134" cy="544"/>
            </a:xfrm>
          </p:grpSpPr>
          <p:sp>
            <p:nvSpPr>
              <p:cNvPr id="19498" name="Text Box 22"/>
              <p:cNvSpPr txBox="1">
                <a:spLocks noChangeArrowheads="1"/>
              </p:cNvSpPr>
              <p:nvPr/>
            </p:nvSpPr>
            <p:spPr bwMode="auto">
              <a:xfrm>
                <a:off x="839" y="119"/>
                <a:ext cx="408" cy="247"/>
              </a:xfrm>
              <a:prstGeom prst="rect">
                <a:avLst/>
              </a:prstGeom>
              <a:solidFill>
                <a:srgbClr val="C0C0C0"/>
              </a:solidFill>
              <a:ln w="25400">
                <a:solidFill>
                  <a:srgbClr val="FF0000"/>
                </a:solidFill>
                <a:miter lim="800000"/>
                <a:headEnd/>
                <a:tailEnd/>
              </a:ln>
            </p:spPr>
            <p:txBody>
              <a:bodyPr>
                <a:spAutoFit/>
              </a:bodyPr>
              <a:lstStyle/>
              <a:p>
                <a:pPr>
                  <a:spcBef>
                    <a:spcPct val="50000"/>
                  </a:spcBef>
                </a:pPr>
                <a:r>
                  <a:rPr lang="en-US"/>
                  <a:t>H</a:t>
                </a:r>
                <a:r>
                  <a:rPr lang="en-US" baseline="-25000"/>
                  <a:t>2</a:t>
                </a:r>
                <a:r>
                  <a:rPr lang="en-US"/>
                  <a:t>O</a:t>
                </a:r>
                <a:endParaRPr lang="en-US" baseline="-25000"/>
              </a:p>
            </p:txBody>
          </p:sp>
          <p:sp>
            <p:nvSpPr>
              <p:cNvPr id="19499" name="Text Box 23"/>
              <p:cNvSpPr txBox="1">
                <a:spLocks noChangeArrowheads="1"/>
              </p:cNvSpPr>
              <p:nvPr/>
            </p:nvSpPr>
            <p:spPr bwMode="auto">
              <a:xfrm>
                <a:off x="113" y="119"/>
                <a:ext cx="499" cy="247"/>
              </a:xfrm>
              <a:prstGeom prst="rect">
                <a:avLst/>
              </a:prstGeom>
              <a:solidFill>
                <a:srgbClr val="FFFF99"/>
              </a:solidFill>
              <a:ln w="25400">
                <a:solidFill>
                  <a:srgbClr val="FF0000"/>
                </a:solidFill>
                <a:miter lim="800000"/>
                <a:headEnd/>
                <a:tailEnd/>
              </a:ln>
            </p:spPr>
            <p:txBody>
              <a:bodyPr>
                <a:spAutoFit/>
              </a:bodyPr>
              <a:lstStyle/>
              <a:p>
                <a:pPr>
                  <a:spcBef>
                    <a:spcPct val="50000"/>
                  </a:spcBef>
                </a:pPr>
                <a:r>
                  <a:rPr lang="en-US" dirty="0"/>
                  <a:t>light</a:t>
                </a:r>
                <a:endParaRPr lang="en-US" baseline="-25000" dirty="0"/>
              </a:p>
            </p:txBody>
          </p:sp>
          <p:sp>
            <p:nvSpPr>
              <p:cNvPr id="19500" name="Line 24"/>
              <p:cNvSpPr>
                <a:spLocks noChangeShapeType="1"/>
              </p:cNvSpPr>
              <p:nvPr/>
            </p:nvSpPr>
            <p:spPr bwMode="auto">
              <a:xfrm>
                <a:off x="340" y="436"/>
                <a:ext cx="136" cy="226"/>
              </a:xfrm>
              <a:prstGeom prst="line">
                <a:avLst/>
              </a:prstGeom>
              <a:noFill/>
              <a:ln w="9525">
                <a:solidFill>
                  <a:schemeClr val="tx1"/>
                </a:solidFill>
                <a:round/>
                <a:headEnd/>
                <a:tailEnd type="triangle" w="med" len="med"/>
              </a:ln>
            </p:spPr>
            <p:txBody>
              <a:bodyPr/>
              <a:lstStyle/>
              <a:p>
                <a:endParaRPr lang="en-US"/>
              </a:p>
            </p:txBody>
          </p:sp>
          <p:sp>
            <p:nvSpPr>
              <p:cNvPr id="19501" name="Line 25"/>
              <p:cNvSpPr>
                <a:spLocks noChangeShapeType="1"/>
              </p:cNvSpPr>
              <p:nvPr/>
            </p:nvSpPr>
            <p:spPr bwMode="auto">
              <a:xfrm flipH="1">
                <a:off x="884" y="391"/>
                <a:ext cx="136" cy="272"/>
              </a:xfrm>
              <a:prstGeom prst="line">
                <a:avLst/>
              </a:prstGeom>
              <a:noFill/>
              <a:ln w="9525">
                <a:solidFill>
                  <a:schemeClr val="tx1"/>
                </a:solidFill>
                <a:round/>
                <a:headEnd/>
                <a:tailEnd type="triangle" w="med" len="med"/>
              </a:ln>
            </p:spPr>
            <p:txBody>
              <a:bodyPr/>
              <a:lstStyle/>
              <a:p>
                <a:endParaRPr lang="en-US"/>
              </a:p>
            </p:txBody>
          </p:sp>
        </p:grpSp>
        <p:grpSp>
          <p:nvGrpSpPr>
            <p:cNvPr id="5" name="Group 26"/>
            <p:cNvGrpSpPr>
              <a:grpSpLocks/>
            </p:cNvGrpSpPr>
            <p:nvPr/>
          </p:nvGrpSpPr>
          <p:grpSpPr bwMode="auto">
            <a:xfrm>
              <a:off x="827088" y="2420938"/>
              <a:ext cx="576262" cy="968375"/>
              <a:chOff x="521" y="1525"/>
              <a:chExt cx="363" cy="610"/>
            </a:xfrm>
          </p:grpSpPr>
          <p:sp>
            <p:nvSpPr>
              <p:cNvPr id="19496" name="Text Box 27"/>
              <p:cNvSpPr txBox="1">
                <a:spLocks noChangeArrowheads="1"/>
              </p:cNvSpPr>
              <p:nvPr/>
            </p:nvSpPr>
            <p:spPr bwMode="auto">
              <a:xfrm>
                <a:off x="521" y="1888"/>
                <a:ext cx="363" cy="247"/>
              </a:xfrm>
              <a:prstGeom prst="rect">
                <a:avLst/>
              </a:prstGeom>
              <a:solidFill>
                <a:srgbClr val="C0C0C0"/>
              </a:solidFill>
              <a:ln w="25400">
                <a:solidFill>
                  <a:srgbClr val="000000"/>
                </a:solidFill>
                <a:miter lim="800000"/>
                <a:headEnd/>
                <a:tailEnd/>
              </a:ln>
            </p:spPr>
            <p:txBody>
              <a:bodyPr>
                <a:spAutoFit/>
              </a:bodyPr>
              <a:lstStyle/>
              <a:p>
                <a:pPr>
                  <a:spcBef>
                    <a:spcPct val="50000"/>
                  </a:spcBef>
                </a:pPr>
                <a:r>
                  <a:rPr lang="en-US"/>
                  <a:t>O</a:t>
                </a:r>
                <a:r>
                  <a:rPr lang="en-US" baseline="-25000"/>
                  <a:t>2</a:t>
                </a:r>
              </a:p>
            </p:txBody>
          </p:sp>
          <p:sp>
            <p:nvSpPr>
              <p:cNvPr id="19497" name="Line 28"/>
              <p:cNvSpPr>
                <a:spLocks noChangeShapeType="1"/>
              </p:cNvSpPr>
              <p:nvPr/>
            </p:nvSpPr>
            <p:spPr bwMode="auto">
              <a:xfrm>
                <a:off x="703" y="1525"/>
                <a:ext cx="0" cy="318"/>
              </a:xfrm>
              <a:prstGeom prst="line">
                <a:avLst/>
              </a:prstGeom>
              <a:noFill/>
              <a:ln w="9525">
                <a:solidFill>
                  <a:schemeClr val="tx1"/>
                </a:solidFill>
                <a:round/>
                <a:headEnd/>
                <a:tailEnd type="triangle" w="med" len="med"/>
              </a:ln>
            </p:spPr>
            <p:txBody>
              <a:bodyPr/>
              <a:lstStyle/>
              <a:p>
                <a:endParaRPr lang="en-US"/>
              </a:p>
            </p:txBody>
          </p:sp>
        </p:grpSp>
        <p:cxnSp>
          <p:nvCxnSpPr>
            <p:cNvPr id="18461" name="AutoShape 29"/>
            <p:cNvCxnSpPr>
              <a:cxnSpLocks noChangeShapeType="1"/>
              <a:stCxn id="18446" idx="1"/>
              <a:endCxn id="18443" idx="1"/>
            </p:cNvCxnSpPr>
            <p:nvPr/>
          </p:nvCxnSpPr>
          <p:spPr bwMode="auto">
            <a:xfrm rot="10800000" flipH="1">
              <a:off x="2903538" y="1249363"/>
              <a:ext cx="215900" cy="863600"/>
            </a:xfrm>
            <a:prstGeom prst="curvedConnector3">
              <a:avLst>
                <a:gd name="adj1" fmla="val -519120"/>
              </a:avLst>
            </a:prstGeom>
            <a:noFill/>
            <a:ln w="9525">
              <a:solidFill>
                <a:schemeClr val="tx1"/>
              </a:solidFill>
              <a:round/>
              <a:headEnd/>
              <a:tailEnd type="triangle" w="med" len="med"/>
            </a:ln>
          </p:spPr>
        </p:cxnSp>
        <p:cxnSp>
          <p:nvCxnSpPr>
            <p:cNvPr id="18462" name="AutoShape 30"/>
            <p:cNvCxnSpPr>
              <a:cxnSpLocks noChangeShapeType="1"/>
              <a:stCxn id="18445" idx="1"/>
              <a:endCxn id="18444" idx="1"/>
            </p:cNvCxnSpPr>
            <p:nvPr/>
          </p:nvCxnSpPr>
          <p:spPr bwMode="auto">
            <a:xfrm rot="10800000" flipH="1">
              <a:off x="2759075" y="746125"/>
              <a:ext cx="144463" cy="1871663"/>
            </a:xfrm>
            <a:prstGeom prst="curvedConnector3">
              <a:avLst>
                <a:gd name="adj1" fmla="val -682421"/>
              </a:avLst>
            </a:prstGeom>
            <a:noFill/>
            <a:ln w="9525">
              <a:solidFill>
                <a:schemeClr val="tx1"/>
              </a:solidFill>
              <a:round/>
              <a:headEnd/>
              <a:tailEnd type="triangle" w="med" len="med"/>
            </a:ln>
          </p:spPr>
        </p:cxnSp>
        <p:cxnSp>
          <p:nvCxnSpPr>
            <p:cNvPr id="18463" name="AutoShape 31"/>
            <p:cNvCxnSpPr>
              <a:cxnSpLocks noChangeShapeType="1"/>
              <a:stCxn id="18443" idx="3"/>
              <a:endCxn id="18446" idx="3"/>
            </p:cNvCxnSpPr>
            <p:nvPr/>
          </p:nvCxnSpPr>
          <p:spPr bwMode="auto">
            <a:xfrm>
              <a:off x="3937000" y="1249363"/>
              <a:ext cx="215900" cy="863600"/>
            </a:xfrm>
            <a:prstGeom prst="curvedConnector3">
              <a:avLst>
                <a:gd name="adj1" fmla="val 891176"/>
              </a:avLst>
            </a:prstGeom>
            <a:noFill/>
            <a:ln w="9525">
              <a:solidFill>
                <a:schemeClr val="tx1"/>
              </a:solidFill>
              <a:round/>
              <a:headEnd/>
              <a:tailEnd type="triangle" w="med" len="med"/>
            </a:ln>
          </p:spPr>
        </p:cxnSp>
        <p:cxnSp>
          <p:nvCxnSpPr>
            <p:cNvPr id="18464" name="AutoShape 32"/>
            <p:cNvCxnSpPr>
              <a:cxnSpLocks noChangeShapeType="1"/>
              <a:stCxn id="18444" idx="3"/>
              <a:endCxn id="18445" idx="3"/>
            </p:cNvCxnSpPr>
            <p:nvPr/>
          </p:nvCxnSpPr>
          <p:spPr bwMode="auto">
            <a:xfrm>
              <a:off x="4152900" y="746125"/>
              <a:ext cx="215900" cy="1871663"/>
            </a:xfrm>
            <a:prstGeom prst="curvedConnector3">
              <a:avLst>
                <a:gd name="adj1" fmla="val 794116"/>
              </a:avLst>
            </a:prstGeom>
            <a:noFill/>
            <a:ln w="9525">
              <a:solidFill>
                <a:schemeClr val="tx1"/>
              </a:solidFill>
              <a:round/>
              <a:headEnd/>
              <a:tailEnd type="triangle" w="med" len="med"/>
            </a:ln>
          </p:spPr>
        </p:cxnSp>
        <p:cxnSp>
          <p:nvCxnSpPr>
            <p:cNvPr id="18465" name="AutoShape 33"/>
            <p:cNvCxnSpPr>
              <a:cxnSpLocks noChangeShapeType="1"/>
              <a:stCxn id="18435" idx="1"/>
              <a:endCxn id="18466" idx="0"/>
            </p:cNvCxnSpPr>
            <p:nvPr/>
          </p:nvCxnSpPr>
          <p:spPr bwMode="auto">
            <a:xfrm rot="10800000" flipV="1">
              <a:off x="5867400" y="673100"/>
              <a:ext cx="1355725" cy="523875"/>
            </a:xfrm>
            <a:prstGeom prst="curvedConnector2">
              <a:avLst/>
            </a:prstGeom>
            <a:noFill/>
            <a:ln w="9525">
              <a:solidFill>
                <a:schemeClr val="tx1"/>
              </a:solidFill>
              <a:round/>
              <a:headEnd/>
              <a:tailEnd type="triangle" w="med" len="med"/>
            </a:ln>
          </p:spPr>
        </p:cxnSp>
        <p:sp>
          <p:nvSpPr>
            <p:cNvPr id="18466" name="Line 34"/>
            <p:cNvSpPr>
              <a:spLocks noChangeShapeType="1"/>
            </p:cNvSpPr>
            <p:nvPr/>
          </p:nvSpPr>
          <p:spPr bwMode="auto">
            <a:xfrm>
              <a:off x="5867400" y="1196975"/>
              <a:ext cx="0" cy="1439863"/>
            </a:xfrm>
            <a:prstGeom prst="line">
              <a:avLst/>
            </a:prstGeom>
            <a:noFill/>
            <a:ln w="9525">
              <a:solidFill>
                <a:schemeClr val="tx1"/>
              </a:solidFill>
              <a:round/>
              <a:headEnd/>
              <a:tailEnd/>
            </a:ln>
          </p:spPr>
          <p:txBody>
            <a:bodyPr/>
            <a:lstStyle/>
            <a:p>
              <a:endParaRPr lang="en-US"/>
            </a:p>
          </p:txBody>
        </p:sp>
        <p:cxnSp>
          <p:nvCxnSpPr>
            <p:cNvPr id="18467" name="AutoShape 35"/>
            <p:cNvCxnSpPr>
              <a:cxnSpLocks noChangeShapeType="1"/>
              <a:stCxn id="18466" idx="1"/>
              <a:endCxn id="18435" idx="3"/>
            </p:cNvCxnSpPr>
            <p:nvPr/>
          </p:nvCxnSpPr>
          <p:spPr bwMode="auto">
            <a:xfrm rot="5400000" flipH="1" flipV="1">
              <a:off x="6368256" y="172244"/>
              <a:ext cx="1963738" cy="2965450"/>
            </a:xfrm>
            <a:prstGeom prst="curvedConnector4">
              <a:avLst>
                <a:gd name="adj1" fmla="val -14718"/>
                <a:gd name="adj2" fmla="val 107282"/>
              </a:avLst>
            </a:prstGeom>
            <a:noFill/>
            <a:ln w="9525">
              <a:solidFill>
                <a:schemeClr val="tx1"/>
              </a:solidFill>
              <a:round/>
              <a:headEnd/>
              <a:tailEnd type="triangle" w="med" len="med"/>
            </a:ln>
          </p:spPr>
        </p:cxnSp>
        <p:sp>
          <p:nvSpPr>
            <p:cNvPr id="18468" name="Line 36"/>
            <p:cNvSpPr>
              <a:spLocks noChangeShapeType="1"/>
            </p:cNvSpPr>
            <p:nvPr/>
          </p:nvSpPr>
          <p:spPr bwMode="auto">
            <a:xfrm>
              <a:off x="5867400" y="2636838"/>
              <a:ext cx="0" cy="431800"/>
            </a:xfrm>
            <a:prstGeom prst="line">
              <a:avLst/>
            </a:prstGeom>
            <a:noFill/>
            <a:ln w="9525">
              <a:solidFill>
                <a:schemeClr val="tx1"/>
              </a:solidFill>
              <a:round/>
              <a:headEnd/>
              <a:tailEnd type="triangle" w="med" len="med"/>
            </a:ln>
          </p:spPr>
          <p:txBody>
            <a:bodyPr/>
            <a:lstStyle/>
            <a:p>
              <a:endParaRPr lang="en-US"/>
            </a:p>
          </p:txBody>
        </p:sp>
        <p:sp>
          <p:nvSpPr>
            <p:cNvPr id="18469" name="Line 37"/>
            <p:cNvSpPr>
              <a:spLocks noChangeShapeType="1"/>
            </p:cNvSpPr>
            <p:nvPr/>
          </p:nvSpPr>
          <p:spPr bwMode="auto">
            <a:xfrm>
              <a:off x="5867400" y="620713"/>
              <a:ext cx="0" cy="576262"/>
            </a:xfrm>
            <a:prstGeom prst="line">
              <a:avLst/>
            </a:prstGeom>
            <a:noFill/>
            <a:ln w="9525">
              <a:solidFill>
                <a:schemeClr val="tx1"/>
              </a:solidFill>
              <a:round/>
              <a:headEnd/>
              <a:tailEnd/>
            </a:ln>
          </p:spPr>
          <p:txBody>
            <a:bodyPr/>
            <a:lstStyle/>
            <a:p>
              <a:endParaRPr lang="en-US"/>
            </a:p>
          </p:txBody>
        </p:sp>
        <p:sp>
          <p:nvSpPr>
            <p:cNvPr id="18470" name="Line 38"/>
            <p:cNvSpPr>
              <a:spLocks noChangeShapeType="1"/>
            </p:cNvSpPr>
            <p:nvPr/>
          </p:nvSpPr>
          <p:spPr bwMode="auto">
            <a:xfrm>
              <a:off x="7164388" y="2924175"/>
              <a:ext cx="71437" cy="0"/>
            </a:xfrm>
            <a:prstGeom prst="line">
              <a:avLst/>
            </a:prstGeom>
            <a:noFill/>
            <a:ln w="9525">
              <a:solidFill>
                <a:schemeClr val="tx1"/>
              </a:solidFill>
              <a:round/>
              <a:headEnd/>
              <a:tailEnd type="triangle" w="med" len="med"/>
            </a:ln>
          </p:spPr>
          <p:txBody>
            <a:bodyPr/>
            <a:lstStyle/>
            <a:p>
              <a:endParaRPr lang="en-US"/>
            </a:p>
          </p:txBody>
        </p:sp>
        <p:sp>
          <p:nvSpPr>
            <p:cNvPr id="18471" name="Line 39"/>
            <p:cNvSpPr>
              <a:spLocks noChangeShapeType="1"/>
            </p:cNvSpPr>
            <p:nvPr/>
          </p:nvSpPr>
          <p:spPr bwMode="auto">
            <a:xfrm flipH="1">
              <a:off x="3924300" y="3500438"/>
              <a:ext cx="1008063" cy="0"/>
            </a:xfrm>
            <a:prstGeom prst="line">
              <a:avLst/>
            </a:prstGeom>
            <a:noFill/>
            <a:ln w="9525">
              <a:solidFill>
                <a:schemeClr val="tx1"/>
              </a:solidFill>
              <a:round/>
              <a:headEnd/>
              <a:tailEnd type="triangle" w="med" len="med"/>
            </a:ln>
          </p:spPr>
          <p:txBody>
            <a:bodyPr/>
            <a:lstStyle/>
            <a:p>
              <a:endParaRPr lang="en-US"/>
            </a:p>
          </p:txBody>
        </p:sp>
        <p:sp>
          <p:nvSpPr>
            <p:cNvPr id="18472" name="Line 40"/>
            <p:cNvSpPr>
              <a:spLocks noChangeShapeType="1"/>
            </p:cNvSpPr>
            <p:nvPr/>
          </p:nvSpPr>
          <p:spPr bwMode="auto">
            <a:xfrm flipH="1">
              <a:off x="3924300" y="3500438"/>
              <a:ext cx="1008063" cy="649287"/>
            </a:xfrm>
            <a:prstGeom prst="line">
              <a:avLst/>
            </a:prstGeom>
            <a:noFill/>
            <a:ln w="9525">
              <a:solidFill>
                <a:schemeClr val="tx1"/>
              </a:solidFill>
              <a:round/>
              <a:headEnd/>
              <a:tailEnd type="triangle" w="med" len="med"/>
            </a:ln>
          </p:spPr>
          <p:txBody>
            <a:bodyPr/>
            <a:lstStyle/>
            <a:p>
              <a:endParaRPr lang="en-US"/>
            </a:p>
          </p:txBody>
        </p:sp>
        <p:sp>
          <p:nvSpPr>
            <p:cNvPr id="18473" name="Line 41"/>
            <p:cNvSpPr>
              <a:spLocks noChangeShapeType="1"/>
            </p:cNvSpPr>
            <p:nvPr/>
          </p:nvSpPr>
          <p:spPr bwMode="auto">
            <a:xfrm flipH="1">
              <a:off x="3924300" y="3500438"/>
              <a:ext cx="1008063" cy="1584325"/>
            </a:xfrm>
            <a:prstGeom prst="line">
              <a:avLst/>
            </a:prstGeom>
            <a:noFill/>
            <a:ln w="9525">
              <a:solidFill>
                <a:schemeClr val="tx1"/>
              </a:solidFill>
              <a:round/>
              <a:headEnd/>
              <a:tailEnd type="triangle" w="med" len="med"/>
            </a:ln>
          </p:spPr>
          <p:txBody>
            <a:bodyPr/>
            <a:lstStyle/>
            <a:p>
              <a:endParaRPr lang="en-US"/>
            </a:p>
          </p:txBody>
        </p:sp>
        <p:sp>
          <p:nvSpPr>
            <p:cNvPr id="18474" name="Line 42"/>
            <p:cNvSpPr>
              <a:spLocks noChangeShapeType="1"/>
            </p:cNvSpPr>
            <p:nvPr/>
          </p:nvSpPr>
          <p:spPr bwMode="auto">
            <a:xfrm>
              <a:off x="3059113" y="5300663"/>
              <a:ext cx="0" cy="360362"/>
            </a:xfrm>
            <a:prstGeom prst="line">
              <a:avLst/>
            </a:prstGeom>
            <a:noFill/>
            <a:ln w="9525">
              <a:solidFill>
                <a:schemeClr val="tx1"/>
              </a:solidFill>
              <a:round/>
              <a:headEnd/>
              <a:tailEnd type="triangle" w="med" len="med"/>
            </a:ln>
          </p:spPr>
          <p:txBody>
            <a:bodyPr/>
            <a:lstStyle/>
            <a:p>
              <a:endParaRPr lang="en-US"/>
            </a:p>
          </p:txBody>
        </p:sp>
        <p:sp>
          <p:nvSpPr>
            <p:cNvPr id="18476" name="Line 44"/>
            <p:cNvSpPr>
              <a:spLocks noChangeShapeType="1"/>
            </p:cNvSpPr>
            <p:nvPr/>
          </p:nvSpPr>
          <p:spPr bwMode="auto">
            <a:xfrm>
              <a:off x="5867400" y="4005263"/>
              <a:ext cx="0" cy="1295400"/>
            </a:xfrm>
            <a:prstGeom prst="line">
              <a:avLst/>
            </a:prstGeom>
            <a:noFill/>
            <a:ln w="9525">
              <a:solidFill>
                <a:schemeClr val="tx1"/>
              </a:solidFill>
              <a:round/>
              <a:headEnd/>
              <a:tailEnd type="triangle" w="med" len="med"/>
            </a:ln>
          </p:spPr>
          <p:txBody>
            <a:bodyPr/>
            <a:lstStyle/>
            <a:p>
              <a:endParaRPr lang="en-US"/>
            </a:p>
          </p:txBody>
        </p:sp>
        <p:sp>
          <p:nvSpPr>
            <p:cNvPr id="18477" name="Line 45"/>
            <p:cNvSpPr>
              <a:spLocks noChangeShapeType="1"/>
            </p:cNvSpPr>
            <p:nvPr/>
          </p:nvSpPr>
          <p:spPr bwMode="auto">
            <a:xfrm>
              <a:off x="6300788" y="5876925"/>
              <a:ext cx="0" cy="360363"/>
            </a:xfrm>
            <a:prstGeom prst="line">
              <a:avLst/>
            </a:prstGeom>
            <a:noFill/>
            <a:ln w="9525">
              <a:solidFill>
                <a:schemeClr val="tx1"/>
              </a:solidFill>
              <a:round/>
              <a:headEnd/>
              <a:tailEnd type="triangle" w="med" len="med"/>
            </a:ln>
          </p:spPr>
          <p:txBody>
            <a:bodyPr/>
            <a:lstStyle/>
            <a:p>
              <a:endParaRPr lang="en-US"/>
            </a:p>
          </p:txBody>
        </p:sp>
        <p:sp>
          <p:nvSpPr>
            <p:cNvPr id="18478" name="Line 46"/>
            <p:cNvSpPr>
              <a:spLocks noChangeShapeType="1"/>
            </p:cNvSpPr>
            <p:nvPr/>
          </p:nvSpPr>
          <p:spPr bwMode="auto">
            <a:xfrm flipV="1">
              <a:off x="5508625" y="5876925"/>
              <a:ext cx="0" cy="360363"/>
            </a:xfrm>
            <a:prstGeom prst="line">
              <a:avLst/>
            </a:prstGeom>
            <a:noFill/>
            <a:ln w="9525">
              <a:solidFill>
                <a:schemeClr val="tx1"/>
              </a:solidFill>
              <a:round/>
              <a:headEnd/>
              <a:tailEnd type="triangle" w="med" len="med"/>
            </a:ln>
          </p:spPr>
          <p:txBody>
            <a:bodyPr/>
            <a:lstStyle/>
            <a:p>
              <a:endParaRPr lang="en-US"/>
            </a:p>
          </p:txBody>
        </p:sp>
        <p:grpSp>
          <p:nvGrpSpPr>
            <p:cNvPr id="6" name="Group 47"/>
            <p:cNvGrpSpPr>
              <a:grpSpLocks/>
            </p:cNvGrpSpPr>
            <p:nvPr/>
          </p:nvGrpSpPr>
          <p:grpSpPr bwMode="auto">
            <a:xfrm>
              <a:off x="2195513" y="5734050"/>
              <a:ext cx="1512887" cy="503238"/>
              <a:chOff x="1383" y="3612"/>
              <a:chExt cx="953" cy="317"/>
            </a:xfrm>
          </p:grpSpPr>
          <p:sp>
            <p:nvSpPr>
              <p:cNvPr id="19494" name="Oval 48"/>
              <p:cNvSpPr>
                <a:spLocks noChangeArrowheads="1"/>
              </p:cNvSpPr>
              <p:nvPr/>
            </p:nvSpPr>
            <p:spPr bwMode="auto">
              <a:xfrm>
                <a:off x="1383" y="3612"/>
                <a:ext cx="953" cy="317"/>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19495" name="Text Box 49"/>
              <p:cNvSpPr txBox="1">
                <a:spLocks noChangeArrowheads="1"/>
              </p:cNvSpPr>
              <p:nvPr/>
            </p:nvSpPr>
            <p:spPr bwMode="auto">
              <a:xfrm>
                <a:off x="1474" y="3657"/>
                <a:ext cx="862" cy="231"/>
              </a:xfrm>
              <a:prstGeom prst="rect">
                <a:avLst/>
              </a:prstGeom>
              <a:noFill/>
              <a:ln w="9525">
                <a:noFill/>
                <a:miter lim="800000"/>
                <a:headEnd/>
                <a:tailEnd/>
              </a:ln>
            </p:spPr>
            <p:txBody>
              <a:bodyPr>
                <a:spAutoFit/>
              </a:bodyPr>
              <a:lstStyle/>
              <a:p>
                <a:pPr>
                  <a:spcBef>
                    <a:spcPct val="50000"/>
                  </a:spcBef>
                </a:pPr>
                <a:r>
                  <a:rPr lang="en-US"/>
                  <a:t>respiration</a:t>
                </a:r>
              </a:p>
            </p:txBody>
          </p:sp>
        </p:grpSp>
        <p:sp>
          <p:nvSpPr>
            <p:cNvPr id="18482" name="Line 50"/>
            <p:cNvSpPr>
              <a:spLocks noChangeShapeType="1"/>
            </p:cNvSpPr>
            <p:nvPr/>
          </p:nvSpPr>
          <p:spPr bwMode="auto">
            <a:xfrm flipH="1">
              <a:off x="3851275" y="5661025"/>
              <a:ext cx="1081088" cy="288925"/>
            </a:xfrm>
            <a:prstGeom prst="line">
              <a:avLst/>
            </a:prstGeom>
            <a:noFill/>
            <a:ln w="9525">
              <a:solidFill>
                <a:schemeClr val="tx1"/>
              </a:solidFill>
              <a:round/>
              <a:headEnd/>
              <a:tailEnd type="triangle" w="med" len="med"/>
            </a:ln>
          </p:spPr>
          <p:txBody>
            <a:bodyPr/>
            <a:lstStyle/>
            <a:p>
              <a:endParaRPr lang="en-US"/>
            </a:p>
          </p:txBody>
        </p:sp>
        <p:sp>
          <p:nvSpPr>
            <p:cNvPr id="18483" name="Text Box 51"/>
            <p:cNvSpPr txBox="1">
              <a:spLocks noChangeArrowheads="1"/>
            </p:cNvSpPr>
            <p:nvPr/>
          </p:nvSpPr>
          <p:spPr bwMode="auto">
            <a:xfrm>
              <a:off x="4216400" y="4021665"/>
              <a:ext cx="5384800" cy="1415772"/>
            </a:xfrm>
            <a:prstGeom prst="rect">
              <a:avLst/>
            </a:prstGeom>
            <a:noFill/>
            <a:ln w="9525">
              <a:noFill/>
              <a:miter lim="800000"/>
              <a:headEnd/>
              <a:tailEnd/>
            </a:ln>
            <a:effectLst/>
          </p:spPr>
          <p:txBody>
            <a:bodyPr wrap="square">
              <a:spAutoFit/>
            </a:bodyPr>
            <a:lstStyle/>
            <a:p>
              <a:pPr>
                <a:spcBef>
                  <a:spcPct val="50000"/>
                </a:spcBef>
                <a:defRPr/>
              </a:pPr>
              <a:r>
                <a:rPr lang="en-US" sz="3200" b="1" cap="all" dirty="0">
                  <a:ln w="9000" cmpd="sng">
                    <a:solidFill>
                      <a:schemeClr val="accent4">
                        <a:shade val="50000"/>
                        <a:satMod val="120000"/>
                      </a:schemeClr>
                    </a:solidFill>
                    <a:prstDash val="solid"/>
                  </a:ln>
                  <a:solidFill>
                    <a:srgbClr val="FF0000"/>
                  </a:solidFill>
                  <a:effectLst>
                    <a:reflection blurRad="12700" stA="28000" endPos="45000" dist="1000" dir="5400000" sy="-100000" algn="bl" rotWithShape="0"/>
                  </a:effectLst>
                  <a:latin typeface="Comic Sans MS" pitchFamily="66" charset="0"/>
                </a:rPr>
                <a:t>Photo-synthesis</a:t>
              </a:r>
            </a:p>
            <a:p>
              <a:pPr>
                <a:spcBef>
                  <a:spcPct val="50000"/>
                </a:spcBef>
                <a:defRPr/>
              </a:pPr>
              <a:r>
                <a:rPr lang="en-US" sz="3200" b="1" cap="all" dirty="0">
                  <a:ln w="9000" cmpd="sng">
                    <a:solidFill>
                      <a:schemeClr val="accent4">
                        <a:shade val="50000"/>
                        <a:satMod val="120000"/>
                      </a:schemeClr>
                    </a:solidFill>
                    <a:prstDash val="solid"/>
                  </a:ln>
                  <a:solidFill>
                    <a:srgbClr val="FF0000"/>
                  </a:solidFill>
                  <a:effectLst>
                    <a:reflection blurRad="12700" stA="28000" endPos="45000" dist="1000" dir="5400000" sy="-100000" algn="bl" rotWithShape="0"/>
                  </a:effectLst>
                  <a:latin typeface="Comic Sans MS" pitchFamily="66" charset="0"/>
                </a:rPr>
                <a:t> Summary</a:t>
              </a:r>
              <a:r>
                <a:rPr lang="en-US" sz="3600" b="1" cap="all" dirty="0">
                  <a:ln w="9000" cmpd="sng">
                    <a:solidFill>
                      <a:schemeClr val="accent4">
                        <a:shade val="50000"/>
                        <a:satMod val="120000"/>
                      </a:schemeClr>
                    </a:solidFill>
                    <a:prstDash val="solid"/>
                  </a:ln>
                  <a:solidFill>
                    <a:srgbClr val="FF0000"/>
                  </a:solidFill>
                  <a:effectLst>
                    <a:reflection blurRad="12700" stA="28000" endPos="45000" dist="1000" dir="5400000" sy="-100000" algn="bl" rotWithShape="0"/>
                  </a:effectLst>
                  <a:latin typeface="Comic Sans MS" pitchFamily="66" charset="0"/>
                </a:rPr>
                <a:t> </a:t>
              </a:r>
            </a:p>
          </p:txBody>
        </p:sp>
      </p:gr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Text Box 16"/>
          <p:cNvSpPr txBox="1">
            <a:spLocks noChangeArrowheads="1"/>
          </p:cNvSpPr>
          <p:nvPr/>
        </p:nvSpPr>
        <p:spPr bwMode="auto">
          <a:xfrm>
            <a:off x="0" y="685800"/>
            <a:ext cx="9144000" cy="5909311"/>
          </a:xfrm>
          <a:prstGeom prst="rect">
            <a:avLst/>
          </a:prstGeom>
          <a:solidFill>
            <a:schemeClr val="accent1">
              <a:alpha val="75000"/>
            </a:schemeClr>
          </a:solidFill>
          <a:ln w="9525">
            <a:noFill/>
            <a:miter lim="800000"/>
            <a:headEnd/>
            <a:tailEnd/>
          </a:ln>
          <a:effectLst/>
        </p:spPr>
        <p:txBody>
          <a:bodyPr wrap="square">
            <a:spAutoFit/>
          </a:bodyPr>
          <a:lstStyle/>
          <a:p>
            <a:pPr algn="l"/>
            <a:r>
              <a:rPr lang="en-US" dirty="0" smtClean="0">
                <a:latin typeface="Comic Sans MS" pitchFamily="66" charset="0"/>
              </a:rPr>
              <a:t>LESSON 1:</a:t>
            </a:r>
            <a:r>
              <a:rPr lang="en-US" b="1" dirty="0" smtClean="0">
                <a:latin typeface="Comic Sans MS" pitchFamily="66" charset="0"/>
              </a:rPr>
              <a:t> Introduction to photosynthesis: An overview</a:t>
            </a:r>
            <a:endParaRPr lang="en-CA" dirty="0" smtClean="0">
              <a:latin typeface="Comic Sans MS" pitchFamily="66" charset="0"/>
            </a:endParaRPr>
          </a:p>
          <a:p>
            <a:pPr lvl="0" algn="l"/>
            <a:r>
              <a:rPr lang="en-US" dirty="0" smtClean="0">
                <a:latin typeface="Comic Sans MS" pitchFamily="66" charset="0"/>
              </a:rPr>
              <a:t>Importance, Photosynthetic Organisms, Physiology, The Photosynthetic Process: Big Picture</a:t>
            </a:r>
            <a:endParaRPr lang="en-CA" dirty="0" smtClean="0">
              <a:latin typeface="Comic Sans MS" pitchFamily="66" charset="0"/>
            </a:endParaRPr>
          </a:p>
          <a:p>
            <a:pPr lvl="0" algn="l"/>
            <a:r>
              <a:rPr lang="en-US" dirty="0" smtClean="0">
                <a:latin typeface="Comic Sans MS" pitchFamily="66" charset="0"/>
              </a:rPr>
              <a:t> </a:t>
            </a:r>
            <a:endParaRPr lang="en-CA" dirty="0" smtClean="0">
              <a:latin typeface="Comic Sans MS" pitchFamily="66" charset="0"/>
            </a:endParaRPr>
          </a:p>
          <a:p>
            <a:pPr algn="l"/>
            <a:r>
              <a:rPr lang="en-US" dirty="0" smtClean="0">
                <a:latin typeface="Comic Sans MS" pitchFamily="66" charset="0"/>
              </a:rPr>
              <a:t>LESSON 2: </a:t>
            </a:r>
            <a:r>
              <a:rPr lang="en-US" b="1" dirty="0" smtClean="0">
                <a:latin typeface="Comic Sans MS" pitchFamily="66" charset="0"/>
              </a:rPr>
              <a:t>The Absorption of Light Energy</a:t>
            </a:r>
            <a:endParaRPr lang="en-CA" dirty="0" smtClean="0">
              <a:latin typeface="Comic Sans MS" pitchFamily="66" charset="0"/>
            </a:endParaRPr>
          </a:p>
          <a:p>
            <a:pPr lvl="0" algn="l"/>
            <a:r>
              <a:rPr lang="en-US" dirty="0" smtClean="0">
                <a:latin typeface="Comic Sans MS" pitchFamily="66" charset="0"/>
              </a:rPr>
              <a:t>Photons and Wavelength, Pigment/Chlorophyll, Photosystems</a:t>
            </a:r>
            <a:endParaRPr lang="en-CA" dirty="0" smtClean="0">
              <a:latin typeface="Comic Sans MS" pitchFamily="66" charset="0"/>
            </a:endParaRPr>
          </a:p>
          <a:p>
            <a:pPr algn="l"/>
            <a:r>
              <a:rPr lang="en-US" dirty="0" smtClean="0">
                <a:latin typeface="Comic Sans MS" pitchFamily="66" charset="0"/>
              </a:rPr>
              <a:t> </a:t>
            </a:r>
            <a:endParaRPr lang="en-CA" dirty="0" smtClean="0">
              <a:latin typeface="Comic Sans MS" pitchFamily="66" charset="0"/>
            </a:endParaRPr>
          </a:p>
          <a:p>
            <a:pPr algn="l"/>
            <a:r>
              <a:rPr lang="en-US" dirty="0" smtClean="0">
                <a:latin typeface="Comic Sans MS" pitchFamily="66" charset="0"/>
              </a:rPr>
              <a:t>LESSON 3:</a:t>
            </a:r>
            <a:r>
              <a:rPr lang="en-US" b="1" dirty="0" smtClean="0">
                <a:latin typeface="Comic Sans MS" pitchFamily="66" charset="0"/>
              </a:rPr>
              <a:t> Light-Dependent Reactions: Photosystems and ATP Synthesis</a:t>
            </a:r>
            <a:endParaRPr lang="en-CA" dirty="0" smtClean="0">
              <a:latin typeface="Comic Sans MS" pitchFamily="66" charset="0"/>
            </a:endParaRPr>
          </a:p>
          <a:p>
            <a:pPr algn="l"/>
            <a:r>
              <a:rPr lang="en-US" dirty="0" smtClean="0">
                <a:latin typeface="Comic Sans MS" pitchFamily="66" charset="0"/>
              </a:rPr>
              <a:t>- Z diagram, B</a:t>
            </a:r>
            <a:r>
              <a:rPr lang="en-US" baseline="-25000" dirty="0" smtClean="0">
                <a:latin typeface="Comic Sans MS" pitchFamily="66" charset="0"/>
              </a:rPr>
              <a:t>6</a:t>
            </a:r>
            <a:r>
              <a:rPr lang="en-US" dirty="0" smtClean="0">
                <a:latin typeface="Comic Sans MS" pitchFamily="66" charset="0"/>
              </a:rPr>
              <a:t>-f Complex (Hydrogen Pump), Making ATP by Chemiosmosis</a:t>
            </a:r>
            <a:endParaRPr lang="en-CA" dirty="0" smtClean="0">
              <a:latin typeface="Comic Sans MS" pitchFamily="66" charset="0"/>
            </a:endParaRPr>
          </a:p>
          <a:p>
            <a:pPr algn="l"/>
            <a:r>
              <a:rPr lang="en-US" dirty="0" smtClean="0">
                <a:latin typeface="Comic Sans MS" pitchFamily="66" charset="0"/>
              </a:rPr>
              <a:t> </a:t>
            </a:r>
            <a:endParaRPr lang="en-CA" dirty="0" smtClean="0">
              <a:latin typeface="Comic Sans MS" pitchFamily="66" charset="0"/>
            </a:endParaRPr>
          </a:p>
          <a:p>
            <a:pPr algn="l"/>
            <a:r>
              <a:rPr lang="en-US" dirty="0" smtClean="0">
                <a:latin typeface="Comic Sans MS" pitchFamily="66" charset="0"/>
              </a:rPr>
              <a:t>LESSON 4: </a:t>
            </a:r>
            <a:r>
              <a:rPr lang="en-US" b="1" dirty="0" smtClean="0">
                <a:latin typeface="Comic Sans MS" pitchFamily="66" charset="0"/>
              </a:rPr>
              <a:t>Light Dependent Reactions: Making ATP by Chemiosmosis</a:t>
            </a:r>
            <a:endParaRPr lang="en-CA" dirty="0" smtClean="0">
              <a:latin typeface="Comic Sans MS" pitchFamily="66" charset="0"/>
            </a:endParaRPr>
          </a:p>
          <a:p>
            <a:pPr algn="l"/>
            <a:r>
              <a:rPr lang="en-US" dirty="0" smtClean="0">
                <a:latin typeface="Comic Sans MS" pitchFamily="66" charset="0"/>
              </a:rPr>
              <a:t>- ATP Synthase Enzyme, Phosphorylation</a:t>
            </a:r>
            <a:endParaRPr lang="en-CA" dirty="0" smtClean="0">
              <a:latin typeface="Comic Sans MS" pitchFamily="66" charset="0"/>
            </a:endParaRPr>
          </a:p>
          <a:p>
            <a:pPr algn="l"/>
            <a:r>
              <a:rPr lang="en-US" dirty="0" smtClean="0">
                <a:latin typeface="Comic Sans MS" pitchFamily="66" charset="0"/>
              </a:rPr>
              <a:t> </a:t>
            </a:r>
            <a:endParaRPr lang="en-CA" dirty="0" smtClean="0">
              <a:latin typeface="Comic Sans MS" pitchFamily="66" charset="0"/>
            </a:endParaRPr>
          </a:p>
          <a:p>
            <a:pPr algn="l"/>
            <a:r>
              <a:rPr lang="en-US" dirty="0" smtClean="0">
                <a:latin typeface="Comic Sans MS" pitchFamily="66" charset="0"/>
              </a:rPr>
              <a:t>LESSON 5: </a:t>
            </a:r>
            <a:r>
              <a:rPr lang="en-US" b="1" dirty="0" smtClean="0">
                <a:latin typeface="Comic Sans MS" pitchFamily="66" charset="0"/>
              </a:rPr>
              <a:t>Cyclic versus Non-Cyclic Photophosphorylation</a:t>
            </a:r>
            <a:endParaRPr lang="en-CA" dirty="0" smtClean="0">
              <a:latin typeface="Comic Sans MS" pitchFamily="66" charset="0"/>
            </a:endParaRPr>
          </a:p>
          <a:p>
            <a:pPr algn="l"/>
            <a:r>
              <a:rPr lang="en-US" dirty="0" smtClean="0">
                <a:latin typeface="Comic Sans MS" pitchFamily="66" charset="0"/>
              </a:rPr>
              <a:t>- Two methods for ATP production by chloroplast</a:t>
            </a:r>
            <a:endParaRPr lang="en-CA" dirty="0" smtClean="0">
              <a:latin typeface="Comic Sans MS" pitchFamily="66" charset="0"/>
            </a:endParaRPr>
          </a:p>
          <a:p>
            <a:pPr algn="l"/>
            <a:r>
              <a:rPr lang="en-US" dirty="0" smtClean="0">
                <a:latin typeface="Comic Sans MS" pitchFamily="66" charset="0"/>
              </a:rPr>
              <a:t> </a:t>
            </a:r>
            <a:endParaRPr lang="en-CA" dirty="0" smtClean="0">
              <a:latin typeface="Comic Sans MS" pitchFamily="66" charset="0"/>
            </a:endParaRPr>
          </a:p>
          <a:p>
            <a:pPr algn="l"/>
            <a:r>
              <a:rPr lang="en-US" dirty="0" smtClean="0">
                <a:latin typeface="Comic Sans MS" pitchFamily="66" charset="0"/>
              </a:rPr>
              <a:t>LESSON 6: </a:t>
            </a:r>
            <a:r>
              <a:rPr lang="en-US" b="1" dirty="0" smtClean="0">
                <a:latin typeface="Comic Sans MS" pitchFamily="66" charset="0"/>
              </a:rPr>
              <a:t>Light-Independent Reactions: Calvin Cycle</a:t>
            </a:r>
            <a:endParaRPr lang="en-CA" dirty="0" smtClean="0">
              <a:latin typeface="Comic Sans MS" pitchFamily="66" charset="0"/>
            </a:endParaRPr>
          </a:p>
          <a:p>
            <a:pPr algn="l"/>
            <a:r>
              <a:rPr lang="en-US" dirty="0" smtClean="0">
                <a:latin typeface="Comic Sans MS" pitchFamily="66" charset="0"/>
              </a:rPr>
              <a:t>- Carbon dioxide fixation, Reduction, Regenerating RuBP</a:t>
            </a:r>
            <a:endParaRPr lang="en-CA" dirty="0" smtClean="0">
              <a:latin typeface="Comic Sans MS" pitchFamily="66" charset="0"/>
            </a:endParaRPr>
          </a:p>
          <a:p>
            <a:pPr algn="l"/>
            <a:r>
              <a:rPr lang="en-US" dirty="0" smtClean="0">
                <a:latin typeface="Comic Sans MS" pitchFamily="66" charset="0"/>
              </a:rPr>
              <a:t> </a:t>
            </a:r>
            <a:endParaRPr lang="en-CA" dirty="0" smtClean="0">
              <a:latin typeface="Comic Sans MS" pitchFamily="66" charset="0"/>
            </a:endParaRPr>
          </a:p>
          <a:p>
            <a:pPr algn="l"/>
            <a:r>
              <a:rPr lang="en-US" dirty="0" smtClean="0">
                <a:latin typeface="Comic Sans MS" pitchFamily="66" charset="0"/>
              </a:rPr>
              <a:t>LESSON 7: </a:t>
            </a:r>
            <a:r>
              <a:rPr lang="en-US" b="1" dirty="0" smtClean="0">
                <a:latin typeface="Comic Sans MS" pitchFamily="66" charset="0"/>
              </a:rPr>
              <a:t>The Energy Cycle</a:t>
            </a:r>
            <a:endParaRPr lang="en-CA" dirty="0" smtClean="0">
              <a:latin typeface="Comic Sans MS" pitchFamily="66" charset="0"/>
            </a:endParaRPr>
          </a:p>
          <a:p>
            <a:pPr algn="l"/>
            <a:r>
              <a:rPr lang="en-US" dirty="0" smtClean="0">
                <a:latin typeface="Comic Sans MS" pitchFamily="66" charset="0"/>
              </a:rPr>
              <a:t>- Compare Aerobic Respiration with Photosynthesis</a:t>
            </a:r>
            <a:endParaRPr lang="en-CA" dirty="0" smtClean="0">
              <a:latin typeface="Comic Sans MS" pitchFamily="66" charset="0"/>
            </a:endParaRPr>
          </a:p>
        </p:txBody>
      </p:sp>
      <p:sp>
        <p:nvSpPr>
          <p:cNvPr id="4" name="TextBox 3"/>
          <p:cNvSpPr txBox="1"/>
          <p:nvPr/>
        </p:nvSpPr>
        <p:spPr>
          <a:xfrm>
            <a:off x="1947333" y="0"/>
            <a:ext cx="5147733" cy="646331"/>
          </a:xfrm>
          <a:prstGeom prst="rect">
            <a:avLst/>
          </a:prstGeom>
          <a:noFill/>
        </p:spPr>
        <p:txBody>
          <a:bodyPr wrap="square" rtlCol="0">
            <a:spAutoFit/>
          </a:bodyPr>
          <a:lstStyle/>
          <a:p>
            <a:r>
              <a:rPr lang="en-US" sz="3600" b="1" cap="all" dirty="0" smtClean="0">
                <a:ln w="9000" cmpd="sng">
                  <a:solidFill>
                    <a:schemeClr val="accent4">
                      <a:shade val="50000"/>
                      <a:satMod val="120000"/>
                    </a:schemeClr>
                  </a:solidFill>
                  <a:prstDash val="solid"/>
                </a:ln>
                <a:solidFill>
                  <a:srgbClr val="FF0000"/>
                </a:solidFill>
                <a:effectLst>
                  <a:reflection blurRad="12700" stA="28000" endPos="45000" dist="1000" dir="5400000" sy="-100000" algn="bl" rotWithShape="0"/>
                </a:effectLst>
              </a:rPr>
              <a:t>Lesson Sequence</a:t>
            </a:r>
            <a:endParaRPr lang="en-US" sz="3600" b="1" cap="all" dirty="0">
              <a:ln w="9000" cmpd="sng">
                <a:solidFill>
                  <a:schemeClr val="accent4">
                    <a:shade val="50000"/>
                    <a:satMod val="120000"/>
                  </a:schemeClr>
                </a:solidFill>
                <a:prstDash val="solid"/>
              </a:ln>
              <a:solidFill>
                <a:srgbClr val="FF0000"/>
              </a:solidFill>
              <a:effectLst>
                <a:reflection blurRad="12700" stA="28000" endPos="45000" dist="1000" dir="5400000" sy="-100000" algn="bl" rotWithShape="0"/>
              </a:effectLs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iterate type="lt">
                                    <p:tmAbs val="0"/>
                                  </p:iterate>
                                  <p:childTnLst>
                                    <p:set>
                                      <p:cBhvr>
                                        <p:cTn id="6" dur="1" fill="hold">
                                          <p:stCondLst>
                                            <p:cond delay="0"/>
                                          </p:stCondLst>
                                        </p:cTn>
                                        <p:tgtEl>
                                          <p:spTgt spid="4"/>
                                        </p:tgtEl>
                                        <p:attrNameLst>
                                          <p:attrName>style.visibility</p:attrName>
                                        </p:attrNameLst>
                                      </p:cBhvr>
                                      <p:to>
                                        <p:strVal val="visible"/>
                                      </p:to>
                                    </p:set>
                                  </p:childTnLst>
                                </p:cTn>
                              </p:par>
                            </p:childTnLst>
                          </p:cTn>
                        </p:par>
                        <p:par>
                          <p:cTn id="7" fill="hold">
                            <p:stCondLst>
                              <p:cond delay="0"/>
                            </p:stCondLst>
                            <p:childTnLst>
                              <p:par>
                                <p:cTn id="8" presetID="35" presetClass="emph" presetSubtype="0" fill="hold" grpId="1" nodeType="afterEffect">
                                  <p:stCondLst>
                                    <p:cond delay="0"/>
                                  </p:stCondLst>
                                  <p:iterate type="lt">
                                    <p:tmPct val="0"/>
                                  </p:iterate>
                                  <p:childTnLst>
                                    <p:anim calcmode="discrete" valueType="str">
                                      <p:cBhvr>
                                        <p:cTn id="9" dur="1000" fill="hold"/>
                                        <p:tgtEl>
                                          <p:spTgt spid="4"/>
                                        </p:tgtEl>
                                        <p:attrNameLst>
                                          <p:attrName>style.visibility</p:attrName>
                                        </p:attrNameLst>
                                      </p:cBhvr>
                                      <p:tavLst>
                                        <p:tav tm="0">
                                          <p:val>
                                            <p:strVal val="hidden"/>
                                          </p:val>
                                        </p:tav>
                                        <p:tav tm="50000">
                                          <p:val>
                                            <p:strVal val="visible"/>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Text Box 16"/>
          <p:cNvSpPr txBox="1">
            <a:spLocks noChangeArrowheads="1"/>
          </p:cNvSpPr>
          <p:nvPr/>
        </p:nvSpPr>
        <p:spPr bwMode="auto">
          <a:xfrm>
            <a:off x="0" y="846666"/>
            <a:ext cx="9144000" cy="5632310"/>
          </a:xfrm>
          <a:prstGeom prst="rect">
            <a:avLst/>
          </a:prstGeom>
          <a:solidFill>
            <a:schemeClr val="accent1">
              <a:alpha val="75000"/>
            </a:schemeClr>
          </a:solidFill>
          <a:ln w="9525">
            <a:noFill/>
            <a:miter lim="800000"/>
            <a:headEnd/>
            <a:tailEnd/>
          </a:ln>
          <a:effectLst/>
        </p:spPr>
        <p:txBody>
          <a:bodyPr wrap="square">
            <a:spAutoFit/>
          </a:bodyPr>
          <a:lstStyle/>
          <a:p>
            <a:pPr lvl="0" algn="l">
              <a:buFont typeface="Wingdings" charset="2"/>
              <a:buChar char="ü"/>
            </a:pPr>
            <a:r>
              <a:rPr lang="en-US" sz="2400" dirty="0" smtClean="0">
                <a:latin typeface="Comic Sans MS"/>
                <a:cs typeface="Comic Sans MS"/>
              </a:rPr>
              <a:t> </a:t>
            </a:r>
            <a:r>
              <a:rPr lang="en-US" sz="2400" b="1" dirty="0" smtClean="0">
                <a:latin typeface="Comic Sans MS"/>
                <a:cs typeface="Comic Sans MS"/>
              </a:rPr>
              <a:t>Class role play: </a:t>
            </a:r>
            <a:r>
              <a:rPr lang="en-US" sz="2400" dirty="0" smtClean="0">
                <a:latin typeface="Comic Sans MS"/>
                <a:cs typeface="Comic Sans MS"/>
              </a:rPr>
              <a:t>Students</a:t>
            </a:r>
            <a:r>
              <a:rPr lang="en-US" sz="2400" b="1" dirty="0" smtClean="0">
                <a:latin typeface="Comic Sans MS"/>
                <a:cs typeface="Comic Sans MS"/>
              </a:rPr>
              <a:t> </a:t>
            </a:r>
            <a:r>
              <a:rPr lang="en-US" sz="2400" dirty="0" smtClean="0">
                <a:latin typeface="Comic Sans MS"/>
                <a:cs typeface="Comic Sans MS"/>
              </a:rPr>
              <a:t>act out the reactions that take place along the thylakoid membrane.</a:t>
            </a:r>
          </a:p>
          <a:p>
            <a:pPr lvl="0" algn="l"/>
            <a:endParaRPr lang="en-US" sz="2400" dirty="0" smtClean="0">
              <a:latin typeface="Comic Sans MS"/>
              <a:cs typeface="Comic Sans MS"/>
            </a:endParaRPr>
          </a:p>
          <a:p>
            <a:pPr lvl="0" algn="l">
              <a:buFont typeface="Wingdings" charset="2"/>
              <a:buChar char="ü"/>
            </a:pPr>
            <a:r>
              <a:rPr lang="en-US" sz="2400" b="1" dirty="0" smtClean="0">
                <a:latin typeface="Comic Sans MS"/>
                <a:cs typeface="Comic Sans MS"/>
              </a:rPr>
              <a:t> Online Simulations: </a:t>
            </a:r>
            <a:r>
              <a:rPr lang="en-US" sz="2400" dirty="0" smtClean="0">
                <a:latin typeface="Comic Sans MS"/>
                <a:cs typeface="Comic Sans MS"/>
              </a:rPr>
              <a:t>Online interactive activities that simplify the reactants, products, and process of photosynthesis in fun way.  Try the example below: </a:t>
            </a:r>
            <a:endParaRPr lang="en-CA" sz="2400" dirty="0" smtClean="0">
              <a:latin typeface="Comic Sans MS"/>
              <a:cs typeface="Comic Sans MS"/>
            </a:endParaRPr>
          </a:p>
          <a:p>
            <a:pPr algn="l"/>
            <a:r>
              <a:rPr lang="en-US" sz="2400" u="sng" dirty="0" smtClean="0">
                <a:latin typeface="Comic Sans MS"/>
                <a:cs typeface="Comic Sans MS"/>
                <a:hlinkClick r:id="rId2"/>
              </a:rPr>
              <a:t>http://www.pbs.org/wgbh/nova/nature/photosynthesis.html</a:t>
            </a:r>
            <a:endParaRPr lang="en-CA" sz="2400" dirty="0" smtClean="0">
              <a:latin typeface="Comic Sans MS"/>
              <a:cs typeface="Comic Sans MS"/>
            </a:endParaRPr>
          </a:p>
          <a:p>
            <a:pPr algn="l"/>
            <a:endParaRPr lang="en-US" sz="2400" dirty="0" smtClean="0">
              <a:latin typeface="Comic Sans MS"/>
              <a:cs typeface="Comic Sans MS"/>
            </a:endParaRPr>
          </a:p>
          <a:p>
            <a:pPr algn="l">
              <a:buFont typeface="Wingdings" charset="2"/>
              <a:buChar char="ü"/>
            </a:pPr>
            <a:r>
              <a:rPr lang="en-US" sz="2400" b="1" dirty="0" smtClean="0">
                <a:latin typeface="Comic Sans MS"/>
                <a:cs typeface="Comic Sans MS"/>
              </a:rPr>
              <a:t> Photosynthesis lab experiments</a:t>
            </a:r>
            <a:r>
              <a:rPr lang="en-US" sz="2400" dirty="0" smtClean="0">
                <a:latin typeface="Comic Sans MS"/>
                <a:cs typeface="Comic Sans MS"/>
              </a:rPr>
              <a:t>: Hands on investigations where students can design and carry out  experiments to help visualize concepts of photosynthesis and the variables that affect it.  Check out the link below for a sample lab activity that examines how different light sources affect the rate of photosynthesis on spinach leaves. </a:t>
            </a:r>
            <a:endParaRPr lang="en-CA" sz="2400" dirty="0" smtClean="0">
              <a:latin typeface="Comic Sans MS"/>
              <a:cs typeface="Comic Sans MS"/>
            </a:endParaRPr>
          </a:p>
          <a:p>
            <a:pPr algn="l"/>
            <a:r>
              <a:rPr lang="en-US" sz="2400" u="sng" dirty="0" smtClean="0">
                <a:latin typeface="Comic Sans MS"/>
                <a:cs typeface="Comic Sans MS"/>
                <a:hlinkClick r:id="rId3"/>
              </a:rPr>
              <a:t>http://serc.carleton.edu/sp/mnstep/activities/26481.html</a:t>
            </a:r>
            <a:endParaRPr lang="en-CA" sz="2400" dirty="0" smtClean="0">
              <a:latin typeface="Comic Sans MS"/>
              <a:cs typeface="Comic Sans MS"/>
            </a:endParaRPr>
          </a:p>
        </p:txBody>
      </p:sp>
      <p:sp>
        <p:nvSpPr>
          <p:cNvPr id="5" name="Rectangle 4"/>
          <p:cNvSpPr/>
          <p:nvPr/>
        </p:nvSpPr>
        <p:spPr>
          <a:xfrm>
            <a:off x="1439333" y="0"/>
            <a:ext cx="5842000" cy="646331"/>
          </a:xfrm>
          <a:prstGeom prst="rect">
            <a:avLst/>
          </a:prstGeom>
        </p:spPr>
        <p:txBody>
          <a:bodyPr wrap="square">
            <a:spAutoFit/>
          </a:bodyPr>
          <a:lstStyle/>
          <a:p>
            <a:r>
              <a:rPr lang="en-US" sz="3600" b="1" cap="all" dirty="0" smtClean="0">
                <a:ln w="9000" cmpd="sng">
                  <a:solidFill>
                    <a:schemeClr val="accent4">
                      <a:shade val="50000"/>
                      <a:satMod val="120000"/>
                    </a:schemeClr>
                  </a:solidFill>
                  <a:prstDash val="solid"/>
                </a:ln>
                <a:solidFill>
                  <a:srgbClr val="FF0000"/>
                </a:solidFill>
                <a:effectLst>
                  <a:reflection blurRad="12700" stA="28000" endPos="45000" dist="1000" dir="5400000" sy="-100000" algn="bl" rotWithShape="0"/>
                </a:effectLst>
              </a:rPr>
              <a:t>Teaching strategies</a:t>
            </a:r>
            <a:endParaRPr lang="en-US" sz="3600" b="1" cap="all" dirty="0">
              <a:ln w="9000" cmpd="sng">
                <a:solidFill>
                  <a:schemeClr val="accent4">
                    <a:shade val="50000"/>
                    <a:satMod val="120000"/>
                  </a:schemeClr>
                </a:solidFill>
                <a:prstDash val="solid"/>
              </a:ln>
              <a:solidFill>
                <a:srgbClr val="FF0000"/>
              </a:solidFill>
              <a:effectLst>
                <a:reflection blurRad="12700" stA="28000" endPos="45000" dist="1000" dir="5400000" sy="-100000" algn="bl" rotWithShape="0"/>
              </a:effectLs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slide(fromLeft)">
                                      <p:cBhvr>
                                        <p:cTn id="7" dur="500"/>
                                        <p:tgtEl>
                                          <p:spTgt spid="5"/>
                                        </p:tgtEl>
                                      </p:cBhvr>
                                    </p:animEffect>
                                  </p:childTnLst>
                                </p:cTn>
                              </p:par>
                            </p:childTnLst>
                          </p:cTn>
                        </p:par>
                        <p:par>
                          <p:cTn id="8" fill="hold">
                            <p:stCondLst>
                              <p:cond delay="500"/>
                            </p:stCondLst>
                            <p:childTnLst>
                              <p:par>
                                <p:cTn id="9" presetID="1" presetClass="entr" presetSubtype="0" fill="hold" grpId="0" nodeType="after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p:bld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Text Box 16"/>
          <p:cNvSpPr txBox="1">
            <a:spLocks noChangeArrowheads="1"/>
          </p:cNvSpPr>
          <p:nvPr/>
        </p:nvSpPr>
        <p:spPr bwMode="auto">
          <a:xfrm>
            <a:off x="0" y="576270"/>
            <a:ext cx="9143999" cy="7109637"/>
          </a:xfrm>
          <a:prstGeom prst="rect">
            <a:avLst/>
          </a:prstGeom>
          <a:solidFill>
            <a:schemeClr val="accent1">
              <a:alpha val="75000"/>
            </a:schemeClr>
          </a:solidFill>
          <a:ln w="9525">
            <a:noFill/>
            <a:miter lim="800000"/>
            <a:headEnd/>
            <a:tailEnd/>
          </a:ln>
          <a:effectLst/>
        </p:spPr>
        <p:txBody>
          <a:bodyPr wrap="square">
            <a:spAutoFit/>
          </a:bodyPr>
          <a:lstStyle/>
          <a:p>
            <a:pPr algn="l">
              <a:buFont typeface="Wingdings" charset="2"/>
              <a:buChar char="ü"/>
            </a:pPr>
            <a:r>
              <a:rPr lang="en-US" sz="2400" dirty="0" smtClean="0">
                <a:latin typeface="Comic Sans MS"/>
                <a:cs typeface="Comic Sans MS"/>
              </a:rPr>
              <a:t> </a:t>
            </a:r>
            <a:r>
              <a:rPr lang="en-US" sz="2400" b="1" dirty="0" smtClean="0">
                <a:latin typeface="Comic Sans MS"/>
                <a:cs typeface="Comic Sans MS"/>
              </a:rPr>
              <a:t>Chromatography Lab: </a:t>
            </a:r>
            <a:r>
              <a:rPr lang="en-US" sz="2400" dirty="0" smtClean="0">
                <a:latin typeface="Comic Sans MS"/>
                <a:cs typeface="Comic Sans MS"/>
              </a:rPr>
              <a:t>This lab activity allows students to discover pigments and their role inside of the chloroplast.   </a:t>
            </a:r>
            <a:endParaRPr lang="en-CA" sz="2400" dirty="0" smtClean="0">
              <a:latin typeface="Comic Sans MS"/>
              <a:cs typeface="Comic Sans MS"/>
            </a:endParaRPr>
          </a:p>
          <a:p>
            <a:pPr algn="l"/>
            <a:r>
              <a:rPr lang="en-US" sz="2400" u="sng" dirty="0" smtClean="0">
                <a:latin typeface="Comic Sans MS"/>
                <a:cs typeface="Comic Sans MS"/>
                <a:hlinkClick r:id="rId2"/>
              </a:rPr>
              <a:t>http://www.phschool.com/science/biology_place/labbench/lab4/intro.html</a:t>
            </a:r>
            <a:endParaRPr lang="en-CA" sz="2400" dirty="0" smtClean="0">
              <a:latin typeface="Comic Sans MS"/>
              <a:cs typeface="Comic Sans MS"/>
            </a:endParaRPr>
          </a:p>
          <a:p>
            <a:pPr algn="l"/>
            <a:endParaRPr lang="en-US" sz="2400" dirty="0" smtClean="0">
              <a:latin typeface="Comic Sans MS"/>
              <a:cs typeface="Comic Sans MS"/>
            </a:endParaRPr>
          </a:p>
          <a:p>
            <a:pPr algn="l">
              <a:buFont typeface="Wingdings" charset="2"/>
              <a:buChar char="ü"/>
            </a:pPr>
            <a:r>
              <a:rPr lang="en-US" sz="2400" dirty="0" smtClean="0">
                <a:latin typeface="Comic Sans MS"/>
                <a:cs typeface="Comic Sans MS"/>
              </a:rPr>
              <a:t> </a:t>
            </a:r>
            <a:r>
              <a:rPr lang="en-US" sz="2400" b="1" dirty="0" smtClean="0">
                <a:latin typeface="Comic Sans MS"/>
                <a:cs typeface="Comic Sans MS"/>
              </a:rPr>
              <a:t>Photosynthesis Jeopardy: </a:t>
            </a:r>
            <a:r>
              <a:rPr lang="en-US" sz="2400" dirty="0" smtClean="0">
                <a:latin typeface="Comic Sans MS"/>
                <a:cs typeface="Comic Sans MS"/>
              </a:rPr>
              <a:t>Using Jeopardy Software, students can review key concepts from the photosynthesis unit.  </a:t>
            </a:r>
          </a:p>
          <a:p>
            <a:pPr algn="l">
              <a:buFont typeface="Wingdings" charset="2"/>
              <a:buChar char="ü"/>
            </a:pPr>
            <a:endParaRPr lang="en-US" sz="2400" dirty="0" smtClean="0">
              <a:latin typeface="Comic Sans MS"/>
              <a:cs typeface="Comic Sans MS"/>
            </a:endParaRPr>
          </a:p>
          <a:p>
            <a:pPr algn="l">
              <a:buFont typeface="Wingdings" charset="2"/>
              <a:buChar char="ü"/>
            </a:pPr>
            <a:r>
              <a:rPr lang="en-US" sz="2400" dirty="0" smtClean="0">
                <a:latin typeface="Comic Sans MS"/>
                <a:cs typeface="Comic Sans MS"/>
              </a:rPr>
              <a:t> </a:t>
            </a:r>
            <a:r>
              <a:rPr lang="en-US" sz="2400" b="1" dirty="0" smtClean="0">
                <a:latin typeface="Comic Sans MS"/>
                <a:cs typeface="Comic Sans MS"/>
              </a:rPr>
              <a:t>KWL Chart: </a:t>
            </a:r>
            <a:r>
              <a:rPr lang="en-US" sz="2400" dirty="0" smtClean="0">
                <a:latin typeface="Comic Sans MS"/>
                <a:cs typeface="Comic Sans MS"/>
              </a:rPr>
              <a:t>Students describe what they know, what they want to know and what they learned in relation to the photosynthesis unit (refer to handout in summary). </a:t>
            </a:r>
          </a:p>
          <a:p>
            <a:pPr algn="l"/>
            <a:endParaRPr lang="en-US" sz="2400" dirty="0" smtClean="0">
              <a:latin typeface="Comic Sans MS"/>
              <a:cs typeface="Comic Sans MS"/>
            </a:endParaRPr>
          </a:p>
          <a:p>
            <a:pPr algn="l">
              <a:buFont typeface="Wingdings" charset="2"/>
              <a:buChar char="ü"/>
            </a:pPr>
            <a:r>
              <a:rPr lang="en-US" sz="2400" b="1" dirty="0" smtClean="0">
                <a:latin typeface="Comic Sans MS"/>
                <a:cs typeface="Comic Sans MS"/>
              </a:rPr>
              <a:t>Gizmo Photosynthesis Lab: </a:t>
            </a:r>
            <a:r>
              <a:rPr lang="en-US" sz="2400" dirty="0" smtClean="0">
                <a:latin typeface="Comic Sans MS"/>
                <a:cs typeface="Comic Sans MS"/>
              </a:rPr>
              <a:t>Students investigate photosynthesis reactants, products and rates</a:t>
            </a:r>
            <a:r>
              <a:rPr lang="en-US" sz="2400" dirty="0" smtClean="0">
                <a:latin typeface="Comic Sans MS"/>
                <a:cs typeface="Comic Sans MS"/>
              </a:rPr>
              <a:t>.  Give it a try: </a:t>
            </a:r>
            <a:r>
              <a:rPr lang="en-CA" sz="2400" dirty="0" smtClean="0">
                <a:latin typeface="Comic Sans MS"/>
                <a:cs typeface="Comic Sans MS"/>
                <a:hlinkClick r:id="rId3"/>
              </a:rPr>
              <a:t>http://www.explorelearning.com/index.cfm?method=cResource.dspView&amp;ResourceID=395</a:t>
            </a:r>
            <a:r>
              <a:rPr lang="en-CA" sz="2400" dirty="0" smtClean="0">
                <a:latin typeface="Comic Sans MS"/>
                <a:cs typeface="Comic Sans MS"/>
              </a:rPr>
              <a:t> </a:t>
            </a:r>
          </a:p>
          <a:p>
            <a:pPr algn="l">
              <a:buFont typeface="Wingdings" charset="2"/>
              <a:buChar char="ü"/>
            </a:pPr>
            <a:endParaRPr lang="en-CA" sz="2400" dirty="0" smtClean="0">
              <a:latin typeface="Comic Sans MS"/>
              <a:cs typeface="Comic Sans MS"/>
            </a:endParaRPr>
          </a:p>
          <a:p>
            <a:pPr algn="l">
              <a:buFont typeface="Wingdings" charset="2"/>
              <a:buChar char="ü"/>
            </a:pPr>
            <a:endParaRPr lang="en-CA" sz="2400" dirty="0">
              <a:latin typeface="Comic Sans MS"/>
              <a:cs typeface="Comic Sans MS"/>
            </a:endParaRPr>
          </a:p>
        </p:txBody>
      </p:sp>
      <p:sp>
        <p:nvSpPr>
          <p:cNvPr id="3" name="Rectangle 2"/>
          <p:cNvSpPr/>
          <p:nvPr/>
        </p:nvSpPr>
        <p:spPr>
          <a:xfrm>
            <a:off x="1464418" y="0"/>
            <a:ext cx="5639434" cy="646331"/>
          </a:xfrm>
          <a:prstGeom prst="rect">
            <a:avLst/>
          </a:prstGeom>
        </p:spPr>
        <p:txBody>
          <a:bodyPr wrap="none">
            <a:spAutoFit/>
          </a:bodyPr>
          <a:lstStyle/>
          <a:p>
            <a:r>
              <a:rPr lang="en-US" sz="3600" b="1" cap="all" dirty="0" smtClean="0">
                <a:ln w="9000" cmpd="sng">
                  <a:solidFill>
                    <a:schemeClr val="accent4">
                      <a:shade val="50000"/>
                      <a:satMod val="120000"/>
                    </a:schemeClr>
                  </a:solidFill>
                  <a:prstDash val="solid"/>
                </a:ln>
                <a:solidFill>
                  <a:srgbClr val="FF0000"/>
                </a:solidFill>
                <a:effectLst>
                  <a:reflection blurRad="12700" stA="28000" endPos="45000" dist="1000" dir="5400000" sy="-100000" algn="bl" rotWithShape="0"/>
                </a:effectLst>
              </a:rPr>
              <a:t>Teaching strategies</a:t>
            </a:r>
            <a:endParaRPr lang="en-US" sz="3600" b="1" cap="all" dirty="0">
              <a:ln w="9000" cmpd="sng">
                <a:solidFill>
                  <a:schemeClr val="accent4">
                    <a:shade val="50000"/>
                    <a:satMod val="120000"/>
                  </a:schemeClr>
                </a:solidFill>
                <a:prstDash val="solid"/>
              </a:ln>
              <a:solidFill>
                <a:srgbClr val="FF0000"/>
              </a:solidFill>
              <a:effectLst>
                <a:reflection blurRad="12700" stA="28000" endPos="45000" dist="1000" dir="5400000" sy="-100000" algn="bl" rotWithShape="0"/>
              </a:effectLs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accel="50000" decel="5000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0-#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 presetClass="entr" presetSubtype="0" fill="hold" grpId="0" nodeType="afterEffect">
                                  <p:stCondLst>
                                    <p:cond delay="0"/>
                                  </p:stCondLst>
                                  <p:childTnLst>
                                    <p:set>
                                      <p:cBhvr>
                                        <p:cTn id="11"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3" grpId="0"/>
    </p:bldLst>
  </p:timing>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50180" name="Picture 4" descr="http://t0.gstatic.com/images?q=tbn:ANd9GcSYYPjB_d0pGnLzz-A2RGaxQJ0CrUAi96K1nabL_HJkruJLlMV6"/>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353695" y="380683"/>
            <a:ext cx="2038168" cy="1783398"/>
          </a:xfrm>
          <a:prstGeom prst="rect">
            <a:avLst/>
          </a:prstGeom>
          <a:noFill/>
        </p:spPr>
      </p:pic>
      <p:sp>
        <p:nvSpPr>
          <p:cNvPr id="5" name="Text Box 16"/>
          <p:cNvSpPr txBox="1">
            <a:spLocks noChangeArrowheads="1"/>
          </p:cNvSpPr>
          <p:nvPr/>
        </p:nvSpPr>
        <p:spPr bwMode="auto">
          <a:xfrm>
            <a:off x="0" y="2545081"/>
            <a:ext cx="9144000" cy="4154983"/>
          </a:xfrm>
          <a:prstGeom prst="rect">
            <a:avLst/>
          </a:prstGeom>
          <a:solidFill>
            <a:schemeClr val="accent1">
              <a:alpha val="75000"/>
            </a:schemeClr>
          </a:solidFill>
          <a:ln w="9525">
            <a:noFill/>
            <a:miter lim="800000"/>
            <a:headEnd/>
            <a:tailEnd/>
          </a:ln>
          <a:effectLst/>
        </p:spPr>
        <p:txBody>
          <a:bodyPr wrap="square">
            <a:spAutoFit/>
          </a:bodyPr>
          <a:lstStyle/>
          <a:p>
            <a:pPr lvl="0" algn="l">
              <a:buFont typeface="Arial"/>
              <a:buChar char="•"/>
            </a:pPr>
            <a:r>
              <a:rPr lang="en-US" sz="2400" dirty="0" smtClean="0">
                <a:latin typeface="+mn-lt"/>
              </a:rPr>
              <a:t> </a:t>
            </a:r>
            <a:r>
              <a:rPr lang="en-US" sz="2400" dirty="0" smtClean="0">
                <a:latin typeface="Comic Sans MS"/>
              </a:rPr>
              <a:t>Ensure </a:t>
            </a:r>
            <a:r>
              <a:rPr lang="en-US" sz="2400" dirty="0" smtClean="0">
                <a:latin typeface="Comic Sans MS"/>
              </a:rPr>
              <a:t>class is familiar with lab emergency protocols, procedures, and equipment</a:t>
            </a:r>
            <a:r>
              <a:rPr lang="en-US" sz="2400" dirty="0" smtClean="0">
                <a:latin typeface="Comic Sans MS"/>
              </a:rPr>
              <a:t> </a:t>
            </a:r>
          </a:p>
          <a:p>
            <a:pPr lvl="0" algn="l"/>
            <a:endParaRPr lang="en-US" sz="2400" dirty="0" smtClean="0">
              <a:latin typeface="Comic Sans MS"/>
            </a:endParaRPr>
          </a:p>
          <a:p>
            <a:pPr lvl="0" algn="l">
              <a:buFont typeface="Arial"/>
              <a:buChar char="•"/>
            </a:pPr>
            <a:r>
              <a:rPr lang="en-US" sz="2400" dirty="0" smtClean="0">
                <a:latin typeface="Comic Sans MS"/>
              </a:rPr>
              <a:t> Move </a:t>
            </a:r>
            <a:r>
              <a:rPr lang="en-US" sz="2400" dirty="0" smtClean="0">
                <a:latin typeface="Comic Sans MS"/>
              </a:rPr>
              <a:t>all obstacles and hazards in room for class role </a:t>
            </a:r>
            <a:r>
              <a:rPr lang="en-US" sz="2400" dirty="0" smtClean="0">
                <a:latin typeface="Comic Sans MS"/>
              </a:rPr>
              <a:t>play</a:t>
            </a:r>
          </a:p>
          <a:p>
            <a:pPr lvl="0" algn="l"/>
            <a:endParaRPr lang="en-US" sz="2400" dirty="0" smtClean="0">
              <a:latin typeface="Comic Sans MS"/>
            </a:endParaRPr>
          </a:p>
          <a:p>
            <a:pPr lvl="0" algn="l">
              <a:buFont typeface="Arial"/>
              <a:buChar char="•"/>
            </a:pPr>
            <a:r>
              <a:rPr lang="en-US" sz="2400" dirty="0" smtClean="0">
                <a:latin typeface="Comic Sans MS"/>
              </a:rPr>
              <a:t> Monitor </a:t>
            </a:r>
            <a:r>
              <a:rPr lang="en-US" sz="2400" dirty="0" smtClean="0">
                <a:latin typeface="Comic Sans MS"/>
              </a:rPr>
              <a:t>online activities to prevent inappropriate computer </a:t>
            </a:r>
            <a:r>
              <a:rPr lang="en-US" sz="2400" dirty="0" smtClean="0">
                <a:latin typeface="Comic Sans MS"/>
              </a:rPr>
              <a:t>use</a:t>
            </a:r>
          </a:p>
          <a:p>
            <a:pPr lvl="0" algn="l"/>
            <a:endParaRPr lang="en-US" sz="2400" dirty="0" smtClean="0">
              <a:latin typeface="Comic Sans MS"/>
            </a:endParaRPr>
          </a:p>
          <a:p>
            <a:pPr lvl="0" algn="l">
              <a:buFont typeface="Arial"/>
              <a:buChar char="•"/>
            </a:pPr>
            <a:r>
              <a:rPr lang="en-US" sz="2400" dirty="0" smtClean="0">
                <a:latin typeface="Comic Sans MS"/>
              </a:rPr>
              <a:t>Have </a:t>
            </a:r>
            <a:r>
              <a:rPr lang="en-US" sz="2400" dirty="0" smtClean="0">
                <a:latin typeface="Comic Sans MS"/>
              </a:rPr>
              <a:t>MSDS information and go over hazards with students of all chemicals used in experiments (sodium bicarbonate, chromatography solution, etc.)</a:t>
            </a:r>
          </a:p>
        </p:txBody>
      </p:sp>
      <p:sp>
        <p:nvSpPr>
          <p:cNvPr id="6" name="TextBox 5"/>
          <p:cNvSpPr txBox="1"/>
          <p:nvPr/>
        </p:nvSpPr>
        <p:spPr>
          <a:xfrm>
            <a:off x="2926080" y="533400"/>
            <a:ext cx="5334000" cy="1200329"/>
          </a:xfrm>
          <a:prstGeom prst="rect">
            <a:avLst/>
          </a:prstGeom>
          <a:noFill/>
        </p:spPr>
        <p:txBody>
          <a:bodyPr wrap="square" rtlCol="0">
            <a:spAutoFit/>
          </a:bodyPr>
          <a:lstStyle/>
          <a:p>
            <a:r>
              <a:rPr lang="en-CA" sz="7200" b="1" dirty="0" smtClean="0">
                <a:solidFill>
                  <a:srgbClr val="FFFF00"/>
                </a:solidFill>
                <a:effectLst>
                  <a:outerShdw blurRad="38100" dist="38100" dir="2700000" algn="tl">
                    <a:srgbClr val="000000">
                      <a:alpha val="43137"/>
                    </a:srgbClr>
                  </a:outerShdw>
                </a:effectLst>
              </a:rPr>
              <a:t>Lab Safety</a:t>
            </a:r>
            <a:endParaRPr lang="en-CA" sz="7200" b="1" dirty="0">
              <a:solidFill>
                <a:srgbClr val="FFFF00"/>
              </a:solidFill>
              <a:effectLst>
                <a:outerShdw blurRad="38100" dist="38100" dir="2700000" algn="tl">
                  <a:srgbClr val="000000">
                    <a:alpha val="43137"/>
                  </a:srgbClr>
                </a:outerShdw>
              </a:effectLs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accel="50000" decel="5000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 presetClass="entr" presetSubtype="0" fill="hold" nodeType="afterEffect">
                                  <p:stCondLst>
                                    <p:cond delay="0"/>
                                  </p:stCondLst>
                                  <p:childTnLst>
                                    <p:set>
                                      <p:cBhvr>
                                        <p:cTn id="11" dur="1" fill="hold">
                                          <p:stCondLst>
                                            <p:cond delay="0"/>
                                          </p:stCondLst>
                                        </p:cTn>
                                        <p:tgtEl>
                                          <p:spTgt spid="50180"/>
                                        </p:tgtEl>
                                        <p:attrNameLst>
                                          <p:attrName>style.visibility</p:attrName>
                                        </p:attrNameLst>
                                      </p:cBhvr>
                                      <p:to>
                                        <p:strVal val="visible"/>
                                      </p:to>
                                    </p:set>
                                  </p:childTnLst>
                                </p:cTn>
                              </p:par>
                            </p:childTnLst>
                          </p:cTn>
                        </p:par>
                        <p:par>
                          <p:cTn id="12" fill="hold">
                            <p:stCondLst>
                              <p:cond delay="500"/>
                            </p:stCondLst>
                            <p:childTnLst>
                              <p:par>
                                <p:cTn id="13" presetID="1" presetClass="entr" presetSubtype="0" fill="hold" grpId="0" nodeType="after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p:bldLst>
  </p:timing>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Text Box 16"/>
          <p:cNvSpPr txBox="1">
            <a:spLocks noChangeArrowheads="1"/>
          </p:cNvSpPr>
          <p:nvPr/>
        </p:nvSpPr>
        <p:spPr bwMode="auto">
          <a:xfrm>
            <a:off x="-1" y="618067"/>
            <a:ext cx="9144001" cy="1569660"/>
          </a:xfrm>
          <a:prstGeom prst="rect">
            <a:avLst/>
          </a:prstGeom>
          <a:solidFill>
            <a:schemeClr val="accent1">
              <a:alpha val="75000"/>
            </a:schemeClr>
          </a:solidFill>
          <a:ln w="9525">
            <a:noFill/>
            <a:miter lim="800000"/>
            <a:headEnd/>
            <a:tailEnd/>
          </a:ln>
          <a:effectLst/>
        </p:spPr>
        <p:txBody>
          <a:bodyPr wrap="square">
            <a:spAutoFit/>
          </a:bodyPr>
          <a:lstStyle/>
          <a:p>
            <a:pPr lvl="0" algn="l">
              <a:buFont typeface="Arial"/>
              <a:buChar char="•"/>
            </a:pPr>
            <a:r>
              <a:rPr lang="en-US" sz="2000" b="1" dirty="0" smtClean="0"/>
              <a:t> </a:t>
            </a:r>
            <a:r>
              <a:rPr lang="en-US" sz="2400" b="1" dirty="0" smtClean="0">
                <a:latin typeface="Comic Sans MS"/>
                <a:cs typeface="Comic Sans MS"/>
              </a:rPr>
              <a:t>Fuel Production through Artificial Photosynthesis: </a:t>
            </a:r>
            <a:r>
              <a:rPr lang="en-US" sz="2400" dirty="0" smtClean="0">
                <a:latin typeface="Comic Sans MS"/>
                <a:cs typeface="Comic Sans MS"/>
              </a:rPr>
              <a:t>Scientists are using solar energy to generate hydrogen through a process called </a:t>
            </a:r>
            <a:r>
              <a:rPr lang="en-US" sz="2400" b="1" dirty="0" smtClean="0">
                <a:latin typeface="Comic Sans MS"/>
                <a:cs typeface="Comic Sans MS"/>
              </a:rPr>
              <a:t>artificial photosynthesis.  </a:t>
            </a:r>
            <a:r>
              <a:rPr lang="en-US" sz="2400" dirty="0" smtClean="0">
                <a:latin typeface="Comic Sans MS"/>
                <a:cs typeface="Comic Sans MS"/>
              </a:rPr>
              <a:t>Students can debate this topic through discussion and T Charts</a:t>
            </a:r>
            <a:r>
              <a:rPr lang="en-US" sz="2000" dirty="0" smtClean="0"/>
              <a:t>.</a:t>
            </a:r>
          </a:p>
        </p:txBody>
      </p:sp>
      <p:sp>
        <p:nvSpPr>
          <p:cNvPr id="4" name="Rectangle 3"/>
          <p:cNvSpPr/>
          <p:nvPr/>
        </p:nvSpPr>
        <p:spPr>
          <a:xfrm>
            <a:off x="2490431" y="0"/>
            <a:ext cx="3587415" cy="646331"/>
          </a:xfrm>
          <a:prstGeom prst="rect">
            <a:avLst/>
          </a:prstGeom>
        </p:spPr>
        <p:txBody>
          <a:bodyPr wrap="none">
            <a:spAutoFit/>
          </a:bodyPr>
          <a:lstStyle/>
          <a:p>
            <a:r>
              <a:rPr lang="en-US" sz="3600" b="1" cap="all" dirty="0" smtClean="0">
                <a:ln w="9000" cmpd="sng">
                  <a:solidFill>
                    <a:schemeClr val="accent4">
                      <a:shade val="50000"/>
                      <a:satMod val="120000"/>
                    </a:schemeClr>
                  </a:solidFill>
                  <a:prstDash val="solid"/>
                </a:ln>
                <a:solidFill>
                  <a:srgbClr val="FF0000"/>
                </a:solidFill>
                <a:effectLst>
                  <a:reflection blurRad="12700" stA="28000" endPos="45000" dist="1000" dir="5400000" sy="-100000" algn="bl" rotWithShape="0"/>
                </a:effectLst>
              </a:rPr>
              <a:t>APPLICATIONS</a:t>
            </a:r>
            <a:endParaRPr lang="en-US" sz="3600" b="1" cap="all" dirty="0">
              <a:ln w="9000" cmpd="sng">
                <a:solidFill>
                  <a:schemeClr val="accent4">
                    <a:shade val="50000"/>
                    <a:satMod val="120000"/>
                  </a:schemeClr>
                </a:solidFill>
                <a:prstDash val="solid"/>
              </a:ln>
              <a:solidFill>
                <a:srgbClr val="FF0000"/>
              </a:solidFill>
              <a:effectLst>
                <a:reflection blurRad="12700" stA="28000" endPos="45000" dist="1000" dir="5400000" sy="-100000" algn="bl" rotWithShape="0"/>
              </a:effectLst>
            </a:endParaRPr>
          </a:p>
        </p:txBody>
      </p:sp>
      <p:sp>
        <p:nvSpPr>
          <p:cNvPr id="5" name="TextBox 4"/>
          <p:cNvSpPr txBox="1"/>
          <p:nvPr/>
        </p:nvSpPr>
        <p:spPr>
          <a:xfrm>
            <a:off x="0" y="2607734"/>
            <a:ext cx="9143999" cy="1569660"/>
          </a:xfrm>
          <a:prstGeom prst="rect">
            <a:avLst/>
          </a:prstGeom>
          <a:solidFill>
            <a:schemeClr val="accent1">
              <a:alpha val="70000"/>
            </a:schemeClr>
          </a:solidFill>
        </p:spPr>
        <p:txBody>
          <a:bodyPr wrap="square" rtlCol="0">
            <a:spAutoFit/>
          </a:bodyPr>
          <a:lstStyle/>
          <a:p>
            <a:pPr lvl="0" algn="l">
              <a:buFont typeface="Arial"/>
              <a:buChar char="•"/>
            </a:pPr>
            <a:r>
              <a:rPr lang="en-US" sz="2000" b="1" dirty="0" smtClean="0"/>
              <a:t> </a:t>
            </a:r>
            <a:r>
              <a:rPr lang="en-US" sz="2400" b="1" dirty="0" smtClean="0">
                <a:latin typeface="Comic Sans MS"/>
                <a:cs typeface="Comic Sans MS"/>
              </a:rPr>
              <a:t>Global Warming:</a:t>
            </a:r>
            <a:r>
              <a:rPr lang="en-US" sz="2400" dirty="0" smtClean="0">
                <a:latin typeface="Comic Sans MS"/>
                <a:cs typeface="Comic Sans MS"/>
              </a:rPr>
              <a:t> Students can explore the global warming debate and how plant productivity is related.  Students can take on the role of a scientist and conduct research to present their opinions in the form of a RAFT activity.</a:t>
            </a:r>
          </a:p>
        </p:txBody>
      </p:sp>
      <p:sp>
        <p:nvSpPr>
          <p:cNvPr id="7" name="TextBox 6"/>
          <p:cNvSpPr txBox="1"/>
          <p:nvPr/>
        </p:nvSpPr>
        <p:spPr>
          <a:xfrm>
            <a:off x="0" y="4919008"/>
            <a:ext cx="5842000" cy="1938992"/>
          </a:xfrm>
          <a:prstGeom prst="rect">
            <a:avLst/>
          </a:prstGeom>
          <a:solidFill>
            <a:schemeClr val="accent1">
              <a:alpha val="70000"/>
            </a:schemeClr>
          </a:solidFill>
        </p:spPr>
        <p:txBody>
          <a:bodyPr wrap="square" rtlCol="0">
            <a:spAutoFit/>
          </a:bodyPr>
          <a:lstStyle/>
          <a:p>
            <a:pPr lvl="0" algn="l">
              <a:buFont typeface="Arial"/>
              <a:buChar char="•"/>
            </a:pPr>
            <a:r>
              <a:rPr lang="en-US" sz="2400" b="1" dirty="0" smtClean="0">
                <a:latin typeface="Comic Sans MS"/>
                <a:cs typeface="Comic Sans MS"/>
              </a:rPr>
              <a:t> Deforestation</a:t>
            </a:r>
            <a:r>
              <a:rPr lang="en-US" sz="2400" b="1" dirty="0" smtClean="0">
                <a:latin typeface="Comic Sans MS"/>
                <a:cs typeface="Comic Sans MS"/>
              </a:rPr>
              <a:t>: </a:t>
            </a:r>
            <a:r>
              <a:rPr lang="en-US" sz="2400" dirty="0" smtClean="0">
                <a:latin typeface="Comic Sans MS"/>
                <a:cs typeface="Comic Sans MS"/>
              </a:rPr>
              <a:t>Plants remove the carbon dioxide that humans pump into the atmosphere.  Deforestation can negatively impact the level </a:t>
            </a:r>
          </a:p>
          <a:p>
            <a:pPr lvl="0" algn="l"/>
            <a:r>
              <a:rPr lang="en-US" sz="2400" dirty="0" smtClean="0">
                <a:latin typeface="Comic Sans MS"/>
                <a:cs typeface="Comic Sans MS"/>
              </a:rPr>
              <a:t>of carbon dioxide in the atmosphere</a:t>
            </a:r>
            <a:r>
              <a:rPr lang="en-CA" sz="2400" dirty="0" smtClean="0">
                <a:latin typeface="Comic Sans MS"/>
                <a:cs typeface="Comic Sans MS"/>
              </a:rPr>
              <a:t>.</a:t>
            </a:r>
          </a:p>
        </p:txBody>
      </p:sp>
      <p:pic>
        <p:nvPicPr>
          <p:cNvPr id="6" name="Picture 2" descr="http://t0.gstatic.com/images?q=tbn:ANd9GcRLWG_gGcxdQYFepTN9glcONj7RXbXljsdFCmVIFQmPb8CLEYTqXA"/>
          <p:cNvPicPr>
            <a:picLocks noChangeAspect="1" noChangeArrowheads="1"/>
          </p:cNvPicPr>
          <p:nvPr/>
        </p:nvPicPr>
        <p:blipFill>
          <a:blip r:embed="rId2" cstate="print"/>
          <a:srcRect/>
          <a:stretch>
            <a:fillRect/>
          </a:stretch>
        </p:blipFill>
        <p:spPr bwMode="auto">
          <a:xfrm>
            <a:off x="5789386" y="4625656"/>
            <a:ext cx="3354614" cy="2232344"/>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par>
                          <p:cTn id="7" fill="hold">
                            <p:stCondLst>
                              <p:cond delay="0"/>
                            </p:stCondLst>
                            <p:childTnLst>
                              <p:par>
                                <p:cTn id="8" presetID="1" presetClass="entr" presetSubtype="0" fill="hold" grpId="0" nodeType="afterEffect">
                                  <p:stCondLst>
                                    <p:cond delay="0"/>
                                  </p:stCondLst>
                                  <p:childTnLst>
                                    <p:set>
                                      <p:cBhvr>
                                        <p:cTn id="9" dur="1" fill="hold">
                                          <p:stCondLst>
                                            <p:cond delay="0"/>
                                          </p:stCondLst>
                                        </p:cTn>
                                        <p:tgtEl>
                                          <p:spTgt spid="3"/>
                                        </p:tgtEl>
                                        <p:attrNameLst>
                                          <p:attrName>style.visibility</p:attrName>
                                        </p:attrNameLst>
                                      </p:cBhvr>
                                      <p:to>
                                        <p:strVal val="visible"/>
                                      </p:to>
                                    </p:set>
                                  </p:childTnLst>
                                </p:cTn>
                              </p:par>
                            </p:childTnLst>
                          </p:cTn>
                        </p:par>
                        <p:par>
                          <p:cTn id="10" fill="hold">
                            <p:stCondLst>
                              <p:cond delay="0"/>
                            </p:stCondLst>
                            <p:childTnLst>
                              <p:par>
                                <p:cTn id="11" presetID="1" presetClass="entr" presetSubtype="0" fill="hold" grpId="0" nodeType="afterEffect">
                                  <p:stCondLst>
                                    <p:cond delay="2000"/>
                                  </p:stCondLst>
                                  <p:childTnLst>
                                    <p:set>
                                      <p:cBhvr>
                                        <p:cTn id="12" dur="1" fill="hold">
                                          <p:stCondLst>
                                            <p:cond delay="0"/>
                                          </p:stCondLst>
                                        </p:cTn>
                                        <p:tgtEl>
                                          <p:spTgt spid="5"/>
                                        </p:tgtEl>
                                        <p:attrNameLst>
                                          <p:attrName>style.visibility</p:attrName>
                                        </p:attrNameLst>
                                      </p:cBhvr>
                                      <p:to>
                                        <p:strVal val="visible"/>
                                      </p:to>
                                    </p:set>
                                  </p:childTnLst>
                                </p:cTn>
                              </p:par>
                            </p:childTnLst>
                          </p:cTn>
                        </p:par>
                        <p:par>
                          <p:cTn id="13" fill="hold">
                            <p:stCondLst>
                              <p:cond delay="2000"/>
                            </p:stCondLst>
                            <p:childTnLst>
                              <p:par>
                                <p:cTn id="14" presetID="1" presetClass="entr" presetSubtype="0" fill="hold" grpId="0" nodeType="afterEffect">
                                  <p:stCondLst>
                                    <p:cond delay="2000"/>
                                  </p:stCondLst>
                                  <p:childTnLst>
                                    <p:set>
                                      <p:cBhvr>
                                        <p:cTn id="15" dur="1" fill="hold">
                                          <p:stCondLst>
                                            <p:cond delay="0"/>
                                          </p:stCondLst>
                                        </p:cTn>
                                        <p:tgtEl>
                                          <p:spTgt spid="7"/>
                                        </p:tgtEl>
                                        <p:attrNameLst>
                                          <p:attrName>style.visibility</p:attrName>
                                        </p:attrNameLst>
                                      </p:cBhvr>
                                      <p:to>
                                        <p:strVal val="visible"/>
                                      </p:to>
                                    </p:set>
                                  </p:childTnLst>
                                </p:cTn>
                              </p:par>
                            </p:childTnLst>
                          </p:cTn>
                        </p:par>
                        <p:par>
                          <p:cTn id="16" fill="hold">
                            <p:stCondLst>
                              <p:cond delay="4000"/>
                            </p:stCondLst>
                            <p:childTnLst>
                              <p:par>
                                <p:cTn id="17" presetID="1" presetClass="entr" presetSubtype="0" fill="hold" nodeType="after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p:bldP spid="5" grpId="0" animBg="1"/>
      <p:bldP spid="7" grpId="0" animBg="1"/>
    </p:bldLst>
  </p:timing>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Text Box 16"/>
          <p:cNvSpPr txBox="1">
            <a:spLocks noChangeArrowheads="1"/>
          </p:cNvSpPr>
          <p:nvPr/>
        </p:nvSpPr>
        <p:spPr bwMode="auto">
          <a:xfrm>
            <a:off x="0" y="917913"/>
            <a:ext cx="9144000" cy="5201423"/>
          </a:xfrm>
          <a:prstGeom prst="rect">
            <a:avLst/>
          </a:prstGeom>
          <a:solidFill>
            <a:schemeClr val="accent1">
              <a:alpha val="75000"/>
            </a:schemeClr>
          </a:solidFill>
          <a:ln w="9525">
            <a:noFill/>
            <a:miter lim="800000"/>
            <a:headEnd/>
            <a:tailEnd/>
          </a:ln>
          <a:effectLst/>
        </p:spPr>
        <p:txBody>
          <a:bodyPr wrap="square">
            <a:spAutoFit/>
          </a:bodyPr>
          <a:lstStyle/>
          <a:p>
            <a:pPr algn="l">
              <a:buFont typeface="Arial"/>
              <a:buChar char="•"/>
            </a:pPr>
            <a:r>
              <a:rPr lang="en-US" sz="2400" dirty="0" smtClean="0">
                <a:latin typeface="Comic Sans MS" pitchFamily="66" charset="0"/>
              </a:rPr>
              <a:t>  </a:t>
            </a:r>
            <a:r>
              <a:rPr lang="en-US" sz="2400" b="1" dirty="0" smtClean="0">
                <a:latin typeface="Comic Sans MS" pitchFamily="66" charset="0"/>
              </a:rPr>
              <a:t>Complexity and number of reactions in Photosynthesis </a:t>
            </a:r>
            <a:r>
              <a:rPr lang="en-US" sz="2400" dirty="0" smtClean="0">
                <a:latin typeface="Comic Sans MS" pitchFamily="66" charset="0"/>
              </a:rPr>
              <a:t>(i.e., light-dependent and light-independent reactions) </a:t>
            </a:r>
          </a:p>
          <a:p>
            <a:pPr algn="l"/>
            <a:endParaRPr lang="en-US" sz="2400" dirty="0" smtClean="0">
              <a:latin typeface="Comic Sans MS" pitchFamily="66" charset="0"/>
            </a:endParaRPr>
          </a:p>
          <a:p>
            <a:pPr lvl="0" algn="l"/>
            <a:endParaRPr lang="en-US" sz="2400" dirty="0" smtClean="0">
              <a:latin typeface="Comic Sans MS" pitchFamily="66" charset="0"/>
            </a:endParaRPr>
          </a:p>
          <a:p>
            <a:pPr lvl="0" algn="l">
              <a:buFont typeface="Arial"/>
              <a:buChar char="•"/>
            </a:pPr>
            <a:r>
              <a:rPr lang="en-US" sz="2400" dirty="0" smtClean="0">
                <a:latin typeface="Comic Sans MS" pitchFamily="66" charset="0"/>
              </a:rPr>
              <a:t> </a:t>
            </a:r>
            <a:r>
              <a:rPr lang="en-US" sz="2400" b="1" dirty="0" smtClean="0">
                <a:latin typeface="Comic Sans MS" pitchFamily="66" charset="0"/>
              </a:rPr>
              <a:t>Relationships between stored energy and useable energy and between respiration and photosynthesis.  </a:t>
            </a:r>
            <a:r>
              <a:rPr lang="en-US" sz="2400" dirty="0" smtClean="0">
                <a:latin typeface="Comic Sans MS" pitchFamily="66" charset="0"/>
              </a:rPr>
              <a:t>As well as photosynthesizing, plants must also respire both in the day and at night. </a:t>
            </a:r>
          </a:p>
          <a:p>
            <a:pPr lvl="0" algn="l"/>
            <a:endParaRPr lang="en-CA" sz="2400" dirty="0" smtClean="0">
              <a:latin typeface="Comic Sans MS" pitchFamily="66" charset="0"/>
            </a:endParaRPr>
          </a:p>
          <a:p>
            <a:pPr algn="l"/>
            <a:r>
              <a:rPr lang="en-US" sz="2400" dirty="0" smtClean="0">
                <a:latin typeface="Comic Sans MS" pitchFamily="66" charset="0"/>
              </a:rPr>
              <a:t> </a:t>
            </a:r>
            <a:endParaRPr lang="en-CA" sz="2400" dirty="0" smtClean="0">
              <a:latin typeface="Comic Sans MS" pitchFamily="66" charset="0"/>
            </a:endParaRPr>
          </a:p>
          <a:p>
            <a:pPr lvl="0" algn="l">
              <a:buFont typeface="Arial"/>
              <a:buChar char="•"/>
            </a:pPr>
            <a:r>
              <a:rPr lang="en-US" sz="2400" dirty="0" smtClean="0">
                <a:latin typeface="Comic Sans MS" pitchFamily="66" charset="0"/>
              </a:rPr>
              <a:t> The </a:t>
            </a:r>
            <a:r>
              <a:rPr lang="en-US" sz="2400" b="1" dirty="0" smtClean="0">
                <a:latin typeface="Comic Sans MS" pitchFamily="66" charset="0"/>
              </a:rPr>
              <a:t>electron transport chain</a:t>
            </a:r>
            <a:r>
              <a:rPr lang="en-US" sz="2400" dirty="0" smtClean="0">
                <a:latin typeface="Comic Sans MS" pitchFamily="66" charset="0"/>
              </a:rPr>
              <a:t> along the </a:t>
            </a:r>
            <a:r>
              <a:rPr lang="en-US" sz="2400" dirty="0" err="1" smtClean="0">
                <a:latin typeface="Comic Sans MS" pitchFamily="66" charset="0"/>
              </a:rPr>
              <a:t>thylakoid</a:t>
            </a:r>
            <a:r>
              <a:rPr lang="en-US" sz="2400" dirty="0" smtClean="0">
                <a:latin typeface="Comic Sans MS" pitchFamily="66" charset="0"/>
              </a:rPr>
              <a:t> membrane and the </a:t>
            </a:r>
            <a:r>
              <a:rPr lang="en-US" sz="2400" b="1" dirty="0" smtClean="0">
                <a:latin typeface="Comic Sans MS" pitchFamily="66" charset="0"/>
              </a:rPr>
              <a:t>Calvin cycle</a:t>
            </a:r>
            <a:r>
              <a:rPr lang="en-US" sz="2400" dirty="0" smtClean="0">
                <a:latin typeface="Comic Sans MS" pitchFamily="66" charset="0"/>
              </a:rPr>
              <a:t> are both fairly complicated processes involving many proteins, molecules and actions.</a:t>
            </a:r>
          </a:p>
          <a:p>
            <a:pPr lvl="0" algn="l"/>
            <a:endParaRPr lang="en-US" sz="2000" dirty="0" smtClean="0">
              <a:latin typeface="Comic Sans MS" pitchFamily="66" charset="0"/>
            </a:endParaRPr>
          </a:p>
        </p:txBody>
      </p:sp>
      <p:sp>
        <p:nvSpPr>
          <p:cNvPr id="4" name="Rectangle 3"/>
          <p:cNvSpPr/>
          <p:nvPr/>
        </p:nvSpPr>
        <p:spPr>
          <a:xfrm>
            <a:off x="393310" y="0"/>
            <a:ext cx="8323537" cy="646331"/>
          </a:xfrm>
          <a:prstGeom prst="rect">
            <a:avLst/>
          </a:prstGeom>
        </p:spPr>
        <p:txBody>
          <a:bodyPr wrap="none">
            <a:spAutoFit/>
          </a:bodyPr>
          <a:lstStyle/>
          <a:p>
            <a:r>
              <a:rPr lang="en-US" sz="3600" b="1" cap="all" dirty="0" smtClean="0">
                <a:ln w="9000" cmpd="sng">
                  <a:solidFill>
                    <a:schemeClr val="accent4">
                      <a:shade val="50000"/>
                      <a:satMod val="120000"/>
                    </a:schemeClr>
                  </a:solidFill>
                  <a:prstDash val="solid"/>
                </a:ln>
                <a:solidFill>
                  <a:srgbClr val="FF0000"/>
                </a:solidFill>
                <a:effectLst>
                  <a:reflection blurRad="12700" stA="28000" endPos="45000" dist="1000" dir="5400000" sy="-100000" algn="bl" rotWithShape="0"/>
                </a:effectLst>
              </a:rPr>
              <a:t>Potential Student difficulties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accel="50000" decel="5000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Text Box 16"/>
          <p:cNvSpPr txBox="1">
            <a:spLocks noChangeArrowheads="1"/>
          </p:cNvSpPr>
          <p:nvPr/>
        </p:nvSpPr>
        <p:spPr bwMode="auto">
          <a:xfrm>
            <a:off x="0" y="2252133"/>
            <a:ext cx="9144000" cy="4154983"/>
          </a:xfrm>
          <a:prstGeom prst="rect">
            <a:avLst/>
          </a:prstGeom>
          <a:solidFill>
            <a:schemeClr val="accent1">
              <a:alpha val="75000"/>
            </a:schemeClr>
          </a:solidFill>
          <a:ln w="9525">
            <a:noFill/>
            <a:miter lim="800000"/>
            <a:headEnd/>
            <a:tailEnd/>
          </a:ln>
          <a:effectLst/>
        </p:spPr>
        <p:txBody>
          <a:bodyPr wrap="square">
            <a:spAutoFit/>
          </a:bodyPr>
          <a:lstStyle/>
          <a:p>
            <a:pPr algn="l">
              <a:buFont typeface="Arial"/>
              <a:buChar char="•"/>
            </a:pPr>
            <a:r>
              <a:rPr lang="en-US" sz="2400" dirty="0" smtClean="0">
                <a:latin typeface="Comic Sans MS"/>
                <a:cs typeface="Comic Sans MS"/>
              </a:rPr>
              <a:t> Simplify diagrams </a:t>
            </a:r>
          </a:p>
          <a:p>
            <a:pPr algn="l">
              <a:buFont typeface="Arial"/>
              <a:buChar char="•"/>
            </a:pPr>
            <a:r>
              <a:rPr lang="en-US" sz="2400" dirty="0" smtClean="0">
                <a:latin typeface="Comic Sans MS"/>
                <a:cs typeface="Comic Sans MS"/>
              </a:rPr>
              <a:t> Scaffold student learning through fill in the blanks on assignments such as labs, diagrams, etc.  </a:t>
            </a:r>
          </a:p>
          <a:p>
            <a:pPr algn="l">
              <a:buFont typeface="Arial"/>
              <a:buChar char="•"/>
            </a:pPr>
            <a:r>
              <a:rPr lang="en-US" sz="2400" dirty="0" smtClean="0">
                <a:latin typeface="Comic Sans MS"/>
                <a:cs typeface="Comic Sans MS"/>
              </a:rPr>
              <a:t> Songs (</a:t>
            </a:r>
            <a:r>
              <a:rPr lang="en-US" sz="2400" u="sng" dirty="0" smtClean="0">
                <a:latin typeface="Comic Sans MS"/>
                <a:cs typeface="Comic Sans MS"/>
                <a:hlinkClick r:id="rId2"/>
              </a:rPr>
              <a:t>http://www.youtube.com/watch?v=Q_1mxZdF2TY</a:t>
            </a:r>
            <a:r>
              <a:rPr lang="en-US" sz="2400" dirty="0" smtClean="0">
                <a:latin typeface="Comic Sans MS"/>
                <a:cs typeface="Comic Sans MS"/>
              </a:rPr>
              <a:t>), rhymes, mnemonics, poems</a:t>
            </a:r>
          </a:p>
          <a:p>
            <a:pPr algn="l">
              <a:buFont typeface="Arial"/>
              <a:buChar char="•"/>
            </a:pPr>
            <a:r>
              <a:rPr lang="en-US" sz="2400" dirty="0" smtClean="0">
                <a:latin typeface="Comic Sans MS"/>
                <a:cs typeface="Comic Sans MS"/>
              </a:rPr>
              <a:t> Use of molecular model kits to visually represent reactions in the photosynthesis process</a:t>
            </a:r>
          </a:p>
          <a:p>
            <a:pPr algn="l">
              <a:buFont typeface="Arial"/>
              <a:buChar char="•"/>
            </a:pPr>
            <a:r>
              <a:rPr lang="en-US" sz="2400" dirty="0" smtClean="0">
                <a:latin typeface="Comic Sans MS"/>
                <a:cs typeface="Comic Sans MS"/>
              </a:rPr>
              <a:t> Role Play: Photosynthesis game board (refer to summary for details)</a:t>
            </a:r>
          </a:p>
          <a:p>
            <a:pPr algn="l">
              <a:buFont typeface="Arial"/>
              <a:buChar char="•"/>
            </a:pPr>
            <a:r>
              <a:rPr lang="en-US" sz="2400" dirty="0" smtClean="0">
                <a:latin typeface="Comic Sans MS"/>
                <a:cs typeface="Comic Sans MS"/>
              </a:rPr>
              <a:t> Carrot Lab and Photosynthesis/Respiration Lab (refer to summary for details)</a:t>
            </a:r>
          </a:p>
        </p:txBody>
      </p:sp>
      <p:sp>
        <p:nvSpPr>
          <p:cNvPr id="4" name="Rectangle 3"/>
          <p:cNvSpPr/>
          <p:nvPr/>
        </p:nvSpPr>
        <p:spPr>
          <a:xfrm>
            <a:off x="947856" y="372534"/>
            <a:ext cx="3929381" cy="1323439"/>
          </a:xfrm>
          <a:prstGeom prst="rect">
            <a:avLst/>
          </a:prstGeom>
        </p:spPr>
        <p:txBody>
          <a:bodyPr wrap="square">
            <a:spAutoFit/>
          </a:bodyPr>
          <a:lstStyle/>
          <a:p>
            <a:r>
              <a:rPr lang="en-US" sz="4000" b="1" cap="all" dirty="0" smtClean="0">
                <a:ln w="9000" cmpd="sng">
                  <a:solidFill>
                    <a:schemeClr val="accent4">
                      <a:shade val="50000"/>
                      <a:satMod val="120000"/>
                    </a:schemeClr>
                  </a:solidFill>
                  <a:prstDash val="solid"/>
                </a:ln>
                <a:solidFill>
                  <a:srgbClr val="FF0000"/>
                </a:solidFill>
                <a:effectLst>
                  <a:reflection blurRad="12700" stA="28000" endPos="45000" dist="1000" dir="5400000" sy="-100000" algn="bl" rotWithShape="0"/>
                </a:effectLst>
              </a:rPr>
              <a:t>The solutions</a:t>
            </a:r>
          </a:p>
        </p:txBody>
      </p:sp>
      <p:pic>
        <p:nvPicPr>
          <p:cNvPr id="5" name="Picture 4"/>
          <p:cNvPicPr>
            <a:picLocks noChangeAspect="1"/>
          </p:cNvPicPr>
          <p:nvPr/>
        </p:nvPicPr>
        <p:blipFill>
          <a:blip r:embed="rId3"/>
          <a:stretch>
            <a:fillRect/>
          </a:stretch>
        </p:blipFill>
        <p:spPr>
          <a:xfrm>
            <a:off x="5506508" y="-321734"/>
            <a:ext cx="3248025" cy="23622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1" nodeType="after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par>
                          <p:cTn id="7" fill="hold">
                            <p:stCondLst>
                              <p:cond delay="0"/>
                            </p:stCondLst>
                            <p:childTnLst>
                              <p:par>
                                <p:cTn id="8" presetID="1" presetClass="entr" presetSubtype="0" fill="hold" nodeType="afterEffect">
                                  <p:stCondLst>
                                    <p:cond delay="0"/>
                                  </p:stCondLst>
                                  <p:childTnLst>
                                    <p:set>
                                      <p:cBhvr>
                                        <p:cTn id="9" dur="1" fill="hold">
                                          <p:stCondLst>
                                            <p:cond delay="0"/>
                                          </p:stCondLst>
                                        </p:cTn>
                                        <p:tgtEl>
                                          <p:spTgt spid="5"/>
                                        </p:tgtEl>
                                        <p:attrNameLst>
                                          <p:attrName>style.visibility</p:attrName>
                                        </p:attrNameLst>
                                      </p:cBhvr>
                                      <p:to>
                                        <p:strVal val="visible"/>
                                      </p:to>
                                    </p:set>
                                  </p:childTnLst>
                                </p:cTn>
                              </p:par>
                            </p:childTnLst>
                          </p:cTn>
                        </p:par>
                        <p:par>
                          <p:cTn id="10" fill="hold">
                            <p:stCondLst>
                              <p:cond delay="0"/>
                            </p:stCondLst>
                            <p:childTnLst>
                              <p:par>
                                <p:cTn id="11" presetID="1" presetClass="entr" presetSubtype="0" fill="hold" grpId="0" nodeType="afterEffect">
                                  <p:stCondLst>
                                    <p:cond delay="1000"/>
                                  </p:stCondLst>
                                  <p:childTnLst>
                                    <p:set>
                                      <p:cBhvr>
                                        <p:cTn id="12"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1"/>
    </p:bld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Text Box 16"/>
          <p:cNvSpPr txBox="1">
            <a:spLocks noChangeArrowheads="1"/>
          </p:cNvSpPr>
          <p:nvPr/>
        </p:nvSpPr>
        <p:spPr bwMode="auto">
          <a:xfrm>
            <a:off x="0" y="856583"/>
            <a:ext cx="9144000" cy="1754327"/>
          </a:xfrm>
          <a:prstGeom prst="rect">
            <a:avLst/>
          </a:prstGeom>
          <a:solidFill>
            <a:schemeClr val="accent1">
              <a:alpha val="50000"/>
            </a:schemeClr>
          </a:solidFill>
          <a:ln w="9525">
            <a:noFill/>
            <a:miter lim="800000"/>
            <a:headEnd/>
            <a:tailEnd/>
          </a:ln>
          <a:effectLst/>
        </p:spPr>
        <p:txBody>
          <a:bodyPr wrap="square">
            <a:spAutoFit/>
          </a:bodyPr>
          <a:lstStyle/>
          <a:p>
            <a:pPr algn="l"/>
            <a:r>
              <a:rPr lang="en-US" b="1" dirty="0" smtClean="0">
                <a:latin typeface="Comic Sans MS"/>
              </a:rPr>
              <a:t>C2.1 use appropriate terminology related to metabolism, including, but not limited to: energy carriers, glycolysis, Krebs cycle, electron transport chain,</a:t>
            </a:r>
          </a:p>
          <a:p>
            <a:pPr algn="l"/>
            <a:r>
              <a:rPr lang="en-US" b="1" dirty="0" smtClean="0">
                <a:latin typeface="Comic Sans MS"/>
              </a:rPr>
              <a:t>ATP synthase, oxidative phosphorylation, chemiosmosis, proton pump, photolysis, Calvin cycle, light and dark reactions, and cyclic and noncyclic phosphorylation [C] </a:t>
            </a:r>
            <a:endParaRPr lang="en-CA" b="1" dirty="0" smtClean="0">
              <a:latin typeface="Comic Sans MS"/>
            </a:endParaRPr>
          </a:p>
          <a:p>
            <a:pPr algn="l"/>
            <a:r>
              <a:rPr lang="en-US" b="1" dirty="0" smtClean="0">
                <a:latin typeface="Comic Sans MS"/>
              </a:rPr>
              <a:t> </a:t>
            </a:r>
            <a:endParaRPr lang="en-CA" b="1" dirty="0" smtClean="0">
              <a:latin typeface="Comic Sans MS"/>
            </a:endParaRPr>
          </a:p>
        </p:txBody>
      </p:sp>
      <p:sp>
        <p:nvSpPr>
          <p:cNvPr id="4" name="TextBox 3"/>
          <p:cNvSpPr txBox="1"/>
          <p:nvPr/>
        </p:nvSpPr>
        <p:spPr>
          <a:xfrm>
            <a:off x="0" y="2675467"/>
            <a:ext cx="9144000" cy="1200329"/>
          </a:xfrm>
          <a:prstGeom prst="rect">
            <a:avLst/>
          </a:prstGeom>
          <a:solidFill>
            <a:schemeClr val="accent1">
              <a:alpha val="50000"/>
            </a:schemeClr>
          </a:solidFill>
        </p:spPr>
        <p:txBody>
          <a:bodyPr wrap="square" rtlCol="0">
            <a:spAutoFit/>
          </a:bodyPr>
          <a:lstStyle/>
          <a:p>
            <a:pPr algn="l"/>
            <a:r>
              <a:rPr lang="en-US" b="1" dirty="0" smtClean="0">
                <a:latin typeface="Comic Sans MS"/>
              </a:rPr>
              <a:t>C2.3 conduct a laboratory investigation of the process of photosynthesis to identify the products of the process, interpret the qualitative observations, and display them in an appropriate format [PR, AI, C] </a:t>
            </a:r>
            <a:endParaRPr lang="en-CA" b="1" dirty="0" smtClean="0">
              <a:latin typeface="Comic Sans MS"/>
            </a:endParaRPr>
          </a:p>
          <a:p>
            <a:pPr algn="l"/>
            <a:r>
              <a:rPr lang="en-US" b="1" dirty="0" smtClean="0">
                <a:latin typeface="Comic Sans MS"/>
              </a:rPr>
              <a:t> </a:t>
            </a:r>
            <a:endParaRPr lang="en-CA" b="1" dirty="0" smtClean="0">
              <a:latin typeface="Comic Sans MS"/>
            </a:endParaRPr>
          </a:p>
        </p:txBody>
      </p:sp>
      <p:sp>
        <p:nvSpPr>
          <p:cNvPr id="5" name="TextBox 4"/>
          <p:cNvSpPr txBox="1"/>
          <p:nvPr/>
        </p:nvSpPr>
        <p:spPr>
          <a:xfrm>
            <a:off x="0" y="5657671"/>
            <a:ext cx="9144000" cy="1200329"/>
          </a:xfrm>
          <a:prstGeom prst="rect">
            <a:avLst/>
          </a:prstGeom>
          <a:solidFill>
            <a:schemeClr val="accent1">
              <a:alpha val="50000"/>
            </a:schemeClr>
          </a:solidFill>
        </p:spPr>
        <p:txBody>
          <a:bodyPr wrap="square" rtlCol="0">
            <a:spAutoFit/>
          </a:bodyPr>
          <a:lstStyle/>
          <a:p>
            <a:pPr algn="l"/>
            <a:r>
              <a:rPr lang="en-US" b="1" dirty="0" smtClean="0">
                <a:latin typeface="Comic Sans MS"/>
              </a:rPr>
              <a:t>C3.4 describe, compare, and illustrate (e.g., using flow charts) the matter and energy transformations that occur during the processes of cellular respiration (aerobic and anaerobic) and photosynthesis, including the roles of oxygen and organelles such as mitochondria and chloroplasts</a:t>
            </a:r>
            <a:endParaRPr lang="en-CA" b="1" dirty="0" smtClean="0">
              <a:latin typeface="Comic Sans MS"/>
            </a:endParaRPr>
          </a:p>
        </p:txBody>
      </p:sp>
      <p:sp>
        <p:nvSpPr>
          <p:cNvPr id="6" name="TextBox 5"/>
          <p:cNvSpPr txBox="1"/>
          <p:nvPr/>
        </p:nvSpPr>
        <p:spPr>
          <a:xfrm>
            <a:off x="0" y="3945466"/>
            <a:ext cx="9144000" cy="923330"/>
          </a:xfrm>
          <a:prstGeom prst="rect">
            <a:avLst/>
          </a:prstGeom>
          <a:solidFill>
            <a:schemeClr val="accent1">
              <a:alpha val="50000"/>
            </a:schemeClr>
          </a:solidFill>
        </p:spPr>
        <p:txBody>
          <a:bodyPr wrap="square" rtlCol="0">
            <a:spAutoFit/>
          </a:bodyPr>
          <a:lstStyle/>
          <a:p>
            <a:pPr algn="l"/>
            <a:r>
              <a:rPr lang="en-US" b="1" dirty="0" smtClean="0">
                <a:latin typeface="Comic Sans MS"/>
              </a:rPr>
              <a:t>C3.2 explain the chemical changes and energy conversions associated with the process of photosynthesis (e.g., carbon dioxide and water react with sunlight to produce oxygen and glucose) </a:t>
            </a:r>
            <a:endParaRPr lang="en-CA" b="1" dirty="0" smtClean="0">
              <a:latin typeface="Comic Sans MS"/>
            </a:endParaRPr>
          </a:p>
        </p:txBody>
      </p:sp>
      <p:sp>
        <p:nvSpPr>
          <p:cNvPr id="7" name="TextBox 6"/>
          <p:cNvSpPr txBox="1"/>
          <p:nvPr/>
        </p:nvSpPr>
        <p:spPr>
          <a:xfrm>
            <a:off x="0" y="4944535"/>
            <a:ext cx="9144000" cy="646331"/>
          </a:xfrm>
          <a:prstGeom prst="rect">
            <a:avLst/>
          </a:prstGeom>
          <a:solidFill>
            <a:schemeClr val="accent1">
              <a:alpha val="50000"/>
            </a:schemeClr>
          </a:solidFill>
        </p:spPr>
        <p:txBody>
          <a:bodyPr wrap="square" rtlCol="0">
            <a:spAutoFit/>
          </a:bodyPr>
          <a:lstStyle/>
          <a:p>
            <a:pPr algn="l"/>
            <a:r>
              <a:rPr lang="en-US" b="1" dirty="0" smtClean="0">
                <a:latin typeface="Comic Sans MS"/>
              </a:rPr>
              <a:t>C3.3 use the laws of thermodynamics to explain energy transfer in the cell during the processes of cellular respiration and photosynthesis </a:t>
            </a:r>
            <a:endParaRPr lang="en-CA" b="1" dirty="0" smtClean="0">
              <a:latin typeface="Comic Sans MS"/>
            </a:endParaRPr>
          </a:p>
        </p:txBody>
      </p:sp>
      <p:sp>
        <p:nvSpPr>
          <p:cNvPr id="8" name="Rectangle 7"/>
          <p:cNvSpPr/>
          <p:nvPr/>
        </p:nvSpPr>
        <p:spPr>
          <a:xfrm>
            <a:off x="745067" y="-2"/>
            <a:ext cx="7247466" cy="707886"/>
          </a:xfrm>
          <a:prstGeom prst="rect">
            <a:avLst/>
          </a:prstGeom>
        </p:spPr>
        <p:txBody>
          <a:bodyPr wrap="square">
            <a:spAutoFit/>
          </a:bodyPr>
          <a:lstStyle/>
          <a:p>
            <a:r>
              <a:rPr lang="en-US" sz="4000" b="1" kern="10" dirty="0" smtClean="0">
                <a:ln w="9525">
                  <a:solidFill>
                    <a:schemeClr val="tx1"/>
                  </a:solidFill>
                  <a:round/>
                  <a:headEnd/>
                  <a:tailEnd/>
                </a:ln>
                <a:gradFill rotWithShape="1">
                  <a:gsLst>
                    <a:gs pos="0">
                      <a:srgbClr val="FF9933"/>
                    </a:gs>
                    <a:gs pos="100000">
                      <a:srgbClr val="FFFF00"/>
                    </a:gs>
                  </a:gsLst>
                  <a:lin ang="0" scaled="1"/>
                </a:gradFill>
                <a:effectLst>
                  <a:outerShdw dist="35921" dir="2700000" algn="ctr" rotWithShape="0">
                    <a:srgbClr val="C0C0C0">
                      <a:alpha val="79999"/>
                    </a:srgbClr>
                  </a:outerShdw>
                </a:effectLst>
                <a:latin typeface="Impact"/>
              </a:rPr>
              <a:t>CURRICULUM EXPECTATIONS</a:t>
            </a:r>
            <a:endParaRPr lang="en-US" sz="4000"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par>
                          <p:cTn id="7" fill="hold">
                            <p:stCondLst>
                              <p:cond delay="0"/>
                            </p:stCondLst>
                            <p:childTnLst>
                              <p:par>
                                <p:cTn id="8" presetID="1" presetClass="entr" presetSubtype="0" fill="hold" grpId="0" nodeType="afterEffect">
                                  <p:stCondLst>
                                    <p:cond delay="1000"/>
                                  </p:stCondLst>
                                  <p:childTnLst>
                                    <p:set>
                                      <p:cBhvr>
                                        <p:cTn id="9" dur="1" fill="hold">
                                          <p:stCondLst>
                                            <p:cond delay="0"/>
                                          </p:stCondLst>
                                        </p:cTn>
                                        <p:tgtEl>
                                          <p:spTgt spid="3"/>
                                        </p:tgtEl>
                                        <p:attrNameLst>
                                          <p:attrName>style.visibility</p:attrName>
                                        </p:attrNameLst>
                                      </p:cBhvr>
                                      <p:to>
                                        <p:strVal val="visible"/>
                                      </p:to>
                                    </p:set>
                                  </p:childTnLst>
                                </p:cTn>
                              </p:par>
                            </p:childTnLst>
                          </p:cTn>
                        </p:par>
                        <p:par>
                          <p:cTn id="10" fill="hold">
                            <p:stCondLst>
                              <p:cond delay="1000"/>
                            </p:stCondLst>
                            <p:childTnLst>
                              <p:par>
                                <p:cTn id="11" presetID="1" presetClass="entr" presetSubtype="0" fill="hold" grpId="0" nodeType="afterEffect">
                                  <p:stCondLst>
                                    <p:cond delay="1000"/>
                                  </p:stCondLst>
                                  <p:childTnLst>
                                    <p:set>
                                      <p:cBhvr>
                                        <p:cTn id="12" dur="1" fill="hold">
                                          <p:stCondLst>
                                            <p:cond delay="0"/>
                                          </p:stCondLst>
                                        </p:cTn>
                                        <p:tgtEl>
                                          <p:spTgt spid="4"/>
                                        </p:tgtEl>
                                        <p:attrNameLst>
                                          <p:attrName>style.visibility</p:attrName>
                                        </p:attrNameLst>
                                      </p:cBhvr>
                                      <p:to>
                                        <p:strVal val="visible"/>
                                      </p:to>
                                    </p:set>
                                  </p:childTnLst>
                                </p:cTn>
                              </p:par>
                            </p:childTnLst>
                          </p:cTn>
                        </p:par>
                        <p:par>
                          <p:cTn id="13" fill="hold">
                            <p:stCondLst>
                              <p:cond delay="2000"/>
                            </p:stCondLst>
                            <p:childTnLst>
                              <p:par>
                                <p:cTn id="14" presetID="1" presetClass="entr" presetSubtype="0" fill="hold" grpId="0" nodeType="afterEffect">
                                  <p:stCondLst>
                                    <p:cond delay="1000"/>
                                  </p:stCondLst>
                                  <p:childTnLst>
                                    <p:set>
                                      <p:cBhvr>
                                        <p:cTn id="15" dur="1" fill="hold">
                                          <p:stCondLst>
                                            <p:cond delay="0"/>
                                          </p:stCondLst>
                                        </p:cTn>
                                        <p:tgtEl>
                                          <p:spTgt spid="6"/>
                                        </p:tgtEl>
                                        <p:attrNameLst>
                                          <p:attrName>style.visibility</p:attrName>
                                        </p:attrNameLst>
                                      </p:cBhvr>
                                      <p:to>
                                        <p:strVal val="visible"/>
                                      </p:to>
                                    </p:set>
                                  </p:childTnLst>
                                </p:cTn>
                              </p:par>
                            </p:childTnLst>
                          </p:cTn>
                        </p:par>
                        <p:par>
                          <p:cTn id="16" fill="hold">
                            <p:stCondLst>
                              <p:cond delay="3000"/>
                            </p:stCondLst>
                            <p:childTnLst>
                              <p:par>
                                <p:cTn id="17" presetID="1" presetClass="entr" presetSubtype="0" fill="hold" grpId="0" nodeType="afterEffect">
                                  <p:stCondLst>
                                    <p:cond delay="1000"/>
                                  </p:stCondLst>
                                  <p:childTnLst>
                                    <p:set>
                                      <p:cBhvr>
                                        <p:cTn id="18" dur="1" fill="hold">
                                          <p:stCondLst>
                                            <p:cond delay="0"/>
                                          </p:stCondLst>
                                        </p:cTn>
                                        <p:tgtEl>
                                          <p:spTgt spid="7"/>
                                        </p:tgtEl>
                                        <p:attrNameLst>
                                          <p:attrName>style.visibility</p:attrName>
                                        </p:attrNameLst>
                                      </p:cBhvr>
                                      <p:to>
                                        <p:strVal val="visible"/>
                                      </p:to>
                                    </p:set>
                                  </p:childTnLst>
                                </p:cTn>
                              </p:par>
                            </p:childTnLst>
                          </p:cTn>
                        </p:par>
                        <p:par>
                          <p:cTn id="19" fill="hold">
                            <p:stCondLst>
                              <p:cond delay="4000"/>
                            </p:stCondLst>
                            <p:childTnLst>
                              <p:par>
                                <p:cTn id="20" presetID="1" presetClass="entr" presetSubtype="0" fill="hold" grpId="0" nodeType="afterEffect">
                                  <p:stCondLst>
                                    <p:cond delay="1000"/>
                                  </p:stCondLst>
                                  <p:childTnLst>
                                    <p:set>
                                      <p:cBhvr>
                                        <p:cTn id="21"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animBg="1"/>
      <p:bldP spid="7" grpId="0" animBg="1"/>
      <p:bldP spid="8" grpId="0"/>
    </p:bldLst>
  </p:timing>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stretch>
            <a:fillRect/>
          </a:stretch>
        </p:blipFill>
        <p:spPr>
          <a:xfrm>
            <a:off x="7681705" y="884685"/>
            <a:ext cx="1157496" cy="1567210"/>
          </a:xfrm>
          <a:prstGeom prst="rect">
            <a:avLst/>
          </a:prstGeom>
        </p:spPr>
      </p:pic>
      <p:sp>
        <p:nvSpPr>
          <p:cNvPr id="3" name="Text Box 16"/>
          <p:cNvSpPr txBox="1">
            <a:spLocks noChangeArrowheads="1"/>
          </p:cNvSpPr>
          <p:nvPr/>
        </p:nvSpPr>
        <p:spPr bwMode="auto">
          <a:xfrm>
            <a:off x="0" y="524933"/>
            <a:ext cx="9144001" cy="6370974"/>
          </a:xfrm>
          <a:prstGeom prst="rect">
            <a:avLst/>
          </a:prstGeom>
          <a:solidFill>
            <a:schemeClr val="accent1">
              <a:alpha val="75000"/>
            </a:schemeClr>
          </a:solidFill>
          <a:ln w="9525">
            <a:noFill/>
            <a:miter lim="800000"/>
            <a:headEnd/>
            <a:tailEnd/>
          </a:ln>
          <a:effectLst/>
        </p:spPr>
        <p:txBody>
          <a:bodyPr wrap="square">
            <a:spAutoFit/>
          </a:bodyPr>
          <a:lstStyle/>
          <a:p>
            <a:pPr algn="l"/>
            <a:endParaRPr lang="en-US" sz="2400" b="1" dirty="0" smtClean="0">
              <a:latin typeface="Comic Sans MS"/>
              <a:cs typeface="Comic Sans MS"/>
            </a:endParaRPr>
          </a:p>
          <a:p>
            <a:pPr algn="l"/>
            <a:endParaRPr lang="en-US" sz="2400" b="1" dirty="0" smtClean="0">
              <a:latin typeface="Comic Sans MS"/>
              <a:cs typeface="Comic Sans MS"/>
            </a:endParaRPr>
          </a:p>
          <a:p>
            <a:pPr algn="l">
              <a:buFont typeface="Arial"/>
              <a:buChar char="•"/>
            </a:pPr>
            <a:r>
              <a:rPr lang="en-US" sz="2400" b="1" dirty="0" smtClean="0">
                <a:latin typeface="Comic Sans MS"/>
                <a:cs typeface="Comic Sans MS"/>
              </a:rPr>
              <a:t> Assessment for Learning: </a:t>
            </a:r>
            <a:endParaRPr lang="en-CA" sz="2400" dirty="0" smtClean="0">
              <a:latin typeface="Comic Sans MS"/>
              <a:cs typeface="Comic Sans MS"/>
            </a:endParaRPr>
          </a:p>
          <a:p>
            <a:pPr lvl="2" algn="l">
              <a:buFont typeface="Arial"/>
              <a:buChar char="•"/>
            </a:pPr>
            <a:r>
              <a:rPr lang="en-US" sz="2400" dirty="0" smtClean="0">
                <a:latin typeface="Comic Sans MS"/>
                <a:cs typeface="Comic Sans MS"/>
              </a:rPr>
              <a:t>Where does energy come from?, KWL Chart</a:t>
            </a:r>
            <a:endParaRPr lang="en-CA" sz="2400" dirty="0" smtClean="0">
              <a:latin typeface="Comic Sans MS"/>
              <a:cs typeface="Comic Sans MS"/>
            </a:endParaRPr>
          </a:p>
          <a:p>
            <a:pPr algn="l"/>
            <a:r>
              <a:rPr lang="en-US" sz="2400" dirty="0" smtClean="0">
                <a:latin typeface="Comic Sans MS"/>
                <a:cs typeface="Comic Sans MS"/>
              </a:rPr>
              <a:t> </a:t>
            </a:r>
            <a:endParaRPr lang="en-CA" sz="2400" dirty="0" smtClean="0">
              <a:latin typeface="Comic Sans MS"/>
              <a:cs typeface="Comic Sans MS"/>
            </a:endParaRPr>
          </a:p>
          <a:p>
            <a:pPr algn="l">
              <a:buFont typeface="Arial"/>
              <a:buChar char="•"/>
            </a:pPr>
            <a:r>
              <a:rPr lang="en-US" sz="2400" b="1" dirty="0" smtClean="0">
                <a:latin typeface="Comic Sans MS"/>
                <a:cs typeface="Comic Sans MS"/>
              </a:rPr>
              <a:t> Assessment as Learning:</a:t>
            </a:r>
            <a:endParaRPr lang="en-CA" sz="2400" dirty="0" smtClean="0">
              <a:latin typeface="Comic Sans MS"/>
              <a:cs typeface="Comic Sans MS"/>
            </a:endParaRPr>
          </a:p>
          <a:p>
            <a:pPr lvl="2" algn="l">
              <a:buFont typeface="Arial"/>
              <a:buChar char="•"/>
            </a:pPr>
            <a:r>
              <a:rPr lang="en-US" sz="2400" dirty="0" smtClean="0">
                <a:latin typeface="Comic Sans MS"/>
                <a:cs typeface="Comic Sans MS"/>
              </a:rPr>
              <a:t>Classroom Lab activities </a:t>
            </a:r>
            <a:endParaRPr lang="en-CA" sz="2400" dirty="0" smtClean="0">
              <a:latin typeface="Comic Sans MS"/>
              <a:cs typeface="Comic Sans MS"/>
            </a:endParaRPr>
          </a:p>
          <a:p>
            <a:pPr lvl="2" algn="l">
              <a:buFont typeface="Arial"/>
              <a:buChar char="•"/>
            </a:pPr>
            <a:r>
              <a:rPr lang="en-US" sz="2400" dirty="0" smtClean="0">
                <a:latin typeface="Comic Sans MS"/>
                <a:cs typeface="Comic Sans MS"/>
              </a:rPr>
              <a:t>Case Studies</a:t>
            </a:r>
          </a:p>
          <a:p>
            <a:pPr lvl="2" algn="l">
              <a:buFont typeface="Arial"/>
              <a:buChar char="•"/>
            </a:pPr>
            <a:r>
              <a:rPr lang="en-US" sz="2400" dirty="0" smtClean="0">
                <a:latin typeface="Comic Sans MS"/>
                <a:cs typeface="Comic Sans MS"/>
              </a:rPr>
              <a:t>Quizzes</a:t>
            </a:r>
          </a:p>
          <a:p>
            <a:pPr lvl="2" algn="l">
              <a:buFont typeface="Arial"/>
              <a:buChar char="•"/>
            </a:pPr>
            <a:r>
              <a:rPr lang="en-US" sz="2400" dirty="0" smtClean="0">
                <a:latin typeface="Comic Sans MS"/>
                <a:cs typeface="Comic Sans MS"/>
              </a:rPr>
              <a:t>Photosynthesis Board Game</a:t>
            </a:r>
            <a:endParaRPr lang="en-CA" sz="2400" dirty="0" smtClean="0">
              <a:latin typeface="Comic Sans MS"/>
              <a:cs typeface="Comic Sans MS"/>
            </a:endParaRPr>
          </a:p>
          <a:p>
            <a:pPr lvl="2" algn="l">
              <a:buFont typeface="Arial"/>
              <a:buChar char="•"/>
            </a:pPr>
            <a:r>
              <a:rPr lang="en-US" sz="2400" dirty="0" smtClean="0">
                <a:latin typeface="Comic Sans MS"/>
                <a:cs typeface="Comic Sans MS"/>
              </a:rPr>
              <a:t>Virtual Labs: Lab Exploration sheet</a:t>
            </a:r>
          </a:p>
          <a:p>
            <a:pPr lvl="2" algn="l">
              <a:buFont typeface="Arial"/>
              <a:buChar char="•"/>
            </a:pPr>
            <a:r>
              <a:rPr lang="en-US" sz="2400" dirty="0" smtClean="0">
                <a:latin typeface="Comic Sans MS"/>
                <a:cs typeface="Comic Sans MS"/>
              </a:rPr>
              <a:t> Class Role-play</a:t>
            </a:r>
            <a:endParaRPr lang="en-CA" sz="2400" dirty="0" smtClean="0">
              <a:latin typeface="Comic Sans MS"/>
              <a:cs typeface="Comic Sans MS"/>
            </a:endParaRPr>
          </a:p>
          <a:p>
            <a:pPr lvl="2" algn="l">
              <a:buFont typeface="Arial"/>
              <a:buChar char="•"/>
            </a:pPr>
            <a:r>
              <a:rPr lang="en-US" sz="2400" dirty="0" smtClean="0">
                <a:latin typeface="Comic Sans MS"/>
                <a:cs typeface="Comic Sans MS"/>
              </a:rPr>
              <a:t>Re-visiting KWL Chart, Photosynthesis Jeopardy</a:t>
            </a:r>
            <a:endParaRPr lang="en-CA" sz="2400" dirty="0" smtClean="0">
              <a:latin typeface="Comic Sans MS"/>
              <a:cs typeface="Comic Sans MS"/>
            </a:endParaRPr>
          </a:p>
          <a:p>
            <a:pPr algn="l"/>
            <a:r>
              <a:rPr lang="en-US" sz="2400" dirty="0" smtClean="0">
                <a:latin typeface="Comic Sans MS"/>
                <a:cs typeface="Comic Sans MS"/>
              </a:rPr>
              <a:t> </a:t>
            </a:r>
            <a:endParaRPr lang="en-CA" sz="2400" dirty="0" smtClean="0">
              <a:latin typeface="Comic Sans MS"/>
              <a:cs typeface="Comic Sans MS"/>
            </a:endParaRPr>
          </a:p>
          <a:p>
            <a:pPr algn="l">
              <a:buFont typeface="Arial"/>
              <a:buChar char="•"/>
            </a:pPr>
            <a:r>
              <a:rPr lang="en-US" sz="2400" b="1" dirty="0" smtClean="0">
                <a:latin typeface="Comic Sans MS"/>
                <a:cs typeface="Comic Sans MS"/>
              </a:rPr>
              <a:t> Assessment of Learning:</a:t>
            </a:r>
            <a:endParaRPr lang="en-CA" sz="2400" dirty="0" smtClean="0">
              <a:latin typeface="Comic Sans MS"/>
              <a:cs typeface="Comic Sans MS"/>
            </a:endParaRPr>
          </a:p>
          <a:p>
            <a:pPr lvl="2" algn="l">
              <a:buFont typeface="Arial"/>
              <a:buChar char="•"/>
            </a:pPr>
            <a:r>
              <a:rPr lang="en-US" sz="2400" dirty="0" smtClean="0">
                <a:latin typeface="Comic Sans MS"/>
                <a:cs typeface="Comic Sans MS"/>
              </a:rPr>
              <a:t>Unit Test</a:t>
            </a:r>
            <a:endParaRPr lang="en-CA" sz="2400" dirty="0" smtClean="0">
              <a:latin typeface="Comic Sans MS"/>
              <a:cs typeface="Comic Sans MS"/>
            </a:endParaRPr>
          </a:p>
          <a:p>
            <a:pPr lvl="2" algn="l">
              <a:buFont typeface="Arial"/>
              <a:buChar char="•"/>
            </a:pPr>
            <a:r>
              <a:rPr lang="en-US" sz="2400" dirty="0" smtClean="0">
                <a:latin typeface="Comic Sans MS"/>
                <a:cs typeface="Comic Sans MS"/>
              </a:rPr>
              <a:t>Culminating Task: RAFT activity (see next slide)</a:t>
            </a:r>
            <a:endParaRPr lang="en-CA" sz="2400" dirty="0" smtClean="0">
              <a:latin typeface="Comic Sans MS"/>
              <a:cs typeface="Comic Sans MS"/>
            </a:endParaRPr>
          </a:p>
        </p:txBody>
      </p:sp>
      <p:sp>
        <p:nvSpPr>
          <p:cNvPr id="4" name="Rectangle 3"/>
          <p:cNvSpPr/>
          <p:nvPr/>
        </p:nvSpPr>
        <p:spPr>
          <a:xfrm>
            <a:off x="846190" y="0"/>
            <a:ext cx="7417791" cy="1200329"/>
          </a:xfrm>
          <a:prstGeom prst="rect">
            <a:avLst/>
          </a:prstGeom>
        </p:spPr>
        <p:txBody>
          <a:bodyPr wrap="none">
            <a:spAutoFit/>
          </a:bodyPr>
          <a:lstStyle/>
          <a:p>
            <a:r>
              <a:rPr lang="en-US" sz="3600" b="1" cap="all" dirty="0" smtClean="0">
                <a:ln w="9000" cmpd="sng">
                  <a:solidFill>
                    <a:schemeClr val="accent4">
                      <a:shade val="50000"/>
                      <a:satMod val="120000"/>
                    </a:schemeClr>
                  </a:solidFill>
                  <a:prstDash val="solid"/>
                </a:ln>
                <a:solidFill>
                  <a:srgbClr val="FF0000"/>
                </a:solidFill>
                <a:effectLst>
                  <a:reflection blurRad="12700" stA="28000" endPos="45000" dist="1000" dir="5400000" sy="-100000" algn="bl" rotWithShape="0"/>
                </a:effectLst>
              </a:rPr>
              <a:t>Differentiated assessment</a:t>
            </a:r>
          </a:p>
          <a:p>
            <a:r>
              <a:rPr lang="en-US" sz="3600" b="1" cap="all" dirty="0" smtClean="0">
                <a:ln w="9000" cmpd="sng">
                  <a:solidFill>
                    <a:schemeClr val="accent4">
                      <a:shade val="50000"/>
                      <a:satMod val="120000"/>
                    </a:schemeClr>
                  </a:solidFill>
                  <a:prstDash val="solid"/>
                </a:ln>
                <a:solidFill>
                  <a:srgbClr val="FF0000"/>
                </a:solidFill>
                <a:effectLst>
                  <a:reflection blurRad="12700" stA="28000" endPos="45000" dist="1000" dir="5400000" sy="-100000" algn="bl" rotWithShape="0"/>
                </a:effectLst>
              </a:rPr>
              <a:t>And evaluation</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par>
                          <p:cTn id="7" fill="hold">
                            <p:stCondLst>
                              <p:cond delay="0"/>
                            </p:stCondLst>
                            <p:childTnLst>
                              <p:par>
                                <p:cTn id="8" presetID="1" presetClass="entr" presetSubtype="0" fill="hold" grpId="0" nodeType="afterEffect">
                                  <p:stCondLst>
                                    <p:cond delay="1000"/>
                                  </p:stCondLst>
                                  <p:childTnLst>
                                    <p:set>
                                      <p:cBhvr>
                                        <p:cTn id="9"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p:bldLst>
  </p:timing>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Text Box 16"/>
          <p:cNvSpPr txBox="1">
            <a:spLocks noChangeArrowheads="1"/>
          </p:cNvSpPr>
          <p:nvPr/>
        </p:nvSpPr>
        <p:spPr bwMode="auto">
          <a:xfrm>
            <a:off x="0" y="948267"/>
            <a:ext cx="9144001" cy="5262979"/>
          </a:xfrm>
          <a:prstGeom prst="rect">
            <a:avLst/>
          </a:prstGeom>
          <a:solidFill>
            <a:schemeClr val="accent1">
              <a:alpha val="75000"/>
            </a:schemeClr>
          </a:solidFill>
          <a:ln w="9525">
            <a:noFill/>
            <a:miter lim="800000"/>
            <a:headEnd/>
            <a:tailEnd/>
          </a:ln>
          <a:effectLst/>
        </p:spPr>
        <p:txBody>
          <a:bodyPr wrap="square">
            <a:spAutoFit/>
          </a:bodyPr>
          <a:lstStyle/>
          <a:p>
            <a:pPr algn="l">
              <a:buFont typeface="Arial"/>
              <a:buChar char="•"/>
            </a:pPr>
            <a:r>
              <a:rPr lang="en-US" sz="2400" dirty="0" smtClean="0">
                <a:latin typeface="Comic Sans MS"/>
                <a:cs typeface="Comic Sans MS"/>
              </a:rPr>
              <a:t> Students will take on the </a:t>
            </a:r>
            <a:r>
              <a:rPr lang="en-US" sz="2400" b="1" dirty="0" smtClean="0">
                <a:latin typeface="Comic Sans MS"/>
                <a:cs typeface="Comic Sans MS"/>
              </a:rPr>
              <a:t>role of a scientist </a:t>
            </a:r>
            <a:r>
              <a:rPr lang="en-US" sz="2400" dirty="0" smtClean="0">
                <a:latin typeface="Comic Sans MS"/>
                <a:cs typeface="Comic Sans MS"/>
              </a:rPr>
              <a:t>working in a field related to one of the three “hot topics” associated with photosynthesis (artificial photosynthesis, deforestation or global warming).  </a:t>
            </a:r>
          </a:p>
          <a:p>
            <a:pPr algn="l">
              <a:buFont typeface="Arial"/>
              <a:buChar char="•"/>
            </a:pPr>
            <a:endParaRPr lang="en-US" sz="2400" dirty="0" smtClean="0">
              <a:latin typeface="Comic Sans MS"/>
              <a:cs typeface="Comic Sans MS"/>
            </a:endParaRPr>
          </a:p>
          <a:p>
            <a:pPr algn="l"/>
            <a:endParaRPr lang="en-US" sz="2400" dirty="0" smtClean="0">
              <a:latin typeface="Comic Sans MS"/>
              <a:cs typeface="Comic Sans MS"/>
            </a:endParaRPr>
          </a:p>
          <a:p>
            <a:pPr algn="l">
              <a:buFont typeface="Arial"/>
              <a:buChar char="•"/>
            </a:pPr>
            <a:r>
              <a:rPr lang="en-US" sz="2400" dirty="0" smtClean="0">
                <a:latin typeface="Comic Sans MS"/>
                <a:cs typeface="Comic Sans MS"/>
              </a:rPr>
              <a:t> They will research their topic and design a brochure, newspaper article, poem, or other written format of their choice, to </a:t>
            </a:r>
            <a:r>
              <a:rPr lang="en-US" sz="2400" b="1" dirty="0" smtClean="0">
                <a:latin typeface="Comic Sans MS"/>
                <a:cs typeface="Comic Sans MS"/>
              </a:rPr>
              <a:t>educate the community </a:t>
            </a:r>
            <a:r>
              <a:rPr lang="en-US" sz="2400" dirty="0" smtClean="0">
                <a:latin typeface="Comic Sans MS"/>
                <a:cs typeface="Comic Sans MS"/>
              </a:rPr>
              <a:t>on their topic.  </a:t>
            </a:r>
          </a:p>
          <a:p>
            <a:pPr algn="l">
              <a:buFont typeface="Arial"/>
              <a:buChar char="•"/>
            </a:pPr>
            <a:endParaRPr lang="en-US" sz="2400" dirty="0" smtClean="0">
              <a:latin typeface="Comic Sans MS"/>
              <a:cs typeface="Comic Sans MS"/>
            </a:endParaRPr>
          </a:p>
          <a:p>
            <a:pPr algn="l">
              <a:buFont typeface="Arial"/>
              <a:buChar char="•"/>
            </a:pPr>
            <a:endParaRPr lang="en-US" sz="2400" dirty="0" smtClean="0">
              <a:latin typeface="Comic Sans MS"/>
              <a:cs typeface="Comic Sans MS"/>
            </a:endParaRPr>
          </a:p>
          <a:p>
            <a:pPr algn="l">
              <a:buFont typeface="Arial"/>
              <a:buChar char="•"/>
            </a:pPr>
            <a:r>
              <a:rPr lang="en-US" sz="2400" dirty="0" smtClean="0">
                <a:latin typeface="Comic Sans MS"/>
                <a:cs typeface="Comic Sans MS"/>
              </a:rPr>
              <a:t> Students </a:t>
            </a:r>
            <a:r>
              <a:rPr lang="en-US" sz="2400" dirty="0" smtClean="0">
                <a:latin typeface="Comic Sans MS"/>
                <a:cs typeface="Comic Sans MS"/>
              </a:rPr>
              <a:t>will be assessed based on the four categories of achievement: Knowledge, Thinking/Investigation, Communication and Application.</a:t>
            </a:r>
            <a:endParaRPr lang="en-US" sz="2400" b="1" dirty="0" smtClean="0">
              <a:latin typeface="Comic Sans MS"/>
              <a:cs typeface="Comic Sans MS"/>
            </a:endParaRPr>
          </a:p>
        </p:txBody>
      </p:sp>
      <p:sp>
        <p:nvSpPr>
          <p:cNvPr id="4" name="Rectangle 3"/>
          <p:cNvSpPr/>
          <p:nvPr/>
        </p:nvSpPr>
        <p:spPr>
          <a:xfrm>
            <a:off x="2186491" y="0"/>
            <a:ext cx="4737194" cy="646331"/>
          </a:xfrm>
          <a:prstGeom prst="rect">
            <a:avLst/>
          </a:prstGeom>
        </p:spPr>
        <p:txBody>
          <a:bodyPr wrap="none">
            <a:spAutoFit/>
          </a:bodyPr>
          <a:lstStyle/>
          <a:p>
            <a:r>
              <a:rPr lang="en-US" sz="3600" b="1" cap="all" dirty="0" smtClean="0">
                <a:ln w="9000" cmpd="sng">
                  <a:solidFill>
                    <a:schemeClr val="accent4">
                      <a:shade val="50000"/>
                      <a:satMod val="120000"/>
                    </a:schemeClr>
                  </a:solidFill>
                  <a:prstDash val="solid"/>
                </a:ln>
                <a:solidFill>
                  <a:srgbClr val="FF0000"/>
                </a:solidFill>
                <a:effectLst>
                  <a:reflection blurRad="12700" stA="28000" endPos="45000" dist="1000" dir="5400000" sy="-100000" algn="bl" rotWithShape="0"/>
                </a:effectLst>
              </a:rPr>
              <a:t>Culminating task</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par>
                          <p:cTn id="7" fill="hold">
                            <p:stCondLst>
                              <p:cond delay="0"/>
                            </p:stCondLst>
                            <p:childTnLst>
                              <p:par>
                                <p:cTn id="8" presetID="1" presetClass="entr" presetSubtype="0" fill="hold" grpId="0" nodeType="afterEffect">
                                  <p:stCondLst>
                                    <p:cond delay="0"/>
                                  </p:stCondLst>
                                  <p:childTnLst>
                                    <p:set>
                                      <p:cBhvr>
                                        <p:cTn id="9"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p:bldLst>
  </p:timing>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Text Box 16"/>
          <p:cNvSpPr txBox="1">
            <a:spLocks noChangeArrowheads="1"/>
          </p:cNvSpPr>
          <p:nvPr/>
        </p:nvSpPr>
        <p:spPr bwMode="auto">
          <a:xfrm>
            <a:off x="0" y="1066800"/>
            <a:ext cx="9144000" cy="39179956"/>
          </a:xfrm>
          <a:prstGeom prst="rect">
            <a:avLst/>
          </a:prstGeom>
          <a:solidFill>
            <a:schemeClr val="accent1">
              <a:alpha val="75000"/>
            </a:schemeClr>
          </a:solidFill>
          <a:ln w="9525">
            <a:noFill/>
            <a:miter lim="800000"/>
            <a:headEnd/>
            <a:tailEnd/>
          </a:ln>
          <a:effectLst/>
        </p:spPr>
        <p:txBody>
          <a:bodyPr wrap="square">
            <a:spAutoFit/>
          </a:bodyPr>
          <a:lstStyle/>
          <a:p>
            <a:pPr algn="l"/>
            <a:r>
              <a:rPr lang="en-US" sz="2000" b="1" u="sng" dirty="0" smtClean="0"/>
              <a:t>Annotated Internet Addresses and References</a:t>
            </a:r>
          </a:p>
          <a:p>
            <a:pPr algn="l"/>
            <a:endParaRPr lang="en-US" sz="2000" b="1" i="1" u="sng" dirty="0" smtClean="0">
              <a:latin typeface="Comic Sans MS" pitchFamily="66" charset="0"/>
            </a:endParaRPr>
          </a:p>
          <a:p>
            <a:pPr algn="l"/>
            <a:r>
              <a:rPr lang="en-US" sz="2000" b="1" i="1" dirty="0" smtClean="0">
                <a:latin typeface="+mn-lt"/>
              </a:rPr>
              <a:t>Online quiz: </a:t>
            </a:r>
            <a:r>
              <a:rPr lang="en-CA" sz="2000" dirty="0" smtClean="0">
                <a:latin typeface="+mn-lt"/>
                <a:hlinkClick r:id="rId2"/>
              </a:rPr>
              <a:t>http://www.glencoe.com/qe/science.php?qi=2500</a:t>
            </a:r>
            <a:endParaRPr lang="en-CA" sz="2000" dirty="0" smtClean="0">
              <a:latin typeface="+mn-lt"/>
            </a:endParaRPr>
          </a:p>
          <a:p>
            <a:pPr algn="l"/>
            <a:r>
              <a:rPr lang="en-US" sz="2000" dirty="0" smtClean="0">
                <a:latin typeface="+mn-lt"/>
              </a:rPr>
              <a:t> </a:t>
            </a:r>
            <a:endParaRPr lang="en-CA" sz="2000" dirty="0" smtClean="0">
              <a:latin typeface="+mn-lt"/>
            </a:endParaRPr>
          </a:p>
          <a:p>
            <a:pPr algn="l"/>
            <a:r>
              <a:rPr lang="en-US" sz="2000" b="1" dirty="0" smtClean="0"/>
              <a:t>Importance of Plants and Photosynthesis</a:t>
            </a:r>
            <a:endParaRPr lang="en-CA" sz="2000" dirty="0" smtClean="0"/>
          </a:p>
          <a:p>
            <a:pPr algn="l"/>
            <a:r>
              <a:rPr lang="en-US" sz="2000" dirty="0" smtClean="0"/>
              <a:t>Gregorio Educational Production. 2009. Introduction to Photosynthesis. </a:t>
            </a:r>
            <a:r>
              <a:rPr lang="en-US" sz="2000" i="1" dirty="0" smtClean="0"/>
              <a:t>You Tube. </a:t>
            </a:r>
            <a:r>
              <a:rPr lang="en-US" sz="2000" dirty="0" smtClean="0"/>
              <a:t>Retrieved July 16, 2012, from </a:t>
            </a:r>
            <a:r>
              <a:rPr lang="en-US" sz="2000" u="sng" dirty="0" smtClean="0">
                <a:hlinkClick r:id="rId3"/>
              </a:rPr>
              <a:t>http://www.youtube.com/watch?v=zEgIO9Kq2_Y</a:t>
            </a:r>
            <a:endParaRPr lang="en-CA" sz="2000" dirty="0" smtClean="0"/>
          </a:p>
          <a:p>
            <a:pPr algn="l"/>
            <a:r>
              <a:rPr lang="en-US" sz="2000" dirty="0" smtClean="0"/>
              <a:t> </a:t>
            </a:r>
            <a:endParaRPr lang="en-CA" sz="2000" dirty="0" smtClean="0"/>
          </a:p>
          <a:p>
            <a:pPr algn="l"/>
            <a:r>
              <a:rPr lang="en-US" sz="2000" dirty="0" smtClean="0"/>
              <a:t>This link takes you to a video that emphasizes the importance of plants and photosynthesis.  Use this as the first introductory video.  </a:t>
            </a:r>
            <a:endParaRPr lang="en-CA" sz="2000" dirty="0" smtClean="0"/>
          </a:p>
          <a:p>
            <a:pPr algn="l"/>
            <a:r>
              <a:rPr lang="en-US" sz="2000" dirty="0" smtClean="0"/>
              <a:t> </a:t>
            </a:r>
            <a:endParaRPr lang="en-CA" sz="2000" dirty="0" smtClean="0"/>
          </a:p>
          <a:p>
            <a:pPr algn="l"/>
            <a:r>
              <a:rPr lang="en-US" sz="2000" b="1" dirty="0" smtClean="0"/>
              <a:t>Overview of the Process of Photosynthesis</a:t>
            </a:r>
            <a:endParaRPr lang="en-CA" sz="2000" dirty="0" smtClean="0"/>
          </a:p>
          <a:p>
            <a:pPr algn="l"/>
            <a:r>
              <a:rPr lang="en-US" sz="2000" dirty="0" err="1" smtClean="0"/>
              <a:t>Alberts</a:t>
            </a:r>
            <a:r>
              <a:rPr lang="en-US" sz="2000" dirty="0" smtClean="0"/>
              <a:t>, et al. 2004. Essential Cell Biology</a:t>
            </a:r>
            <a:r>
              <a:rPr lang="en-US" sz="2000" i="1" dirty="0" smtClean="0"/>
              <a:t>,</a:t>
            </a:r>
            <a:r>
              <a:rPr lang="en-US" sz="2000" dirty="0" smtClean="0"/>
              <a:t> Second Edition. </a:t>
            </a:r>
            <a:r>
              <a:rPr lang="en-US" sz="2000" i="1" dirty="0" smtClean="0">
                <a:hlinkClick r:id="rId4"/>
              </a:rPr>
              <a:t>Garland Science Publishing</a:t>
            </a:r>
            <a:r>
              <a:rPr lang="en-US" sz="2000" i="1" dirty="0" smtClean="0"/>
              <a:t> Inc. </a:t>
            </a:r>
            <a:r>
              <a:rPr lang="en-US" sz="2000" dirty="0" smtClean="0"/>
              <a:t>Retrieved July 16, 2012, from </a:t>
            </a:r>
            <a:endParaRPr lang="en-CA" sz="2000" dirty="0" smtClean="0"/>
          </a:p>
          <a:p>
            <a:pPr algn="l"/>
            <a:r>
              <a:rPr lang="en-US" sz="2000" u="sng" dirty="0" smtClean="0">
                <a:hlinkClick r:id="rId5"/>
              </a:rPr>
              <a:t>http://www.sumanasinc.com/webcontent/animations/content/harvestinglight.html</a:t>
            </a:r>
            <a:endParaRPr lang="en-CA" sz="2000" dirty="0" smtClean="0"/>
          </a:p>
          <a:p>
            <a:pPr algn="l"/>
            <a:r>
              <a:rPr lang="en-US" sz="2000" dirty="0" smtClean="0"/>
              <a:t> </a:t>
            </a:r>
            <a:endParaRPr lang="en-CA" sz="2000" dirty="0" smtClean="0"/>
          </a:p>
          <a:p>
            <a:pPr algn="l"/>
            <a:r>
              <a:rPr lang="en-US" sz="2000" dirty="0" smtClean="0"/>
              <a:t>This link takes you to a video that gives an overview of the process of photosynthesis.  It is used as the second introductory video to introduce the concept of photosynthesis to students.</a:t>
            </a:r>
            <a:endParaRPr lang="en-CA" sz="2000" dirty="0" smtClean="0"/>
          </a:p>
          <a:p>
            <a:pPr algn="l"/>
            <a:r>
              <a:rPr lang="en-US" sz="2000" dirty="0" smtClean="0"/>
              <a:t> </a:t>
            </a:r>
            <a:endParaRPr lang="en-CA" sz="2000" dirty="0" smtClean="0"/>
          </a:p>
          <a:p>
            <a:pPr algn="l"/>
            <a:r>
              <a:rPr lang="en-US" sz="2000" b="1" dirty="0" smtClean="0"/>
              <a:t>KWL Chart</a:t>
            </a:r>
            <a:endParaRPr lang="en-CA" sz="2000" dirty="0" smtClean="0"/>
          </a:p>
          <a:p>
            <a:pPr algn="l"/>
            <a:r>
              <a:rPr lang="en-US" sz="2000" dirty="0" err="1" smtClean="0"/>
              <a:t>Sarzinski</a:t>
            </a:r>
            <a:r>
              <a:rPr lang="en-US" sz="2000" dirty="0" smtClean="0"/>
              <a:t>, P. </a:t>
            </a:r>
            <a:r>
              <a:rPr lang="en-US" sz="2000" dirty="0" err="1" smtClean="0"/>
              <a:t>n.d</a:t>
            </a:r>
            <a:r>
              <a:rPr lang="en-US" sz="2000" dirty="0" smtClean="0"/>
              <a:t>. Planning, Assessing, Evaluation. </a:t>
            </a:r>
            <a:r>
              <a:rPr lang="en-US" sz="2000" i="1" dirty="0" smtClean="0"/>
              <a:t>School of Education: University of Michigan. </a:t>
            </a:r>
            <a:r>
              <a:rPr lang="en-US" sz="2000" dirty="0" smtClean="0"/>
              <a:t>Retrieved July 16, 2012, from</a:t>
            </a:r>
            <a:endParaRPr lang="en-CA" sz="2000" dirty="0" smtClean="0"/>
          </a:p>
          <a:p>
            <a:pPr algn="l"/>
            <a:r>
              <a:rPr lang="en-US" sz="2000" u="sng" dirty="0" smtClean="0">
                <a:hlinkClick r:id="rId6"/>
              </a:rPr>
              <a:t>http://sitemaker.umich.edu/pamsarzynski/planning__assessing__evaluating</a:t>
            </a:r>
            <a:endParaRPr lang="en-CA" sz="2000" dirty="0" smtClean="0"/>
          </a:p>
          <a:p>
            <a:pPr algn="l"/>
            <a:r>
              <a:rPr lang="en-US" sz="2000" dirty="0" smtClean="0"/>
              <a:t> </a:t>
            </a:r>
            <a:endParaRPr lang="en-CA" sz="2000" dirty="0" smtClean="0"/>
          </a:p>
          <a:p>
            <a:pPr algn="l"/>
            <a:r>
              <a:rPr lang="en-US" sz="2000" dirty="0" smtClean="0"/>
              <a:t>There are many resources for KWL charts on </a:t>
            </a:r>
            <a:r>
              <a:rPr lang="en-US" sz="2000" dirty="0" err="1" smtClean="0"/>
              <a:t>google</a:t>
            </a:r>
            <a:r>
              <a:rPr lang="en-US" sz="2000" dirty="0" smtClean="0"/>
              <a:t> images.  The link above is just one example of a KWL chart taken from </a:t>
            </a:r>
            <a:r>
              <a:rPr lang="en-US" sz="2000" dirty="0" err="1" smtClean="0"/>
              <a:t>google</a:t>
            </a:r>
            <a:r>
              <a:rPr lang="en-US" sz="2000" dirty="0" smtClean="0"/>
              <a:t> images.  This chart is also attached below for your convenience.  </a:t>
            </a:r>
            <a:endParaRPr lang="en-CA" sz="2000" dirty="0" smtClean="0"/>
          </a:p>
          <a:p>
            <a:pPr algn="l"/>
            <a:r>
              <a:rPr lang="en-US" sz="2000" dirty="0" smtClean="0"/>
              <a:t> </a:t>
            </a:r>
            <a:endParaRPr lang="en-CA" sz="2000" dirty="0" smtClean="0"/>
          </a:p>
          <a:p>
            <a:pPr algn="l"/>
            <a:r>
              <a:rPr lang="en-US" sz="2000" dirty="0" smtClean="0"/>
              <a:t> </a:t>
            </a:r>
            <a:endParaRPr lang="en-CA" sz="2000" dirty="0" smtClean="0"/>
          </a:p>
          <a:p>
            <a:pPr algn="l"/>
            <a:r>
              <a:rPr lang="en-US" sz="2000" b="1" dirty="0" smtClean="0"/>
              <a:t>Photosynthesis Gizmo</a:t>
            </a:r>
            <a:endParaRPr lang="en-CA" sz="2000" dirty="0" smtClean="0"/>
          </a:p>
          <a:p>
            <a:pPr algn="l"/>
            <a:r>
              <a:rPr lang="en-US" sz="2000" dirty="0" smtClean="0"/>
              <a:t>Explore Learning. 2012. Photosynthesis Lab. </a:t>
            </a:r>
            <a:r>
              <a:rPr lang="en-US" sz="2000" i="1" dirty="0" smtClean="0"/>
              <a:t>Gizmos. </a:t>
            </a:r>
            <a:r>
              <a:rPr lang="en-US" sz="2000" dirty="0" smtClean="0"/>
              <a:t>Retrieved July 15, 2012, from</a:t>
            </a:r>
            <a:endParaRPr lang="en-CA" sz="2000" dirty="0" smtClean="0"/>
          </a:p>
          <a:p>
            <a:pPr algn="l"/>
            <a:r>
              <a:rPr lang="en-US" sz="2000" u="sng" dirty="0" smtClean="0">
                <a:hlinkClick r:id="rId7"/>
              </a:rPr>
              <a:t>http://www.explorelearning.com/index.cfm?method=cResource.dspDetail&amp;ResourceID=395</a:t>
            </a:r>
            <a:endParaRPr lang="en-CA" sz="2000" dirty="0" smtClean="0"/>
          </a:p>
          <a:p>
            <a:pPr algn="l"/>
            <a:r>
              <a:rPr lang="en-US" sz="2000" dirty="0" smtClean="0"/>
              <a:t> </a:t>
            </a:r>
            <a:endParaRPr lang="en-CA" sz="2000" dirty="0" smtClean="0"/>
          </a:p>
          <a:p>
            <a:pPr algn="l"/>
            <a:r>
              <a:rPr lang="en-US" sz="2000" dirty="0" smtClean="0"/>
              <a:t>This link takes you to the online Gizmo Lab on Photosynthesis.  </a:t>
            </a:r>
            <a:endParaRPr lang="en-CA" sz="2000" dirty="0" smtClean="0"/>
          </a:p>
          <a:p>
            <a:pPr algn="l"/>
            <a:r>
              <a:rPr lang="en-US" sz="2000" dirty="0" smtClean="0"/>
              <a:t> </a:t>
            </a:r>
            <a:endParaRPr lang="en-CA" sz="2000" dirty="0" smtClean="0"/>
          </a:p>
          <a:p>
            <a:pPr algn="l"/>
            <a:r>
              <a:rPr lang="en-US" sz="2000" b="1" dirty="0" smtClean="0"/>
              <a:t>Photosynthesis Game Board Activity</a:t>
            </a:r>
            <a:endParaRPr lang="en-CA" sz="2000" dirty="0" smtClean="0"/>
          </a:p>
          <a:p>
            <a:pPr algn="l"/>
            <a:r>
              <a:rPr lang="en-US" sz="2000" dirty="0" err="1" smtClean="0"/>
              <a:t>Anselmi</a:t>
            </a:r>
            <a:r>
              <a:rPr lang="en-US" sz="2000" dirty="0" smtClean="0"/>
              <a:t>, K. 2011. Photosynthesis Board.  </a:t>
            </a:r>
            <a:r>
              <a:rPr lang="en-US" sz="2000" i="1" dirty="0" smtClean="0"/>
              <a:t>The NSTA Learning Centre. </a:t>
            </a:r>
            <a:r>
              <a:rPr lang="en-US" sz="2000" dirty="0" smtClean="0"/>
              <a:t>Retrieved July 16, 2012, from</a:t>
            </a:r>
            <a:endParaRPr lang="en-CA" sz="2000" dirty="0" smtClean="0"/>
          </a:p>
          <a:p>
            <a:pPr algn="l"/>
            <a:r>
              <a:rPr lang="en-US" sz="2000" u="sng" dirty="0" smtClean="0">
                <a:hlinkClick r:id="rId8"/>
              </a:rPr>
              <a:t>http://learningcenter.nsta.org/discuss/default.aspx?tid=6yyVQG5vNMI_E</a:t>
            </a:r>
            <a:endParaRPr lang="en-CA" sz="2000" dirty="0" smtClean="0"/>
          </a:p>
          <a:p>
            <a:pPr algn="l"/>
            <a:r>
              <a:rPr lang="en-US" sz="2000" dirty="0" smtClean="0"/>
              <a:t> </a:t>
            </a:r>
            <a:endParaRPr lang="en-CA" sz="2000" dirty="0" smtClean="0"/>
          </a:p>
          <a:p>
            <a:pPr algn="l"/>
            <a:r>
              <a:rPr lang="en-US" sz="2000" dirty="0" smtClean="0"/>
              <a:t>This link will give a template for the Photosynthesis Game Board activity noted within the Teaching Strategies and Advance Preparation section of this summary.  </a:t>
            </a:r>
            <a:endParaRPr lang="en-CA" sz="2000" dirty="0" smtClean="0"/>
          </a:p>
          <a:p>
            <a:pPr algn="l"/>
            <a:r>
              <a:rPr lang="en-US" sz="2000" dirty="0" smtClean="0"/>
              <a:t> </a:t>
            </a:r>
            <a:endParaRPr lang="en-CA" sz="2000" dirty="0" smtClean="0"/>
          </a:p>
          <a:p>
            <a:pPr algn="l"/>
            <a:r>
              <a:rPr lang="en-US" sz="2000" b="1" dirty="0" smtClean="0"/>
              <a:t>Deforestation</a:t>
            </a:r>
            <a:endParaRPr lang="en-CA" sz="2000" dirty="0" smtClean="0"/>
          </a:p>
          <a:p>
            <a:pPr algn="l"/>
            <a:r>
              <a:rPr lang="en-US" sz="2000" dirty="0" smtClean="0"/>
              <a:t>Global Greenhouse Warming. </a:t>
            </a:r>
            <a:r>
              <a:rPr lang="en-US" sz="2000" dirty="0" err="1" smtClean="0"/>
              <a:t>n.d</a:t>
            </a:r>
            <a:r>
              <a:rPr lang="en-US" sz="2000" dirty="0" smtClean="0"/>
              <a:t>. Deforestation. </a:t>
            </a:r>
            <a:r>
              <a:rPr lang="en-US" sz="2000" i="1" dirty="0" smtClean="0"/>
              <a:t>Google.</a:t>
            </a:r>
            <a:r>
              <a:rPr lang="en-US" sz="2000" dirty="0" smtClean="0"/>
              <a:t> Retrieved July 17, 2012, from</a:t>
            </a:r>
            <a:endParaRPr lang="en-CA" sz="2000" dirty="0" smtClean="0"/>
          </a:p>
          <a:p>
            <a:pPr algn="l"/>
            <a:r>
              <a:rPr lang="en-US" sz="2000" u="sng" dirty="0" smtClean="0">
                <a:hlinkClick r:id="rId9"/>
              </a:rPr>
              <a:t>http://www.global-greenhouse-warming.com/deforestation.html</a:t>
            </a:r>
            <a:endParaRPr lang="en-CA" sz="2000" dirty="0" smtClean="0"/>
          </a:p>
          <a:p>
            <a:pPr algn="l"/>
            <a:r>
              <a:rPr lang="en-US" sz="2000" dirty="0" smtClean="0"/>
              <a:t> </a:t>
            </a:r>
            <a:endParaRPr lang="en-CA" sz="2000" dirty="0" smtClean="0"/>
          </a:p>
          <a:p>
            <a:pPr algn="l"/>
            <a:r>
              <a:rPr lang="en-US" sz="2000" b="1" dirty="0" smtClean="0"/>
              <a:t>Rising Carbon Dioxide is Great for Plants</a:t>
            </a:r>
            <a:endParaRPr lang="en-CA" sz="2000" dirty="0" smtClean="0"/>
          </a:p>
          <a:p>
            <a:pPr algn="l"/>
            <a:r>
              <a:rPr lang="en-US" sz="2000" dirty="0" err="1" smtClean="0"/>
              <a:t>Wittwer</a:t>
            </a:r>
            <a:r>
              <a:rPr lang="en-US" sz="2000" dirty="0" smtClean="0"/>
              <a:t>, S. 1992. Rising Carbon Dioxide is Great for Plants. </a:t>
            </a:r>
            <a:r>
              <a:rPr lang="en-US" sz="2000" i="1" dirty="0" smtClean="0"/>
              <a:t>Policy Review. </a:t>
            </a:r>
            <a:r>
              <a:rPr lang="en-US" sz="2000" dirty="0" smtClean="0"/>
              <a:t>Retrieved, July 16, 2012, from</a:t>
            </a:r>
            <a:endParaRPr lang="en-CA" sz="2000" dirty="0" smtClean="0"/>
          </a:p>
          <a:p>
            <a:pPr algn="l"/>
            <a:r>
              <a:rPr lang="en-US" sz="2000" u="sng" dirty="0" smtClean="0">
                <a:hlinkClick r:id="rId10"/>
              </a:rPr>
              <a:t>http://www.geocraft.com/WVFossils/Reference_Docs/CO2_good_for_plants.pdf</a:t>
            </a:r>
            <a:endParaRPr lang="en-CA" sz="2000" dirty="0" smtClean="0"/>
          </a:p>
          <a:p>
            <a:pPr algn="l"/>
            <a:r>
              <a:rPr lang="en-US" sz="2000" dirty="0" smtClean="0"/>
              <a:t> </a:t>
            </a:r>
            <a:endParaRPr lang="en-CA" sz="2000" dirty="0" smtClean="0"/>
          </a:p>
          <a:p>
            <a:pPr algn="l"/>
            <a:r>
              <a:rPr lang="en-US" sz="2000" dirty="0" smtClean="0"/>
              <a:t>This link gives insight into the global warming debate and how it relates to plants and photosynthesis. It introduces the argument over global warming and proposes that even though rising CO2 levels are dangerous for many reasons, they also increase plant productivity.  </a:t>
            </a:r>
            <a:endParaRPr lang="en-CA" sz="2000" dirty="0" smtClean="0"/>
          </a:p>
          <a:p>
            <a:pPr algn="l"/>
            <a:r>
              <a:rPr lang="en-US" sz="2000" dirty="0" smtClean="0"/>
              <a:t> </a:t>
            </a:r>
            <a:endParaRPr lang="en-CA" sz="2000" dirty="0" smtClean="0"/>
          </a:p>
          <a:p>
            <a:pPr algn="l"/>
            <a:r>
              <a:rPr lang="en-US" sz="2000" b="1" dirty="0" smtClean="0"/>
              <a:t>RAFT Activities</a:t>
            </a:r>
            <a:endParaRPr lang="en-CA" sz="2000" dirty="0" smtClean="0"/>
          </a:p>
          <a:p>
            <a:pPr algn="l"/>
            <a:r>
              <a:rPr lang="en-US" sz="2000" dirty="0" smtClean="0"/>
              <a:t>Saskatoon Public Schools. 2004-2009. What is Raft. </a:t>
            </a:r>
            <a:r>
              <a:rPr lang="en-US" sz="2000" i="1" dirty="0" smtClean="0"/>
              <a:t>Instructional Strategies Online.</a:t>
            </a:r>
            <a:r>
              <a:rPr lang="en-US" sz="2000" dirty="0" smtClean="0"/>
              <a:t> Retrieved July 17, 2012, from</a:t>
            </a:r>
            <a:endParaRPr lang="en-CA" sz="2000" dirty="0" smtClean="0"/>
          </a:p>
          <a:p>
            <a:pPr algn="l"/>
            <a:r>
              <a:rPr lang="en-US" sz="2000" u="sng" dirty="0" smtClean="0">
                <a:hlinkClick r:id="rId11"/>
              </a:rPr>
              <a:t>http://olc.spsd.sk.ca/de/pd/instr/strats/raft/</a:t>
            </a:r>
            <a:endParaRPr lang="en-CA" sz="2000" dirty="0" smtClean="0"/>
          </a:p>
          <a:p>
            <a:pPr algn="l"/>
            <a:r>
              <a:rPr lang="en-US" sz="2000" dirty="0" smtClean="0"/>
              <a:t> </a:t>
            </a:r>
            <a:endParaRPr lang="en-CA" sz="2000" dirty="0" smtClean="0"/>
          </a:p>
          <a:p>
            <a:pPr algn="l"/>
            <a:r>
              <a:rPr lang="en-US" sz="2000" dirty="0" smtClean="0"/>
              <a:t>This link explains the RAFT technique.    </a:t>
            </a:r>
            <a:endParaRPr lang="en-CA" sz="2000" dirty="0" smtClean="0"/>
          </a:p>
          <a:p>
            <a:pPr algn="l"/>
            <a:r>
              <a:rPr lang="en-US" sz="2000" dirty="0" smtClean="0"/>
              <a:t> </a:t>
            </a:r>
            <a:endParaRPr lang="en-CA" sz="2000" dirty="0" smtClean="0"/>
          </a:p>
          <a:p>
            <a:pPr algn="l"/>
            <a:r>
              <a:rPr lang="en-US" sz="2000" b="1" dirty="0" smtClean="0"/>
              <a:t>The Calvin Cycle</a:t>
            </a:r>
            <a:endParaRPr lang="en-CA" sz="2000" dirty="0" smtClean="0"/>
          </a:p>
          <a:p>
            <a:pPr algn="l"/>
            <a:r>
              <a:rPr lang="en-US" sz="2000" dirty="0" smtClean="0"/>
              <a:t>Kent, G. 2004. Carbon Fixation in Photosynthesis. </a:t>
            </a:r>
            <a:r>
              <a:rPr lang="en-US" sz="2000" i="1" dirty="0" smtClean="0"/>
              <a:t>Biology 203 Cell Biology Laboratory, Smith </a:t>
            </a:r>
            <a:r>
              <a:rPr lang="en-US" sz="2000" i="1" dirty="0" err="1" smtClean="0"/>
              <a:t>Edu</a:t>
            </a:r>
            <a:r>
              <a:rPr lang="en-US" sz="2000" i="1" dirty="0" smtClean="0"/>
              <a:t>. </a:t>
            </a:r>
            <a:r>
              <a:rPr lang="en-US" sz="2000" dirty="0" smtClean="0"/>
              <a:t>Retrieved July 17, 2012, from</a:t>
            </a:r>
            <a:endParaRPr lang="en-CA" sz="2000" dirty="0" smtClean="0"/>
          </a:p>
          <a:p>
            <a:pPr algn="l"/>
            <a:r>
              <a:rPr lang="en-US" sz="2000" u="sng" dirty="0" smtClean="0">
                <a:hlinkClick r:id="rId12"/>
              </a:rPr>
              <a:t>http://www.science.smith.edu/departments/Biology/Bio231/calvin.html</a:t>
            </a:r>
            <a:endParaRPr lang="en-CA" sz="2000" dirty="0" smtClean="0"/>
          </a:p>
          <a:p>
            <a:pPr algn="l"/>
            <a:r>
              <a:rPr lang="en-US" sz="2000" dirty="0" smtClean="0"/>
              <a:t> </a:t>
            </a:r>
            <a:endParaRPr lang="en-CA" sz="2000" dirty="0" smtClean="0"/>
          </a:p>
          <a:p>
            <a:pPr algn="l"/>
            <a:r>
              <a:rPr lang="en-US" sz="2000" dirty="0" smtClean="0"/>
              <a:t>This link provides an interactive video on the Calvin Cycle.  Students can observe the 3 stages of this cycle.  </a:t>
            </a:r>
            <a:endParaRPr lang="en-CA" sz="2000" dirty="0" smtClean="0"/>
          </a:p>
          <a:p>
            <a:pPr algn="l"/>
            <a:r>
              <a:rPr lang="en-US" sz="2000" dirty="0" smtClean="0"/>
              <a:t> </a:t>
            </a:r>
            <a:endParaRPr lang="en-CA" sz="2000" dirty="0" smtClean="0"/>
          </a:p>
          <a:p>
            <a:pPr algn="l"/>
            <a:r>
              <a:rPr lang="en-US" sz="2000" b="1" dirty="0" smtClean="0"/>
              <a:t>Photosynthesis Leaf Lab (online simulation)</a:t>
            </a:r>
            <a:endParaRPr lang="en-CA" sz="2000" dirty="0" smtClean="0"/>
          </a:p>
          <a:p>
            <a:pPr algn="l"/>
            <a:r>
              <a:rPr lang="en-US" sz="2000" dirty="0" smtClean="0"/>
              <a:t>Science Courseware.org. 2005-2008. Leaf Lab. </a:t>
            </a:r>
            <a:r>
              <a:rPr lang="en-US" sz="2000" i="1" dirty="0" smtClean="0"/>
              <a:t>Virtual Courseware Project. </a:t>
            </a:r>
            <a:r>
              <a:rPr lang="en-US" sz="2000" dirty="0" smtClean="0"/>
              <a:t>Retrieved July 15, 2012, from</a:t>
            </a:r>
            <a:endParaRPr lang="en-CA" sz="2000" dirty="0" smtClean="0"/>
          </a:p>
          <a:p>
            <a:pPr algn="l"/>
            <a:r>
              <a:rPr lang="en-US" sz="2000" u="sng" dirty="0" smtClean="0">
                <a:hlinkClick r:id="rId13"/>
              </a:rPr>
              <a:t>http://www.sciencecourseware.com/BLOL/screenshots/leaflab.html</a:t>
            </a:r>
            <a:endParaRPr lang="en-CA" sz="2000" dirty="0" smtClean="0"/>
          </a:p>
          <a:p>
            <a:pPr algn="l"/>
            <a:r>
              <a:rPr lang="en-US" sz="2000" dirty="0" smtClean="0"/>
              <a:t> </a:t>
            </a:r>
            <a:endParaRPr lang="en-CA" sz="2000" dirty="0" smtClean="0"/>
          </a:p>
          <a:p>
            <a:pPr algn="l"/>
            <a:r>
              <a:rPr lang="en-US" sz="2000" b="1" dirty="0" smtClean="0"/>
              <a:t>Process of Light Reactions (online simulation)</a:t>
            </a:r>
            <a:endParaRPr lang="en-CA" sz="2000" dirty="0" smtClean="0"/>
          </a:p>
          <a:p>
            <a:pPr algn="l"/>
            <a:r>
              <a:rPr lang="en-US" sz="2000" dirty="0" err="1" smtClean="0"/>
              <a:t>Kyrk</a:t>
            </a:r>
            <a:r>
              <a:rPr lang="en-US" sz="2000" dirty="0" smtClean="0"/>
              <a:t>, J. 2012. Light Reactions. </a:t>
            </a:r>
            <a:r>
              <a:rPr lang="en-US" sz="2000" i="1" dirty="0" smtClean="0"/>
              <a:t>Cell Biology Animation.</a:t>
            </a:r>
            <a:r>
              <a:rPr lang="en-US" sz="2000" dirty="0" smtClean="0"/>
              <a:t> Retrieved July 16, 2012, from</a:t>
            </a:r>
            <a:endParaRPr lang="en-CA" sz="2000" dirty="0" smtClean="0"/>
          </a:p>
          <a:p>
            <a:pPr algn="l"/>
            <a:r>
              <a:rPr lang="en-US" sz="2000" u="sng" dirty="0" smtClean="0">
                <a:hlinkClick r:id="rId14"/>
              </a:rPr>
              <a:t>http://www.johnkyrk.com/photosynthesis.html</a:t>
            </a:r>
            <a:endParaRPr lang="en-CA" sz="2000" dirty="0" smtClean="0"/>
          </a:p>
          <a:p>
            <a:pPr algn="l"/>
            <a:r>
              <a:rPr lang="en-US" sz="2000" dirty="0" smtClean="0"/>
              <a:t> </a:t>
            </a:r>
            <a:endParaRPr lang="en-CA" sz="2000" dirty="0" smtClean="0"/>
          </a:p>
          <a:p>
            <a:pPr algn="l"/>
            <a:r>
              <a:rPr lang="en-US" sz="2000" dirty="0" smtClean="0"/>
              <a:t>This link provides a simulation of the light reactions in photosynthesis.  You can also access a simulation of dark reactions from this website.  </a:t>
            </a:r>
            <a:endParaRPr lang="en-CA" sz="2000" dirty="0" smtClean="0"/>
          </a:p>
          <a:p>
            <a:pPr algn="l"/>
            <a:r>
              <a:rPr lang="en-US" sz="2000" b="1" dirty="0" smtClean="0"/>
              <a:t> </a:t>
            </a:r>
            <a:endParaRPr lang="en-CA" sz="2000" dirty="0" smtClean="0"/>
          </a:p>
          <a:p>
            <a:pPr algn="l"/>
            <a:r>
              <a:rPr lang="en-US" sz="2000" b="1" dirty="0" smtClean="0"/>
              <a:t>How Light Affects Photosynthesis</a:t>
            </a:r>
            <a:endParaRPr lang="en-CA" sz="2000" dirty="0" smtClean="0"/>
          </a:p>
          <a:p>
            <a:pPr algn="l"/>
            <a:r>
              <a:rPr lang="en-US" sz="2000" u="sng" dirty="0" smtClean="0">
                <a:hlinkClick r:id="rId15"/>
              </a:rPr>
              <a:t>http://www.mhhe.com/biosci/genbio/biolink/j_explorations/ch09expl.htm</a:t>
            </a:r>
            <a:endParaRPr lang="en-CA" sz="2000" dirty="0" smtClean="0"/>
          </a:p>
          <a:p>
            <a:pPr algn="l"/>
            <a:r>
              <a:rPr lang="en-US" sz="2000" dirty="0" smtClean="0"/>
              <a:t> </a:t>
            </a:r>
            <a:endParaRPr lang="en-CA" sz="2000" dirty="0" smtClean="0"/>
          </a:p>
          <a:p>
            <a:pPr algn="l"/>
            <a:r>
              <a:rPr lang="en-US" sz="2000" dirty="0" smtClean="0"/>
              <a:t>In this activity, students can manipulate light and see the effects on photosynthesis.  </a:t>
            </a:r>
            <a:endParaRPr lang="en-CA" sz="2000" dirty="0" smtClean="0"/>
          </a:p>
          <a:p>
            <a:pPr algn="l"/>
            <a:r>
              <a:rPr lang="en-US" sz="2000" dirty="0" smtClean="0"/>
              <a:t> </a:t>
            </a:r>
            <a:endParaRPr lang="en-CA" sz="2000" dirty="0" smtClean="0"/>
          </a:p>
          <a:p>
            <a:pPr algn="l"/>
            <a:r>
              <a:rPr lang="en-US" sz="2000" b="1" dirty="0" smtClean="0"/>
              <a:t>Lessons, Overviews, Videos and simulations of photosynthesis</a:t>
            </a:r>
            <a:endParaRPr lang="en-CA" sz="2000" dirty="0" smtClean="0"/>
          </a:p>
          <a:p>
            <a:pPr algn="l"/>
            <a:r>
              <a:rPr lang="en-US" sz="2000" dirty="0" err="1" smtClean="0"/>
              <a:t>Muskopf</a:t>
            </a:r>
            <a:r>
              <a:rPr lang="en-US" sz="2000" dirty="0" smtClean="0"/>
              <a:t>, S. 2012. Cellular. </a:t>
            </a:r>
            <a:r>
              <a:rPr lang="en-US" sz="2000" i="1" dirty="0" smtClean="0"/>
              <a:t>AP Biology. </a:t>
            </a:r>
            <a:r>
              <a:rPr lang="en-US" sz="2000" dirty="0" smtClean="0"/>
              <a:t>Retrieved July 16, 2012, from</a:t>
            </a:r>
            <a:endParaRPr lang="en-CA" sz="2000" dirty="0" smtClean="0"/>
          </a:p>
          <a:p>
            <a:pPr algn="l"/>
            <a:r>
              <a:rPr lang="en-US" sz="2000" u="sng" dirty="0" smtClean="0">
                <a:hlinkClick r:id="rId16"/>
              </a:rPr>
              <a:t>http://www.biologycorner.com/APbiology/cellular.html</a:t>
            </a:r>
            <a:endParaRPr lang="en-CA" sz="2000" dirty="0" smtClean="0"/>
          </a:p>
          <a:p>
            <a:pPr algn="l"/>
            <a:r>
              <a:rPr lang="en-US" sz="2000" dirty="0" smtClean="0"/>
              <a:t> </a:t>
            </a:r>
            <a:endParaRPr lang="en-CA" sz="2000" dirty="0" smtClean="0"/>
          </a:p>
          <a:p>
            <a:pPr algn="l"/>
            <a:r>
              <a:rPr lang="en-US" sz="2000" b="1" dirty="0" smtClean="0"/>
              <a:t>Photosynthesis Diagrams</a:t>
            </a:r>
            <a:endParaRPr lang="en-CA" sz="2000" dirty="0" smtClean="0"/>
          </a:p>
          <a:p>
            <a:pPr algn="l"/>
            <a:r>
              <a:rPr lang="en-US" sz="2000" dirty="0" smtClean="0"/>
              <a:t>Wikipedia. 2012. Photosynthesis.  </a:t>
            </a:r>
            <a:r>
              <a:rPr lang="en-US" sz="2000" i="1" dirty="0" smtClean="0"/>
              <a:t>Wikipedia Foundation Inc.</a:t>
            </a:r>
            <a:r>
              <a:rPr lang="en-US" sz="2000" dirty="0" smtClean="0"/>
              <a:t> Retrieved July 17, 2012, from</a:t>
            </a:r>
            <a:endParaRPr lang="en-CA" sz="2000" dirty="0" smtClean="0"/>
          </a:p>
          <a:p>
            <a:pPr algn="l"/>
            <a:r>
              <a:rPr lang="en-US" sz="2000" u="sng" dirty="0" smtClean="0">
                <a:hlinkClick r:id="rId17"/>
              </a:rPr>
              <a:t>http://en.wikipedia.org/wiki/Photosynthesis</a:t>
            </a:r>
            <a:endParaRPr lang="en-CA" sz="2000" dirty="0" smtClean="0"/>
          </a:p>
          <a:p>
            <a:pPr algn="l"/>
            <a:r>
              <a:rPr lang="en-US" sz="2000" dirty="0" smtClean="0"/>
              <a:t> </a:t>
            </a:r>
            <a:endParaRPr lang="en-CA" sz="2000" dirty="0" smtClean="0"/>
          </a:p>
          <a:p>
            <a:pPr algn="l"/>
            <a:r>
              <a:rPr lang="en-US" sz="2000" dirty="0" smtClean="0"/>
              <a:t>Toronto Prep School Biology. 2012.  Plants – Anatomy, Growth and Function. </a:t>
            </a:r>
            <a:r>
              <a:rPr lang="en-US" sz="2000" i="1" dirty="0" err="1" smtClean="0"/>
              <a:t>Tangient</a:t>
            </a:r>
            <a:r>
              <a:rPr lang="en-US" sz="2000" i="1" dirty="0" smtClean="0"/>
              <a:t> LLC. </a:t>
            </a:r>
            <a:r>
              <a:rPr lang="en-US" sz="2000" dirty="0" smtClean="0"/>
              <a:t>Retrieved July 16, 2012, from</a:t>
            </a:r>
            <a:endParaRPr lang="en-CA" sz="2000" dirty="0" smtClean="0"/>
          </a:p>
          <a:p>
            <a:pPr algn="l"/>
            <a:r>
              <a:rPr lang="en-US" sz="2000" u="sng" dirty="0" smtClean="0">
                <a:hlinkClick r:id="rId18"/>
              </a:rPr>
              <a:t>http://tpsbiology11student.wikispaces.com/Plants+-+Anatomy,+Growth,+and+Function</a:t>
            </a:r>
            <a:endParaRPr lang="en-CA" sz="2000" dirty="0" smtClean="0"/>
          </a:p>
          <a:p>
            <a:pPr algn="l"/>
            <a:r>
              <a:rPr lang="en-US" sz="2000" dirty="0" smtClean="0"/>
              <a:t> </a:t>
            </a:r>
            <a:endParaRPr lang="en-CA" sz="2000" dirty="0" smtClean="0"/>
          </a:p>
          <a:p>
            <a:pPr algn="l"/>
            <a:r>
              <a:rPr lang="en-US" sz="2000" dirty="0" err="1" smtClean="0"/>
              <a:t>Pighin</a:t>
            </a:r>
            <a:r>
              <a:rPr lang="en-US" sz="2000" dirty="0" smtClean="0"/>
              <a:t>, J. 2003. Capturing the Sun: An explanation in the World of Plant Science. </a:t>
            </a:r>
            <a:r>
              <a:rPr lang="en-US" sz="2000" i="1" dirty="0" smtClean="0"/>
              <a:t>The Science Creative Quarterly.</a:t>
            </a:r>
            <a:r>
              <a:rPr lang="en-US" sz="2000" dirty="0" smtClean="0"/>
              <a:t> Retrieved July 16, 2012, from</a:t>
            </a:r>
            <a:endParaRPr lang="en-CA" sz="2000" dirty="0" smtClean="0"/>
          </a:p>
          <a:p>
            <a:pPr algn="l"/>
            <a:r>
              <a:rPr lang="en-US" sz="2000" u="sng" dirty="0" smtClean="0">
                <a:hlinkClick r:id="rId19"/>
              </a:rPr>
              <a:t>http://www.scq.ubc.ca/capturing-the-sun-an-exploration-into-the-world-of-plant-science/</a:t>
            </a:r>
            <a:endParaRPr lang="en-CA" sz="2000" dirty="0" smtClean="0"/>
          </a:p>
          <a:p>
            <a:pPr algn="l"/>
            <a:r>
              <a:rPr lang="en-US" sz="2000" dirty="0" smtClean="0"/>
              <a:t> </a:t>
            </a:r>
            <a:endParaRPr lang="en-CA" sz="2000" dirty="0" smtClean="0"/>
          </a:p>
          <a:p>
            <a:pPr algn="l"/>
            <a:r>
              <a:rPr lang="en-US" sz="2000" dirty="0" smtClean="0"/>
              <a:t>All diagrams, aside from the photosynthesis summary, were found using Google images. </a:t>
            </a:r>
            <a:endParaRPr lang="en-CA" sz="2000" dirty="0" smtClean="0"/>
          </a:p>
          <a:p>
            <a:pPr algn="l"/>
            <a:r>
              <a:rPr lang="en-US" sz="2000" dirty="0" smtClean="0"/>
              <a:t> </a:t>
            </a:r>
            <a:endParaRPr lang="en-CA" sz="2000" dirty="0" smtClean="0"/>
          </a:p>
          <a:p>
            <a:pPr algn="l"/>
            <a:r>
              <a:rPr lang="en-US" sz="2000" u="sng" dirty="0" smtClean="0"/>
              <a:t>Annotated References</a:t>
            </a:r>
            <a:endParaRPr lang="en-CA" sz="2000" dirty="0" smtClean="0"/>
          </a:p>
          <a:p>
            <a:pPr algn="l"/>
            <a:r>
              <a:rPr lang="en-US" sz="2000" dirty="0" smtClean="0"/>
              <a:t> </a:t>
            </a:r>
            <a:endParaRPr lang="en-CA" sz="2000" dirty="0" smtClean="0"/>
          </a:p>
          <a:p>
            <a:pPr algn="l"/>
            <a:r>
              <a:rPr lang="en-US" sz="2000" dirty="0" smtClean="0"/>
              <a:t>Carter-Edwards, Trent et al. 2011. </a:t>
            </a:r>
            <a:r>
              <a:rPr lang="en-US" sz="2000" i="1" dirty="0" smtClean="0"/>
              <a:t>Biology 12</a:t>
            </a:r>
            <a:r>
              <a:rPr lang="en-US" sz="2000" dirty="0" smtClean="0"/>
              <a:t>. Canada: Mc </a:t>
            </a:r>
            <a:r>
              <a:rPr lang="en-US" sz="2000" dirty="0" err="1" smtClean="0"/>
              <a:t>Graw</a:t>
            </a:r>
            <a:r>
              <a:rPr lang="en-US" sz="2000" dirty="0" smtClean="0"/>
              <a:t>-Hill Ryerson Limited.  </a:t>
            </a:r>
            <a:endParaRPr lang="en-CA" sz="2000" dirty="0" smtClean="0"/>
          </a:p>
          <a:p>
            <a:pPr algn="l"/>
            <a:r>
              <a:rPr lang="en-US" sz="2000" dirty="0" smtClean="0"/>
              <a:t> </a:t>
            </a:r>
            <a:endParaRPr lang="en-CA" sz="2000" dirty="0" smtClean="0"/>
          </a:p>
          <a:p>
            <a:pPr algn="l"/>
            <a:r>
              <a:rPr lang="en-US" sz="2000" dirty="0" smtClean="0"/>
              <a:t>This textbook is a great source of background information for the process of photosynthesis.</a:t>
            </a:r>
            <a:endParaRPr lang="en-US" sz="2000" b="1" i="1" dirty="0" smtClean="0">
              <a:effectLst>
                <a:outerShdw blurRad="38100" dist="38100" dir="2700000" algn="tl">
                  <a:srgbClr val="FFFFFF"/>
                </a:outerShdw>
              </a:effectLst>
              <a:latin typeface="Comic Sans MS" pitchFamily="66" charset="0"/>
            </a:endParaRPr>
          </a:p>
        </p:txBody>
      </p:sp>
      <p:sp>
        <p:nvSpPr>
          <p:cNvPr id="3" name="Rectangle 2"/>
          <p:cNvSpPr/>
          <p:nvPr/>
        </p:nvSpPr>
        <p:spPr>
          <a:xfrm>
            <a:off x="1406257" y="0"/>
            <a:ext cx="6297667" cy="646331"/>
          </a:xfrm>
          <a:prstGeom prst="rect">
            <a:avLst/>
          </a:prstGeom>
        </p:spPr>
        <p:txBody>
          <a:bodyPr wrap="none">
            <a:spAutoFit/>
          </a:bodyPr>
          <a:lstStyle/>
          <a:p>
            <a:r>
              <a:rPr lang="en-US" sz="3600" b="1" cap="all" dirty="0" smtClean="0">
                <a:ln w="9000" cmpd="sng">
                  <a:solidFill>
                    <a:schemeClr val="accent4">
                      <a:shade val="50000"/>
                      <a:satMod val="120000"/>
                    </a:schemeClr>
                  </a:solidFill>
                  <a:prstDash val="solid"/>
                </a:ln>
                <a:solidFill>
                  <a:srgbClr val="FF0000"/>
                </a:solidFill>
                <a:effectLst>
                  <a:reflection blurRad="12700" stA="28000" endPos="45000" dist="1000" dir="5400000" sy="-100000" algn="bl" rotWithShape="0"/>
                </a:effectLst>
              </a:rPr>
              <a:t>Annotated references</a:t>
            </a:r>
          </a:p>
        </p:txBody>
      </p:sp>
    </p:spTree>
  </p:cSld>
  <p:clrMapOvr>
    <a:masterClrMapping/>
  </p:clrMapOvr>
  <p:transition advClick="0" advTm="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64" presetClass="path" presetSubtype="0" accel="50000" decel="50000" fill="hold" grpId="0" nodeType="clickEffect">
                                  <p:stCondLst>
                                    <p:cond delay="0"/>
                                  </p:stCondLst>
                                  <p:childTnLst>
                                    <p:animMotion origin="layout" path="M -1.66667E-6 -1.11111E-6 L -0.00503 -2.2868 " pathEditMode="relative" rAng="0" ptsTypes="AA">
                                      <p:cBhvr>
                                        <p:cTn id="10" dur="5000" fill="hold"/>
                                        <p:tgtEl>
                                          <p:spTgt spid="4"/>
                                        </p:tgtEl>
                                        <p:attrNameLst>
                                          <p:attrName>ppt_x</p:attrName>
                                          <p:attrName>ppt_y</p:attrName>
                                        </p:attrNameLst>
                                      </p:cBhvr>
                                      <p:rCtr x="-3" y="-1144"/>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3" grpId="0"/>
    </p:bld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064" name="Text Box 16"/>
          <p:cNvSpPr txBox="1">
            <a:spLocks noChangeArrowheads="1"/>
          </p:cNvSpPr>
          <p:nvPr/>
        </p:nvSpPr>
        <p:spPr bwMode="auto">
          <a:xfrm>
            <a:off x="423334" y="2133600"/>
            <a:ext cx="8280400" cy="4431983"/>
          </a:xfrm>
          <a:prstGeom prst="rect">
            <a:avLst/>
          </a:prstGeom>
          <a:solidFill>
            <a:schemeClr val="accent1">
              <a:alpha val="75000"/>
            </a:schemeClr>
          </a:solidFill>
          <a:ln w="9525">
            <a:noFill/>
            <a:miter lim="800000"/>
            <a:headEnd/>
            <a:tailEnd/>
          </a:ln>
          <a:effectLst/>
        </p:spPr>
        <p:txBody>
          <a:bodyPr wrap="square">
            <a:spAutoFit/>
          </a:bodyPr>
          <a:lstStyle/>
          <a:p>
            <a:pPr marL="342900" indent="-342900">
              <a:spcBef>
                <a:spcPct val="50000"/>
              </a:spcBef>
              <a:buFontTx/>
              <a:buAutoNum type="arabicParenR"/>
              <a:defRPr/>
            </a:pPr>
            <a:endParaRPr lang="en-US" sz="3200" b="1" dirty="0" smtClean="0">
              <a:latin typeface="Comic Sans MS" pitchFamily="66" charset="0"/>
            </a:endParaRPr>
          </a:p>
          <a:p>
            <a:pPr marL="342900" indent="-342900">
              <a:spcBef>
                <a:spcPct val="50000"/>
              </a:spcBef>
              <a:defRPr/>
            </a:pPr>
            <a:r>
              <a:rPr lang="en-US" sz="3200" b="1" dirty="0">
                <a:latin typeface="Comic Sans MS" pitchFamily="66" charset="0"/>
              </a:rPr>
              <a:t>			</a:t>
            </a:r>
            <a:r>
              <a:rPr lang="en-US" sz="3200" b="1" dirty="0" smtClean="0">
                <a:latin typeface="Comic Sans MS" pitchFamily="66" charset="0"/>
              </a:rPr>
              <a:t>		</a:t>
            </a:r>
            <a:r>
              <a:rPr lang="en-US" sz="6000" b="1" i="1" dirty="0" smtClean="0">
                <a:ln w="17780" cmpd="sng">
                  <a:solidFill>
                    <a:srgbClr val="FFFFFF"/>
                  </a:solidFill>
                  <a:prstDash val="solid"/>
                  <a:miter lim="800000"/>
                </a:ln>
                <a:solidFill>
                  <a:srgbClr val="FF0000"/>
                </a:solidFill>
                <a:effectLst>
                  <a:outerShdw blurRad="50800" algn="tl" rotWithShape="0">
                    <a:srgbClr val="000000"/>
                  </a:outerShdw>
                </a:effectLst>
                <a:latin typeface="Comic Sans MS" pitchFamily="66" charset="0"/>
              </a:rPr>
              <a:t>Sunlight</a:t>
            </a:r>
            <a:endParaRPr lang="en-US" sz="6000" b="1" i="1" dirty="0">
              <a:solidFill>
                <a:srgbClr val="FF0000"/>
              </a:solidFill>
              <a:latin typeface="Comic Sans MS" pitchFamily="66" charset="0"/>
            </a:endParaRPr>
          </a:p>
          <a:p>
            <a:pPr marL="342900" indent="-342900">
              <a:spcBef>
                <a:spcPct val="50000"/>
              </a:spcBef>
              <a:defRPr/>
            </a:pPr>
            <a:endParaRPr lang="en-US" sz="3200" b="1" i="1" dirty="0" smtClean="0">
              <a:latin typeface="Comic Sans MS" pitchFamily="66" charset="0"/>
            </a:endParaRPr>
          </a:p>
          <a:p>
            <a:pPr marL="342900" indent="-342900">
              <a:spcBef>
                <a:spcPct val="50000"/>
              </a:spcBef>
              <a:defRPr/>
            </a:pPr>
            <a:r>
              <a:rPr lang="en-US" sz="3200" b="1" i="1" dirty="0" smtClean="0">
                <a:latin typeface="Comic Sans MS" pitchFamily="66" charset="0"/>
              </a:rPr>
              <a:t>Photosynthesis </a:t>
            </a:r>
            <a:r>
              <a:rPr lang="en-US" sz="3200" dirty="0">
                <a:latin typeface="Comic Sans MS" pitchFamily="66" charset="0"/>
              </a:rPr>
              <a:t>is the process by which plants transform light energy from the sun into stored chemical </a:t>
            </a:r>
            <a:r>
              <a:rPr lang="en-US" sz="3200" dirty="0" smtClean="0">
                <a:latin typeface="Comic Sans MS" pitchFamily="66" charset="0"/>
              </a:rPr>
              <a:t>energy</a:t>
            </a:r>
            <a:r>
              <a:rPr lang="en-US" sz="3200" b="1" i="1" dirty="0" smtClean="0">
                <a:latin typeface="Comic Sans MS" pitchFamily="66" charset="0"/>
              </a:rPr>
              <a:t>. </a:t>
            </a:r>
            <a:endParaRPr lang="en-US" b="1" i="1" dirty="0"/>
          </a:p>
        </p:txBody>
      </p:sp>
      <p:pic>
        <p:nvPicPr>
          <p:cNvPr id="2068" name="Picture 20" descr="sun-soho011905-1919z"/>
          <p:cNvPicPr>
            <a:picLocks noChangeAspect="1" noChangeArrowheads="1"/>
          </p:cNvPicPr>
          <p:nvPr/>
        </p:nvPicPr>
        <p:blipFill>
          <a:blip r:embed="rId2" cstate="print"/>
          <a:srcRect/>
          <a:stretch>
            <a:fillRect/>
          </a:stretch>
        </p:blipFill>
        <p:spPr bwMode="auto">
          <a:xfrm>
            <a:off x="1020234" y="2404006"/>
            <a:ext cx="2376488" cy="2376487"/>
          </a:xfrm>
          <a:prstGeom prst="rect">
            <a:avLst/>
          </a:prstGeom>
          <a:noFill/>
          <a:ln w="9525">
            <a:noFill/>
            <a:miter lim="800000"/>
            <a:headEnd/>
            <a:tailEnd/>
          </a:ln>
        </p:spPr>
      </p:pic>
      <p:sp>
        <p:nvSpPr>
          <p:cNvPr id="5" name="Rectangle 4"/>
          <p:cNvSpPr/>
          <p:nvPr/>
        </p:nvSpPr>
        <p:spPr>
          <a:xfrm>
            <a:off x="440266" y="213266"/>
            <a:ext cx="8348133" cy="1754327"/>
          </a:xfrm>
          <a:prstGeom prst="rect">
            <a:avLst/>
          </a:prstGeom>
        </p:spPr>
        <p:txBody>
          <a:bodyPr wrap="square">
            <a:spAutoFit/>
          </a:bodyPr>
          <a:lstStyle/>
          <a:p>
            <a:r>
              <a:rPr lang="en-US" sz="5400" b="1" kern="10" dirty="0" smtClean="0">
                <a:ln w="9525">
                  <a:solidFill>
                    <a:schemeClr val="tx1"/>
                  </a:solidFill>
                  <a:round/>
                  <a:headEnd/>
                  <a:tailEnd/>
                </a:ln>
                <a:gradFill rotWithShape="1">
                  <a:gsLst>
                    <a:gs pos="0">
                      <a:srgbClr val="FF9933"/>
                    </a:gs>
                    <a:gs pos="100000">
                      <a:srgbClr val="FFFF00"/>
                    </a:gs>
                  </a:gsLst>
                  <a:lin ang="0" scaled="1"/>
                </a:gradFill>
                <a:effectLst>
                  <a:outerShdw dist="35921" dir="2700000" algn="ctr" rotWithShape="0">
                    <a:srgbClr val="C0C0C0">
                      <a:alpha val="79999"/>
                    </a:srgbClr>
                  </a:outerShdw>
                </a:effectLst>
                <a:latin typeface="Impact"/>
              </a:rPr>
              <a:t>Brainstorm: Where does energy come from?</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900" decel="100000" fill="hold"/>
                                        <p:tgtEl>
                                          <p:spTgt spid="5"/>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5"/>
                                        </p:tgtEl>
                                        <p:attrNameLst>
                                          <p:attrName>ppt_y</p:attrName>
                                        </p:attrNameLst>
                                      </p:cBhvr>
                                      <p:tavLst>
                                        <p:tav tm="0">
                                          <p:val>
                                            <p:strVal val="#ppt_y-.03"/>
                                          </p:val>
                                        </p:tav>
                                        <p:tav tm="100000">
                                          <p:val>
                                            <p:strVal val="#ppt_y"/>
                                          </p:val>
                                        </p:tav>
                                      </p:tavLst>
                                    </p:anim>
                                  </p:childTnLst>
                                </p:cTn>
                              </p:par>
                            </p:childTnLst>
                          </p:cTn>
                        </p:par>
                        <p:par>
                          <p:cTn id="11" fill="hold">
                            <p:stCondLst>
                              <p:cond delay="1000"/>
                            </p:stCondLst>
                            <p:childTnLst>
                              <p:par>
                                <p:cTn id="12" presetID="1" presetClass="entr" presetSubtype="0" fill="hold" nodeType="afterEffect">
                                  <p:stCondLst>
                                    <p:cond delay="4000"/>
                                  </p:stCondLst>
                                  <p:childTnLst>
                                    <p:set>
                                      <p:cBhvr>
                                        <p:cTn id="13" dur="1" fill="hold">
                                          <p:stCondLst>
                                            <p:cond delay="0"/>
                                          </p:stCondLst>
                                        </p:cTn>
                                        <p:tgtEl>
                                          <p:spTgt spid="2068"/>
                                        </p:tgtEl>
                                        <p:attrNameLst>
                                          <p:attrName>style.visibility</p:attrName>
                                        </p:attrNameLst>
                                      </p:cBhvr>
                                      <p:to>
                                        <p:strVal val="visible"/>
                                      </p:to>
                                    </p:set>
                                  </p:childTnLst>
                                </p:cTn>
                              </p:par>
                            </p:childTnLst>
                          </p:cTn>
                        </p:par>
                        <p:par>
                          <p:cTn id="14" fill="hold">
                            <p:stCondLst>
                              <p:cond delay="5000"/>
                            </p:stCondLst>
                            <p:childTnLst>
                              <p:par>
                                <p:cTn id="15" presetID="1" presetClass="entr" presetSubtype="0" fill="hold" grpId="0" nodeType="afterEffect">
                                  <p:stCondLst>
                                    <p:cond delay="0"/>
                                  </p:stCondLst>
                                  <p:childTnLst>
                                    <p:set>
                                      <p:cBhvr>
                                        <p:cTn id="16" dur="1" fill="hold">
                                          <p:stCondLst>
                                            <p:cond delay="0"/>
                                          </p:stCondLst>
                                        </p:cTn>
                                        <p:tgtEl>
                                          <p:spTgt spid="206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64" grpId="0" animBg="1"/>
      <p:bldP spid="5" grpId="0"/>
    </p:bld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Text Box 16"/>
          <p:cNvSpPr txBox="1">
            <a:spLocks noChangeArrowheads="1"/>
          </p:cNvSpPr>
          <p:nvPr/>
        </p:nvSpPr>
        <p:spPr bwMode="auto">
          <a:xfrm>
            <a:off x="827088" y="624840"/>
            <a:ext cx="7777162" cy="1323439"/>
          </a:xfrm>
          <a:prstGeom prst="rect">
            <a:avLst/>
          </a:prstGeom>
          <a:noFill/>
          <a:ln w="9525">
            <a:noFill/>
            <a:miter lim="800000"/>
            <a:headEnd/>
            <a:tailEnd/>
          </a:ln>
          <a:effectLst/>
        </p:spPr>
        <p:txBody>
          <a:bodyPr wrap="square">
            <a:spAutoFit/>
          </a:bodyPr>
          <a:lstStyle/>
          <a:p>
            <a:pPr marL="342900" indent="-342900">
              <a:spcBef>
                <a:spcPct val="50000"/>
              </a:spcBef>
              <a:defRPr/>
            </a:pPr>
            <a:r>
              <a:rPr lang="en-US" sz="3200" i="1"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Comic Sans MS" pitchFamily="66" charset="0"/>
              </a:rPr>
              <a:t>Click on the image to try the</a:t>
            </a:r>
          </a:p>
          <a:p>
            <a:pPr marL="342900" indent="-342900">
              <a:spcBef>
                <a:spcPct val="50000"/>
              </a:spcBef>
              <a:defRPr/>
            </a:pPr>
            <a:r>
              <a:rPr lang="en-US" sz="3200" i="1"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Comic Sans MS" pitchFamily="66" charset="0"/>
              </a:rPr>
              <a:t>following online diagnostic quiz:</a:t>
            </a:r>
            <a:endParaRPr lang="en-US" sz="3200" i="1"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Comic Sans MS" pitchFamily="66" charset="0"/>
            </a:endParaRPr>
          </a:p>
        </p:txBody>
      </p:sp>
      <p:pic>
        <p:nvPicPr>
          <p:cNvPr id="24578" name="Picture 2" descr="http://3.bp.blogspot.com/-mi1hyUZLiHY/T4iL8l-iGxI/AAAAAAAAAO0/Ur8nRSYXmeo/s1600/photosynthesis-3767.jpg">
            <a:hlinkClick r:id="rId2"/>
          </p:cNvPr>
          <p:cNvPicPr>
            <a:picLocks noChangeAspect="1" noChangeArrowheads="1"/>
          </p:cNvPicPr>
          <p:nvPr/>
        </p:nvPicPr>
        <p:blipFill>
          <a:blip r:embed="rId3" cstate="print"/>
          <a:srcRect/>
          <a:stretch>
            <a:fillRect/>
          </a:stretch>
        </p:blipFill>
        <p:spPr bwMode="auto">
          <a:xfrm>
            <a:off x="2258694" y="2279331"/>
            <a:ext cx="4629785" cy="4177831"/>
          </a:xfrm>
          <a:prstGeom prst="rect">
            <a:avLst/>
          </a:prstGeom>
          <a:noFill/>
        </p:spPr>
      </p:pic>
      <p:sp>
        <p:nvSpPr>
          <p:cNvPr id="5" name="Right Arrow 4"/>
          <p:cNvSpPr/>
          <p:nvPr/>
        </p:nvSpPr>
        <p:spPr bwMode="auto">
          <a:xfrm rot="2128900">
            <a:off x="110156" y="1930398"/>
            <a:ext cx="3471333" cy="1490133"/>
          </a:xfrm>
          <a:prstGeom prst="rightArrow">
            <a:avLst/>
          </a:prstGeom>
          <a:solidFill>
            <a:srgbClr val="FF9900"/>
          </a:solidFill>
          <a:ln w="57150" cap="flat" cmpd="sng" algn="ctr">
            <a:solidFill>
              <a:srgbClr val="FF0000"/>
            </a:solidFill>
            <a:prstDash val="solid"/>
            <a:round/>
            <a:headEnd type="none" w="med" len="med"/>
            <a:tailEnd type="triangle" w="lg" len="lg"/>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par>
                          <p:cTn id="7" fill="hold">
                            <p:stCondLst>
                              <p:cond delay="0"/>
                            </p:stCondLst>
                            <p:childTnLst>
                              <p:par>
                                <p:cTn id="8" presetID="2" presetClass="entr" presetSubtype="8" accel="50000" decel="50000" fill="hold" grpId="0" nodeType="afterEffect">
                                  <p:stCondLst>
                                    <p:cond delay="0"/>
                                  </p:stCondLst>
                                  <p:childTnLst>
                                    <p:set>
                                      <p:cBhvr>
                                        <p:cTn id="9" dur="1" fill="hold">
                                          <p:stCondLst>
                                            <p:cond delay="0"/>
                                          </p:stCondLst>
                                        </p:cTn>
                                        <p:tgtEl>
                                          <p:spTgt spid="5"/>
                                        </p:tgtEl>
                                        <p:attrNameLst>
                                          <p:attrName>style.visibility</p:attrName>
                                        </p:attrNameLst>
                                      </p:cBhvr>
                                      <p:to>
                                        <p:strVal val="visible"/>
                                      </p:to>
                                    </p:set>
                                    <p:anim calcmode="lin" valueType="num">
                                      <p:cBhvr additive="base">
                                        <p:cTn id="10" dur="1000" fill="hold"/>
                                        <p:tgtEl>
                                          <p:spTgt spid="5"/>
                                        </p:tgtEl>
                                        <p:attrNameLst>
                                          <p:attrName>ppt_x</p:attrName>
                                        </p:attrNameLst>
                                      </p:cBhvr>
                                      <p:tavLst>
                                        <p:tav tm="0">
                                          <p:val>
                                            <p:strVal val="0-#ppt_w/2"/>
                                          </p:val>
                                        </p:tav>
                                        <p:tav tm="100000">
                                          <p:val>
                                            <p:strVal val="#ppt_x"/>
                                          </p:val>
                                        </p:tav>
                                      </p:tavLst>
                                    </p:anim>
                                    <p:anim calcmode="lin" valueType="num">
                                      <p:cBhvr additive="base">
                                        <p:cTn id="11" dur="10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animBg="1"/>
    </p:bld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1268" name="Text Box 4"/>
          <p:cNvSpPr txBox="1">
            <a:spLocks noChangeArrowheads="1"/>
          </p:cNvSpPr>
          <p:nvPr/>
        </p:nvSpPr>
        <p:spPr bwMode="auto">
          <a:xfrm>
            <a:off x="1109134" y="0"/>
            <a:ext cx="6545263" cy="1077218"/>
          </a:xfrm>
          <a:prstGeom prst="rect">
            <a:avLst/>
          </a:prstGeom>
          <a:solidFill>
            <a:srgbClr val="C0C0C0">
              <a:alpha val="0"/>
            </a:srgbClr>
          </a:solidFill>
          <a:ln w="9525" algn="ctr">
            <a:noFill/>
            <a:miter lim="800000"/>
            <a:headEnd/>
            <a:tailEnd/>
          </a:ln>
          <a:effectLst>
            <a:outerShdw dist="35921" dir="2700000" algn="ctr" rotWithShape="0">
              <a:srgbClr val="C0C0C0">
                <a:alpha val="80000"/>
              </a:srgbClr>
            </a:outerShdw>
          </a:effectLst>
        </p:spPr>
        <p:txBody>
          <a:bodyPr>
            <a:spAutoFit/>
          </a:bodyPr>
          <a:lstStyle/>
          <a:p>
            <a:pPr>
              <a:spcBef>
                <a:spcPct val="50000"/>
              </a:spcBef>
              <a:defRPr/>
            </a:pPr>
            <a:r>
              <a:rPr lang="en-US" sz="3200" b="1" dirty="0">
                <a:ln>
                  <a:solidFill>
                    <a:srgbClr val="FF0000"/>
                  </a:solidFill>
                </a:ln>
                <a:solidFill>
                  <a:srgbClr val="FF9900"/>
                </a:solidFill>
              </a:rPr>
              <a:t>Where does this</a:t>
            </a:r>
            <a:r>
              <a:rPr lang="en-US" sz="3200" b="1" dirty="0" smtClean="0">
                <a:ln>
                  <a:solidFill>
                    <a:srgbClr val="FF0000"/>
                  </a:solidFill>
                </a:ln>
                <a:solidFill>
                  <a:srgbClr val="FF9900"/>
                </a:solidFill>
              </a:rPr>
              <a:t> photosynthesis occur</a:t>
            </a:r>
            <a:r>
              <a:rPr lang="en-US" sz="3200" b="1" dirty="0">
                <a:ln>
                  <a:solidFill>
                    <a:srgbClr val="FF0000"/>
                  </a:solidFill>
                </a:ln>
                <a:solidFill>
                  <a:srgbClr val="FF9900"/>
                </a:solidFill>
              </a:rPr>
              <a:t>?</a:t>
            </a:r>
          </a:p>
        </p:txBody>
      </p:sp>
      <p:sp>
        <p:nvSpPr>
          <p:cNvPr id="7180" name="Text Box 27"/>
          <p:cNvSpPr txBox="1">
            <a:spLocks noChangeArrowheads="1"/>
          </p:cNvSpPr>
          <p:nvPr/>
        </p:nvSpPr>
        <p:spPr bwMode="auto">
          <a:xfrm>
            <a:off x="6354763" y="4192588"/>
            <a:ext cx="2208212" cy="274637"/>
          </a:xfrm>
          <a:prstGeom prst="rect">
            <a:avLst/>
          </a:prstGeom>
          <a:noFill/>
          <a:ln w="57150" algn="ctr">
            <a:noFill/>
            <a:miter lim="800000"/>
            <a:headEnd/>
            <a:tailEnd type="none" w="lg" len="lg"/>
          </a:ln>
        </p:spPr>
        <p:txBody>
          <a:bodyPr>
            <a:spAutoFit/>
          </a:bodyPr>
          <a:lstStyle/>
          <a:p>
            <a:pPr>
              <a:spcBef>
                <a:spcPct val="50000"/>
              </a:spcBef>
            </a:pPr>
            <a:r>
              <a:rPr lang="en-US" sz="1200" b="1"/>
              <a:t>(http://www.school.net.th)</a:t>
            </a:r>
          </a:p>
        </p:txBody>
      </p:sp>
      <p:grpSp>
        <p:nvGrpSpPr>
          <p:cNvPr id="22" name="Group 21"/>
          <p:cNvGrpSpPr/>
          <p:nvPr/>
        </p:nvGrpSpPr>
        <p:grpSpPr>
          <a:xfrm>
            <a:off x="307986" y="974347"/>
            <a:ext cx="8591973" cy="5883653"/>
            <a:chOff x="307986" y="974347"/>
            <a:chExt cx="8591973" cy="5883653"/>
          </a:xfrm>
        </p:grpSpPr>
        <p:grpSp>
          <p:nvGrpSpPr>
            <p:cNvPr id="21" name="Group 20"/>
            <p:cNvGrpSpPr/>
            <p:nvPr/>
          </p:nvGrpSpPr>
          <p:grpSpPr>
            <a:xfrm>
              <a:off x="307986" y="974347"/>
              <a:ext cx="8591973" cy="5883653"/>
              <a:chOff x="307986" y="974347"/>
              <a:chExt cx="8591973" cy="5883653"/>
            </a:xfrm>
          </p:grpSpPr>
          <p:sp>
            <p:nvSpPr>
              <p:cNvPr id="14" name="Rectangle 13"/>
              <p:cNvSpPr/>
              <p:nvPr/>
            </p:nvSpPr>
            <p:spPr bwMode="auto">
              <a:xfrm>
                <a:off x="307986" y="1049867"/>
                <a:ext cx="8591973" cy="5808133"/>
              </a:xfrm>
              <a:prstGeom prst="rect">
                <a:avLst/>
              </a:prstGeom>
              <a:solidFill>
                <a:srgbClr val="BBE0E3">
                  <a:alpha val="89804"/>
                </a:srgbClr>
              </a:solidFill>
              <a:ln w="57150" cap="flat" cmpd="sng" algn="ctr">
                <a:noFill/>
                <a:prstDash val="solid"/>
                <a:round/>
                <a:headEnd type="none" w="med" len="med"/>
                <a:tailEnd type="triangle" w="lg" len="lg"/>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lang="en-CA" smtClean="0"/>
              </a:p>
            </p:txBody>
          </p:sp>
          <p:grpSp>
            <p:nvGrpSpPr>
              <p:cNvPr id="18" name="Group 17"/>
              <p:cNvGrpSpPr/>
              <p:nvPr/>
            </p:nvGrpSpPr>
            <p:grpSpPr>
              <a:xfrm>
                <a:off x="521222" y="974347"/>
                <a:ext cx="8125528" cy="5883653"/>
                <a:chOff x="-5040470" y="-412599"/>
                <a:chExt cx="8125528" cy="5883653"/>
              </a:xfrm>
            </p:grpSpPr>
            <p:sp>
              <p:nvSpPr>
                <p:cNvPr id="11270" name="Text Box 6"/>
                <p:cNvSpPr txBox="1">
                  <a:spLocks noChangeArrowheads="1"/>
                </p:cNvSpPr>
                <p:nvPr/>
              </p:nvSpPr>
              <p:spPr bwMode="auto">
                <a:xfrm>
                  <a:off x="-369992" y="1089554"/>
                  <a:ext cx="1025525" cy="579437"/>
                </a:xfrm>
                <a:prstGeom prst="rect">
                  <a:avLst/>
                </a:prstGeom>
                <a:solidFill>
                  <a:srgbClr val="C0C0C0">
                    <a:alpha val="0"/>
                  </a:srgbClr>
                </a:solidFill>
                <a:ln w="9525" algn="ctr">
                  <a:noFill/>
                  <a:miter lim="800000"/>
                  <a:headEnd/>
                  <a:tailEnd/>
                </a:ln>
                <a:effectLst>
                  <a:outerShdw dist="35921" dir="2700000" algn="ctr" rotWithShape="0">
                    <a:srgbClr val="C0C0C0">
                      <a:alpha val="80000"/>
                    </a:srgbClr>
                  </a:outerShdw>
                </a:effectLst>
              </p:spPr>
              <p:txBody>
                <a:bodyPr>
                  <a:spAutoFit/>
                </a:bodyPr>
                <a:lstStyle/>
                <a:p>
                  <a:pPr>
                    <a:spcBef>
                      <a:spcPct val="50000"/>
                    </a:spcBef>
                    <a:defRPr/>
                  </a:pPr>
                  <a:r>
                    <a:rPr lang="en-US" sz="3200" b="1" dirty="0"/>
                    <a:t>Leaf</a:t>
                  </a:r>
                </a:p>
              </p:txBody>
            </p:sp>
            <p:pic>
              <p:nvPicPr>
                <p:cNvPr id="7172" name="Picture 7" descr="MCj04376770000[1]"/>
                <p:cNvPicPr>
                  <a:picLocks noChangeAspect="1" noChangeArrowheads="1"/>
                </p:cNvPicPr>
                <p:nvPr/>
              </p:nvPicPr>
              <p:blipFill>
                <a:blip r:embed="rId3" cstate="print"/>
                <a:srcRect/>
                <a:stretch>
                  <a:fillRect/>
                </a:stretch>
              </p:blipFill>
              <p:spPr bwMode="auto">
                <a:xfrm>
                  <a:off x="-5040470" y="1215268"/>
                  <a:ext cx="2308225" cy="2320925"/>
                </a:xfrm>
                <a:prstGeom prst="rect">
                  <a:avLst/>
                </a:prstGeom>
                <a:noFill/>
                <a:ln w="9525">
                  <a:noFill/>
                  <a:miter lim="800000"/>
                  <a:headEnd/>
                  <a:tailEnd/>
                </a:ln>
              </p:spPr>
            </p:pic>
            <p:pic>
              <p:nvPicPr>
                <p:cNvPr id="7173" name="Picture 14" descr="pic2"/>
                <p:cNvPicPr>
                  <a:picLocks noChangeAspect="1" noChangeArrowheads="1"/>
                </p:cNvPicPr>
                <p:nvPr/>
              </p:nvPicPr>
              <p:blipFill>
                <a:blip r:embed="rId4" cstate="print">
                  <a:clrChange>
                    <a:clrFrom>
                      <a:srgbClr val="FBFFFF"/>
                    </a:clrFrom>
                    <a:clrTo>
                      <a:srgbClr val="FBFFFF">
                        <a:alpha val="0"/>
                      </a:srgbClr>
                    </a:clrTo>
                  </a:clrChange>
                </a:blip>
                <a:srcRect/>
                <a:stretch>
                  <a:fillRect/>
                </a:stretch>
              </p:blipFill>
              <p:spPr bwMode="auto">
                <a:xfrm>
                  <a:off x="-2121942" y="242145"/>
                  <a:ext cx="5207000" cy="4946650"/>
                </a:xfrm>
                <a:prstGeom prst="rect">
                  <a:avLst/>
                </a:prstGeom>
                <a:noFill/>
                <a:ln w="9525">
                  <a:noFill/>
                  <a:miter lim="800000"/>
                  <a:headEnd/>
                  <a:tailEnd/>
                </a:ln>
              </p:spPr>
            </p:pic>
            <p:sp>
              <p:nvSpPr>
                <p:cNvPr id="11280" name="Text Box 16"/>
                <p:cNvSpPr txBox="1">
                  <a:spLocks noChangeArrowheads="1"/>
                </p:cNvSpPr>
                <p:nvPr/>
              </p:nvSpPr>
              <p:spPr bwMode="auto">
                <a:xfrm>
                  <a:off x="-2780400" y="4891617"/>
                  <a:ext cx="1887538" cy="579437"/>
                </a:xfrm>
                <a:prstGeom prst="rect">
                  <a:avLst/>
                </a:prstGeom>
                <a:solidFill>
                  <a:srgbClr val="C0C0C0">
                    <a:alpha val="0"/>
                  </a:srgbClr>
                </a:solidFill>
                <a:ln w="9525" algn="ctr">
                  <a:noFill/>
                  <a:miter lim="800000"/>
                  <a:headEnd/>
                  <a:tailEnd/>
                </a:ln>
                <a:effectLst>
                  <a:outerShdw dist="35921" dir="2700000" algn="ctr" rotWithShape="0">
                    <a:srgbClr val="C0C0C0">
                      <a:alpha val="80000"/>
                    </a:srgbClr>
                  </a:outerShdw>
                </a:effectLst>
              </p:spPr>
              <p:txBody>
                <a:bodyPr>
                  <a:spAutoFit/>
                </a:bodyPr>
                <a:lstStyle/>
                <a:p>
                  <a:pPr>
                    <a:spcBef>
                      <a:spcPct val="50000"/>
                    </a:spcBef>
                    <a:defRPr/>
                  </a:pPr>
                  <a:r>
                    <a:rPr lang="en-US" sz="3200" b="1" dirty="0"/>
                    <a:t>Leaf Cell</a:t>
                  </a:r>
                </a:p>
              </p:txBody>
            </p:sp>
            <p:sp>
              <p:nvSpPr>
                <p:cNvPr id="11290" name="Text Box 26"/>
                <p:cNvSpPr txBox="1">
                  <a:spLocks noChangeArrowheads="1"/>
                </p:cNvSpPr>
                <p:nvPr/>
              </p:nvSpPr>
              <p:spPr bwMode="auto">
                <a:xfrm>
                  <a:off x="-1218306" y="-412599"/>
                  <a:ext cx="4229100" cy="1066800"/>
                </a:xfrm>
                <a:prstGeom prst="rect">
                  <a:avLst/>
                </a:prstGeom>
                <a:solidFill>
                  <a:srgbClr val="C0C0C0">
                    <a:alpha val="0"/>
                  </a:srgbClr>
                </a:solidFill>
                <a:ln w="9525" algn="ctr">
                  <a:noFill/>
                  <a:miter lim="800000"/>
                  <a:headEnd/>
                  <a:tailEnd/>
                </a:ln>
                <a:effectLst>
                  <a:outerShdw dist="35921" dir="2700000" algn="ctr" rotWithShape="0">
                    <a:srgbClr val="C0C0C0">
                      <a:alpha val="80000"/>
                    </a:srgbClr>
                  </a:outerShdw>
                </a:effectLst>
              </p:spPr>
              <p:txBody>
                <a:bodyPr>
                  <a:spAutoFit/>
                </a:bodyPr>
                <a:lstStyle/>
                <a:p>
                  <a:pPr>
                    <a:spcBef>
                      <a:spcPct val="50000"/>
                    </a:spcBef>
                    <a:defRPr/>
                  </a:pPr>
                  <a:r>
                    <a:rPr lang="en-US" sz="3200" b="1" dirty="0"/>
                    <a:t>Thylakoid Membrane &amp; Stroma</a:t>
                  </a:r>
                </a:p>
              </p:txBody>
            </p:sp>
            <p:sp>
              <p:nvSpPr>
                <p:cNvPr id="11281" name="Text Box 17"/>
                <p:cNvSpPr txBox="1">
                  <a:spLocks noChangeArrowheads="1"/>
                </p:cNvSpPr>
                <p:nvPr/>
              </p:nvSpPr>
              <p:spPr bwMode="auto">
                <a:xfrm>
                  <a:off x="-98212" y="4891617"/>
                  <a:ext cx="2487613" cy="579437"/>
                </a:xfrm>
                <a:prstGeom prst="rect">
                  <a:avLst/>
                </a:prstGeom>
                <a:solidFill>
                  <a:srgbClr val="C0C0C0">
                    <a:alpha val="0"/>
                  </a:srgbClr>
                </a:solidFill>
                <a:ln w="9525" algn="ctr">
                  <a:noFill/>
                  <a:miter lim="800000"/>
                  <a:headEnd/>
                  <a:tailEnd/>
                </a:ln>
                <a:effectLst>
                  <a:outerShdw dist="35921" dir="2700000" algn="ctr" rotWithShape="0">
                    <a:srgbClr val="C0C0C0">
                      <a:alpha val="80000"/>
                    </a:srgbClr>
                  </a:outerShdw>
                </a:effectLst>
              </p:spPr>
              <p:txBody>
                <a:bodyPr>
                  <a:spAutoFit/>
                </a:bodyPr>
                <a:lstStyle/>
                <a:p>
                  <a:pPr>
                    <a:spcBef>
                      <a:spcPct val="50000"/>
                    </a:spcBef>
                    <a:defRPr/>
                  </a:pPr>
                  <a:r>
                    <a:rPr lang="en-US" sz="3200" b="1" dirty="0"/>
                    <a:t>Chloroplast</a:t>
                  </a:r>
                </a:p>
              </p:txBody>
            </p:sp>
            <p:sp>
              <p:nvSpPr>
                <p:cNvPr id="7176" name="Line 21"/>
                <p:cNvSpPr>
                  <a:spLocks noChangeShapeType="1"/>
                </p:cNvSpPr>
                <p:nvPr/>
              </p:nvSpPr>
              <p:spPr bwMode="auto">
                <a:xfrm>
                  <a:off x="-1126303" y="4190602"/>
                  <a:ext cx="1336675" cy="301625"/>
                </a:xfrm>
                <a:prstGeom prst="line">
                  <a:avLst/>
                </a:prstGeom>
                <a:noFill/>
                <a:ln w="57150">
                  <a:solidFill>
                    <a:srgbClr val="CC0000"/>
                  </a:solidFill>
                  <a:round/>
                  <a:headEnd/>
                  <a:tailEnd type="triangle" w="lg" len="lg"/>
                </a:ln>
              </p:spPr>
              <p:txBody>
                <a:bodyPr/>
                <a:lstStyle/>
                <a:p>
                  <a:endParaRPr lang="en-US"/>
                </a:p>
              </p:txBody>
            </p:sp>
          </p:grpSp>
        </p:grpSp>
        <p:sp>
          <p:nvSpPr>
            <p:cNvPr id="7177" name="Line 23"/>
            <p:cNvSpPr>
              <a:spLocks noChangeShapeType="1"/>
            </p:cNvSpPr>
            <p:nvPr/>
          </p:nvSpPr>
          <p:spPr bwMode="auto">
            <a:xfrm>
              <a:off x="1920411" y="4009988"/>
              <a:ext cx="1670050" cy="1685925"/>
            </a:xfrm>
            <a:prstGeom prst="line">
              <a:avLst/>
            </a:prstGeom>
            <a:noFill/>
            <a:ln w="57150">
              <a:solidFill>
                <a:srgbClr val="CC0000"/>
              </a:solidFill>
              <a:round/>
              <a:headEnd/>
              <a:tailEnd type="triangle" w="lg" len="lg"/>
            </a:ln>
          </p:spPr>
          <p:txBody>
            <a:bodyPr/>
            <a:lstStyle/>
            <a:p>
              <a:endParaRPr lang="en-US"/>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accel="50000" decel="50000" fill="hold" grpId="0" nodeType="afterEffect">
                                  <p:stCondLst>
                                    <p:cond delay="0"/>
                                  </p:stCondLst>
                                  <p:childTnLst>
                                    <p:set>
                                      <p:cBhvr>
                                        <p:cTn id="6" dur="1" fill="hold">
                                          <p:stCondLst>
                                            <p:cond delay="0"/>
                                          </p:stCondLst>
                                        </p:cTn>
                                        <p:tgtEl>
                                          <p:spTgt spid="11268"/>
                                        </p:tgtEl>
                                        <p:attrNameLst>
                                          <p:attrName>style.visibility</p:attrName>
                                        </p:attrNameLst>
                                      </p:cBhvr>
                                      <p:to>
                                        <p:strVal val="visible"/>
                                      </p:to>
                                    </p:set>
                                    <p:anim calcmode="lin" valueType="num">
                                      <p:cBhvr additive="base">
                                        <p:cTn id="7" dur="500" fill="hold"/>
                                        <p:tgtEl>
                                          <p:spTgt spid="11268"/>
                                        </p:tgtEl>
                                        <p:attrNameLst>
                                          <p:attrName>ppt_x</p:attrName>
                                        </p:attrNameLst>
                                      </p:cBhvr>
                                      <p:tavLst>
                                        <p:tav tm="0">
                                          <p:val>
                                            <p:strVal val="#ppt_x"/>
                                          </p:val>
                                        </p:tav>
                                        <p:tav tm="100000">
                                          <p:val>
                                            <p:strVal val="#ppt_x"/>
                                          </p:val>
                                        </p:tav>
                                      </p:tavLst>
                                    </p:anim>
                                    <p:anim calcmode="lin" valueType="num">
                                      <p:cBhvr additive="base">
                                        <p:cTn id="8" dur="500" fill="hold"/>
                                        <p:tgtEl>
                                          <p:spTgt spid="11268"/>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1" presetClass="entr" presetSubtype="0" fill="hold" nodeType="afterEffect">
                                  <p:stCondLst>
                                    <p:cond delay="0"/>
                                  </p:stCondLst>
                                  <p:childTnLst>
                                    <p:set>
                                      <p:cBhvr>
                                        <p:cTn id="11" dur="1" fill="hold">
                                          <p:stCondLst>
                                            <p:cond delay="0"/>
                                          </p:stCondLst>
                                        </p:cTn>
                                        <p:tgtEl>
                                          <p:spTgt spid="2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8" grpId="0" animBg="1"/>
    </p:bld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2055" name="Picture 19" descr="Maui '07_Kel_0399"/>
          <p:cNvPicPr>
            <a:picLocks noChangeAspect="1" noChangeArrowheads="1"/>
          </p:cNvPicPr>
          <p:nvPr/>
        </p:nvPicPr>
        <p:blipFill>
          <a:blip r:embed="rId3" cstate="print"/>
          <a:srcRect b="49942"/>
          <a:stretch>
            <a:fillRect/>
          </a:stretch>
        </p:blipFill>
        <p:spPr bwMode="auto">
          <a:xfrm>
            <a:off x="0" y="0"/>
            <a:ext cx="9144000" cy="6865938"/>
          </a:xfrm>
          <a:prstGeom prst="rect">
            <a:avLst/>
          </a:prstGeom>
          <a:noFill/>
          <a:ln w="9525">
            <a:noFill/>
            <a:miter lim="800000"/>
            <a:headEnd/>
            <a:tailEnd/>
          </a:ln>
        </p:spPr>
      </p:pic>
      <p:pic>
        <p:nvPicPr>
          <p:cNvPr id="2056" name="Picture 16" descr="MCj04325310000[1]"/>
          <p:cNvPicPr>
            <a:picLocks noChangeAspect="1" noChangeArrowheads="1"/>
          </p:cNvPicPr>
          <p:nvPr/>
        </p:nvPicPr>
        <p:blipFill>
          <a:blip r:embed="rId4" cstate="print"/>
          <a:srcRect/>
          <a:stretch>
            <a:fillRect/>
          </a:stretch>
        </p:blipFill>
        <p:spPr bwMode="auto">
          <a:xfrm>
            <a:off x="1857375" y="3288030"/>
            <a:ext cx="725488" cy="725488"/>
          </a:xfrm>
          <a:prstGeom prst="rect">
            <a:avLst/>
          </a:prstGeom>
          <a:noFill/>
          <a:ln w="9525">
            <a:noFill/>
            <a:miter lim="800000"/>
            <a:headEnd/>
            <a:tailEnd/>
          </a:ln>
        </p:spPr>
      </p:pic>
      <p:pic>
        <p:nvPicPr>
          <p:cNvPr id="2057" name="Picture 17" descr="MCj04325310000[1]"/>
          <p:cNvPicPr>
            <a:picLocks noChangeAspect="1" noChangeArrowheads="1"/>
          </p:cNvPicPr>
          <p:nvPr/>
        </p:nvPicPr>
        <p:blipFill>
          <a:blip r:embed="rId4" cstate="print"/>
          <a:srcRect/>
          <a:stretch>
            <a:fillRect/>
          </a:stretch>
        </p:blipFill>
        <p:spPr bwMode="auto">
          <a:xfrm>
            <a:off x="1829118" y="5024438"/>
            <a:ext cx="725487" cy="725487"/>
          </a:xfrm>
          <a:prstGeom prst="rect">
            <a:avLst/>
          </a:prstGeom>
          <a:noFill/>
          <a:ln w="9525">
            <a:noFill/>
            <a:miter lim="800000"/>
            <a:headEnd/>
            <a:tailEnd/>
          </a:ln>
        </p:spPr>
      </p:pic>
      <p:pic>
        <p:nvPicPr>
          <p:cNvPr id="2058" name="Picture 18" descr="MCj04325310000[1]"/>
          <p:cNvPicPr>
            <a:picLocks noChangeAspect="1" noChangeArrowheads="1"/>
          </p:cNvPicPr>
          <p:nvPr/>
        </p:nvPicPr>
        <p:blipFill>
          <a:blip r:embed="rId4" cstate="print"/>
          <a:srcRect/>
          <a:stretch>
            <a:fillRect/>
          </a:stretch>
        </p:blipFill>
        <p:spPr bwMode="auto">
          <a:xfrm>
            <a:off x="6864033" y="4478338"/>
            <a:ext cx="725487" cy="725487"/>
          </a:xfrm>
          <a:prstGeom prst="rect">
            <a:avLst/>
          </a:prstGeom>
          <a:noFill/>
          <a:ln w="9525">
            <a:noFill/>
            <a:miter lim="800000"/>
            <a:headEnd/>
            <a:tailEnd/>
          </a:ln>
        </p:spPr>
      </p:pic>
      <p:sp>
        <p:nvSpPr>
          <p:cNvPr id="6164" name="Text Box 20"/>
          <p:cNvSpPr txBox="1">
            <a:spLocks noChangeArrowheads="1"/>
          </p:cNvSpPr>
          <p:nvPr/>
        </p:nvSpPr>
        <p:spPr bwMode="auto">
          <a:xfrm>
            <a:off x="1560513" y="0"/>
            <a:ext cx="6122987" cy="1200329"/>
          </a:xfrm>
          <a:prstGeom prst="rect">
            <a:avLst/>
          </a:prstGeom>
          <a:noFill/>
          <a:ln w="9525" algn="ctr">
            <a:noFill/>
            <a:miter lim="800000"/>
            <a:headEnd/>
            <a:tailEnd/>
          </a:ln>
          <a:effectLst>
            <a:outerShdw dist="35921" dir="2700000" algn="ctr" rotWithShape="0">
              <a:srgbClr val="C0C0C0">
                <a:alpha val="80000"/>
              </a:srgbClr>
            </a:outerShdw>
          </a:effectLst>
        </p:spPr>
        <p:txBody>
          <a:bodyPr>
            <a:spAutoFit/>
          </a:bodyPr>
          <a:lstStyle/>
          <a:p>
            <a:pPr>
              <a:spcBef>
                <a:spcPct val="50000"/>
              </a:spcBef>
              <a:defRPr/>
            </a:pPr>
            <a:r>
              <a:rPr lang="en-US" sz="3600" b="1" cap="all" dirty="0" smtClean="0">
                <a:ln w="9000" cmpd="sng">
                  <a:noFill/>
                  <a:prstDash val="solid"/>
                </a:ln>
                <a:solidFill>
                  <a:srgbClr val="FF0000"/>
                </a:solidFill>
                <a:effectLst>
                  <a:reflection blurRad="12700" stA="28000" endPos="45000" dist="1000" dir="5400000" sy="-100000" algn="bl" rotWithShape="0"/>
                </a:effectLst>
              </a:rPr>
              <a:t>What </a:t>
            </a:r>
            <a:r>
              <a:rPr lang="en-US" sz="3600" b="1" cap="all" dirty="0">
                <a:ln w="9000" cmpd="sng">
                  <a:noFill/>
                  <a:prstDash val="solid"/>
                </a:ln>
                <a:solidFill>
                  <a:srgbClr val="FF0000"/>
                </a:solidFill>
                <a:effectLst>
                  <a:reflection blurRad="12700" stA="28000" endPos="45000" dist="1000" dir="5400000" sy="-100000" algn="bl" rotWithShape="0"/>
                </a:effectLst>
              </a:rPr>
              <a:t>goes in and what comes out?</a:t>
            </a:r>
          </a:p>
        </p:txBody>
      </p:sp>
      <p:pic>
        <p:nvPicPr>
          <p:cNvPr id="2060" name="Picture 21" descr="MCj04326180000[1]"/>
          <p:cNvPicPr>
            <a:picLocks noChangeAspect="1" noChangeArrowheads="1"/>
          </p:cNvPicPr>
          <p:nvPr/>
        </p:nvPicPr>
        <p:blipFill>
          <a:blip r:embed="rId5" cstate="print"/>
          <a:srcRect/>
          <a:stretch>
            <a:fillRect/>
          </a:stretch>
        </p:blipFill>
        <p:spPr bwMode="auto">
          <a:xfrm>
            <a:off x="3834765" y="3598863"/>
            <a:ext cx="1828800" cy="1828800"/>
          </a:xfrm>
          <a:prstGeom prst="rect">
            <a:avLst/>
          </a:prstGeom>
          <a:noFill/>
          <a:ln w="9525">
            <a:noFill/>
            <a:miter lim="800000"/>
            <a:headEnd/>
            <a:tailEnd/>
          </a:ln>
        </p:spPr>
      </p:pic>
      <p:sp>
        <p:nvSpPr>
          <p:cNvPr id="9" name="TextBox 8"/>
          <p:cNvSpPr txBox="1"/>
          <p:nvPr/>
        </p:nvSpPr>
        <p:spPr>
          <a:xfrm>
            <a:off x="822960" y="2194560"/>
            <a:ext cx="2727960" cy="769441"/>
          </a:xfrm>
          <a:prstGeom prst="rect">
            <a:avLst/>
          </a:prstGeom>
          <a:solidFill>
            <a:schemeClr val="accent1">
              <a:alpha val="90000"/>
            </a:schemeClr>
          </a:solidFill>
        </p:spPr>
        <p:txBody>
          <a:bodyPr wrap="square" rtlCol="0">
            <a:spAutoFit/>
          </a:bodyPr>
          <a:lstStyle/>
          <a:p>
            <a:r>
              <a:rPr lang="en-US" sz="4400" b="1" dirty="0" smtClean="0"/>
              <a:t>6 CO</a:t>
            </a:r>
            <a:r>
              <a:rPr lang="en-US" sz="4400" b="1" baseline="-25000" dirty="0" smtClean="0"/>
              <a:t>2</a:t>
            </a:r>
            <a:r>
              <a:rPr lang="en-US" sz="4400" b="1" dirty="0" smtClean="0"/>
              <a:t> (g) </a:t>
            </a:r>
            <a:endParaRPr lang="en-CA" sz="4400" b="1" dirty="0"/>
          </a:p>
        </p:txBody>
      </p:sp>
      <p:sp>
        <p:nvSpPr>
          <p:cNvPr id="10" name="TextBox 9"/>
          <p:cNvSpPr txBox="1"/>
          <p:nvPr/>
        </p:nvSpPr>
        <p:spPr>
          <a:xfrm>
            <a:off x="929640" y="4145280"/>
            <a:ext cx="2468880" cy="769441"/>
          </a:xfrm>
          <a:prstGeom prst="rect">
            <a:avLst/>
          </a:prstGeom>
          <a:solidFill>
            <a:schemeClr val="accent1">
              <a:alpha val="90000"/>
            </a:schemeClr>
          </a:solidFill>
        </p:spPr>
        <p:txBody>
          <a:bodyPr wrap="square" rtlCol="0">
            <a:spAutoFit/>
          </a:bodyPr>
          <a:lstStyle/>
          <a:p>
            <a:r>
              <a:rPr lang="en-US" sz="4400" b="1" dirty="0" smtClean="0"/>
              <a:t>6H</a:t>
            </a:r>
            <a:r>
              <a:rPr lang="en-US" sz="4400" b="1" baseline="-25000" dirty="0" smtClean="0"/>
              <a:t>2</a:t>
            </a:r>
            <a:r>
              <a:rPr lang="en-US" sz="4400" b="1" dirty="0" smtClean="0"/>
              <a:t>O (l)</a:t>
            </a:r>
            <a:endParaRPr lang="en-CA" sz="4400" b="1" dirty="0"/>
          </a:p>
        </p:txBody>
      </p:sp>
      <p:sp>
        <p:nvSpPr>
          <p:cNvPr id="11" name="TextBox 10"/>
          <p:cNvSpPr txBox="1"/>
          <p:nvPr/>
        </p:nvSpPr>
        <p:spPr>
          <a:xfrm>
            <a:off x="198120" y="5867400"/>
            <a:ext cx="4069080" cy="769441"/>
          </a:xfrm>
          <a:prstGeom prst="rect">
            <a:avLst/>
          </a:prstGeom>
          <a:solidFill>
            <a:schemeClr val="accent1">
              <a:alpha val="90000"/>
            </a:schemeClr>
          </a:solidFill>
        </p:spPr>
        <p:txBody>
          <a:bodyPr wrap="square" rtlCol="0">
            <a:spAutoFit/>
          </a:bodyPr>
          <a:lstStyle/>
          <a:p>
            <a:r>
              <a:rPr lang="en-CA" sz="4400" b="1" dirty="0" smtClean="0"/>
              <a:t>Energy (light)</a:t>
            </a:r>
            <a:endParaRPr lang="en-CA" sz="4400" b="1" dirty="0"/>
          </a:p>
        </p:txBody>
      </p:sp>
      <p:sp>
        <p:nvSpPr>
          <p:cNvPr id="12" name="TextBox 11"/>
          <p:cNvSpPr txBox="1"/>
          <p:nvPr/>
        </p:nvSpPr>
        <p:spPr>
          <a:xfrm>
            <a:off x="5943600" y="5471160"/>
            <a:ext cx="2468880" cy="769441"/>
          </a:xfrm>
          <a:prstGeom prst="rect">
            <a:avLst/>
          </a:prstGeom>
          <a:solidFill>
            <a:schemeClr val="accent1">
              <a:alpha val="90000"/>
            </a:schemeClr>
          </a:solidFill>
        </p:spPr>
        <p:txBody>
          <a:bodyPr wrap="square" rtlCol="0">
            <a:spAutoFit/>
          </a:bodyPr>
          <a:lstStyle/>
          <a:p>
            <a:r>
              <a:rPr lang="en-US" sz="4400" b="1" dirty="0" smtClean="0"/>
              <a:t>6O</a:t>
            </a:r>
            <a:r>
              <a:rPr lang="en-US" sz="4400" b="1" baseline="-25000" dirty="0" smtClean="0"/>
              <a:t>2</a:t>
            </a:r>
            <a:r>
              <a:rPr lang="en-US" sz="4400" b="1" dirty="0" smtClean="0"/>
              <a:t> (g)</a:t>
            </a:r>
            <a:endParaRPr lang="en-CA" sz="4400" b="1" dirty="0"/>
          </a:p>
        </p:txBody>
      </p:sp>
      <p:sp>
        <p:nvSpPr>
          <p:cNvPr id="13" name="TextBox 12"/>
          <p:cNvSpPr txBox="1"/>
          <p:nvPr/>
        </p:nvSpPr>
        <p:spPr>
          <a:xfrm>
            <a:off x="5577840" y="3246120"/>
            <a:ext cx="3261360" cy="769441"/>
          </a:xfrm>
          <a:prstGeom prst="rect">
            <a:avLst/>
          </a:prstGeom>
          <a:solidFill>
            <a:schemeClr val="accent1">
              <a:alpha val="90000"/>
            </a:schemeClr>
          </a:solidFill>
        </p:spPr>
        <p:txBody>
          <a:bodyPr wrap="square" rtlCol="0">
            <a:spAutoFit/>
          </a:bodyPr>
          <a:lstStyle/>
          <a:p>
            <a:r>
              <a:rPr lang="en-US" sz="4400" b="1" dirty="0" smtClean="0"/>
              <a:t>C</a:t>
            </a:r>
            <a:r>
              <a:rPr lang="en-US" sz="4400" b="1" baseline="-25000" dirty="0" smtClean="0"/>
              <a:t>6</a:t>
            </a:r>
            <a:r>
              <a:rPr lang="en-US" sz="4400" b="1" dirty="0" smtClean="0"/>
              <a:t>H</a:t>
            </a:r>
            <a:r>
              <a:rPr lang="en-US" sz="4400" b="1" baseline="-25000" dirty="0" smtClean="0"/>
              <a:t>12</a:t>
            </a:r>
            <a:r>
              <a:rPr lang="en-US" sz="4400" b="1" dirty="0" smtClean="0"/>
              <a:t>O</a:t>
            </a:r>
            <a:r>
              <a:rPr lang="en-US" sz="4400" b="1" baseline="-25000" dirty="0" smtClean="0"/>
              <a:t>6</a:t>
            </a:r>
            <a:r>
              <a:rPr lang="en-US" sz="4400" b="1" dirty="0" smtClean="0"/>
              <a:t> (s)</a:t>
            </a:r>
            <a:endParaRPr lang="en-CA" sz="4400" b="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0"/>
                                          </p:stCondLst>
                                        </p:cTn>
                                        <p:tgtEl>
                                          <p:spTgt spid="6164"/>
                                        </p:tgtEl>
                                        <p:attrNameLst>
                                          <p:attrName>style.visibility</p:attrName>
                                        </p:attrNameLst>
                                      </p:cBhvr>
                                      <p:to>
                                        <p:strVal val="visible"/>
                                      </p:to>
                                    </p:set>
                                  </p:childTnLst>
                                </p:cTn>
                              </p:par>
                            </p:childTnLst>
                          </p:cTn>
                        </p:par>
                        <p:par>
                          <p:cTn id="7" fill="hold">
                            <p:stCondLst>
                              <p:cond delay="0"/>
                            </p:stCondLst>
                            <p:childTnLst>
                              <p:par>
                                <p:cTn id="8" presetID="1" presetClass="entr" presetSubtype="0" fill="hold" grpId="0" nodeType="afterEffect">
                                  <p:stCondLst>
                                    <p:cond delay="2000"/>
                                  </p:stCondLst>
                                  <p:childTnLst>
                                    <p:set>
                                      <p:cBhvr>
                                        <p:cTn id="9" dur="1" fill="hold">
                                          <p:stCondLst>
                                            <p:cond delay="0"/>
                                          </p:stCondLst>
                                        </p:cTn>
                                        <p:tgtEl>
                                          <p:spTgt spid="9"/>
                                        </p:tgtEl>
                                        <p:attrNameLst>
                                          <p:attrName>style.visibility</p:attrName>
                                        </p:attrNameLst>
                                      </p:cBhvr>
                                      <p:to>
                                        <p:strVal val="visible"/>
                                      </p:to>
                                    </p:set>
                                  </p:childTnLst>
                                </p:cTn>
                              </p:par>
                            </p:childTnLst>
                          </p:cTn>
                        </p:par>
                        <p:par>
                          <p:cTn id="10" fill="hold">
                            <p:stCondLst>
                              <p:cond delay="2000"/>
                            </p:stCondLst>
                            <p:childTnLst>
                              <p:par>
                                <p:cTn id="11" presetID="1" presetClass="entr" presetSubtype="0" fill="hold" nodeType="afterEffect">
                                  <p:stCondLst>
                                    <p:cond delay="0"/>
                                  </p:stCondLst>
                                  <p:childTnLst>
                                    <p:set>
                                      <p:cBhvr>
                                        <p:cTn id="12" dur="1" fill="hold">
                                          <p:stCondLst>
                                            <p:cond delay="0"/>
                                          </p:stCondLst>
                                        </p:cTn>
                                        <p:tgtEl>
                                          <p:spTgt spid="2056"/>
                                        </p:tgtEl>
                                        <p:attrNameLst>
                                          <p:attrName>style.visibility</p:attrName>
                                        </p:attrNameLst>
                                      </p:cBhvr>
                                      <p:to>
                                        <p:strVal val="visible"/>
                                      </p:to>
                                    </p:set>
                                  </p:childTnLst>
                                </p:cTn>
                              </p:par>
                            </p:childTnLst>
                          </p:cTn>
                        </p:par>
                        <p:par>
                          <p:cTn id="13" fill="hold">
                            <p:stCondLst>
                              <p:cond delay="2000"/>
                            </p:stCondLst>
                            <p:childTnLst>
                              <p:par>
                                <p:cTn id="14" presetID="1" presetClass="entr" presetSubtype="0" fill="hold" grpId="0" nodeType="afterEffect">
                                  <p:stCondLst>
                                    <p:cond delay="0"/>
                                  </p:stCondLst>
                                  <p:childTnLst>
                                    <p:set>
                                      <p:cBhvr>
                                        <p:cTn id="15" dur="1" fill="hold">
                                          <p:stCondLst>
                                            <p:cond delay="0"/>
                                          </p:stCondLst>
                                        </p:cTn>
                                        <p:tgtEl>
                                          <p:spTgt spid="10"/>
                                        </p:tgtEl>
                                        <p:attrNameLst>
                                          <p:attrName>style.visibility</p:attrName>
                                        </p:attrNameLst>
                                      </p:cBhvr>
                                      <p:to>
                                        <p:strVal val="visible"/>
                                      </p:to>
                                    </p:set>
                                  </p:childTnLst>
                                </p:cTn>
                              </p:par>
                            </p:childTnLst>
                          </p:cTn>
                        </p:par>
                        <p:par>
                          <p:cTn id="16" fill="hold">
                            <p:stCondLst>
                              <p:cond delay="2000"/>
                            </p:stCondLst>
                            <p:childTnLst>
                              <p:par>
                                <p:cTn id="17" presetID="1" presetClass="entr" presetSubtype="0" fill="hold" nodeType="afterEffect">
                                  <p:stCondLst>
                                    <p:cond delay="0"/>
                                  </p:stCondLst>
                                  <p:childTnLst>
                                    <p:set>
                                      <p:cBhvr>
                                        <p:cTn id="18" dur="1" fill="hold">
                                          <p:stCondLst>
                                            <p:cond delay="0"/>
                                          </p:stCondLst>
                                        </p:cTn>
                                        <p:tgtEl>
                                          <p:spTgt spid="2057"/>
                                        </p:tgtEl>
                                        <p:attrNameLst>
                                          <p:attrName>style.visibility</p:attrName>
                                        </p:attrNameLst>
                                      </p:cBhvr>
                                      <p:to>
                                        <p:strVal val="visible"/>
                                      </p:to>
                                    </p:set>
                                  </p:childTnLst>
                                </p:cTn>
                              </p:par>
                            </p:childTnLst>
                          </p:cTn>
                        </p:par>
                        <p:par>
                          <p:cTn id="19" fill="hold">
                            <p:stCondLst>
                              <p:cond delay="2000"/>
                            </p:stCondLst>
                            <p:childTnLst>
                              <p:par>
                                <p:cTn id="20" presetID="1" presetClass="entr" presetSubtype="0" fill="hold" grpId="0" nodeType="afterEffect">
                                  <p:stCondLst>
                                    <p:cond delay="0"/>
                                  </p:stCondLst>
                                  <p:childTnLst>
                                    <p:set>
                                      <p:cBhvr>
                                        <p:cTn id="21" dur="1" fill="hold">
                                          <p:stCondLst>
                                            <p:cond delay="0"/>
                                          </p:stCondLst>
                                        </p:cTn>
                                        <p:tgtEl>
                                          <p:spTgt spid="11"/>
                                        </p:tgtEl>
                                        <p:attrNameLst>
                                          <p:attrName>style.visibility</p:attrName>
                                        </p:attrNameLst>
                                      </p:cBhvr>
                                      <p:to>
                                        <p:strVal val="visible"/>
                                      </p:to>
                                    </p:set>
                                  </p:childTnLst>
                                </p:cTn>
                              </p:par>
                            </p:childTnLst>
                          </p:cTn>
                        </p:par>
                        <p:par>
                          <p:cTn id="22" fill="hold">
                            <p:stCondLst>
                              <p:cond delay="2000"/>
                            </p:stCondLst>
                            <p:childTnLst>
                              <p:par>
                                <p:cTn id="23" presetID="1" presetClass="entr" presetSubtype="0" fill="hold" nodeType="afterEffect">
                                  <p:stCondLst>
                                    <p:cond delay="2000"/>
                                  </p:stCondLst>
                                  <p:childTnLst>
                                    <p:set>
                                      <p:cBhvr>
                                        <p:cTn id="24" dur="1" fill="hold">
                                          <p:stCondLst>
                                            <p:cond delay="0"/>
                                          </p:stCondLst>
                                        </p:cTn>
                                        <p:tgtEl>
                                          <p:spTgt spid="2060"/>
                                        </p:tgtEl>
                                        <p:attrNameLst>
                                          <p:attrName>style.visibility</p:attrName>
                                        </p:attrNameLst>
                                      </p:cBhvr>
                                      <p:to>
                                        <p:strVal val="visible"/>
                                      </p:to>
                                    </p:set>
                                  </p:childTnLst>
                                </p:cTn>
                              </p:par>
                            </p:childTnLst>
                          </p:cTn>
                        </p:par>
                        <p:par>
                          <p:cTn id="25" fill="hold">
                            <p:stCondLst>
                              <p:cond delay="4000"/>
                            </p:stCondLst>
                            <p:childTnLst>
                              <p:par>
                                <p:cTn id="26" presetID="1" presetClass="entr" presetSubtype="0" fill="hold" grpId="0" nodeType="afterEffect">
                                  <p:stCondLst>
                                    <p:cond delay="2000"/>
                                  </p:stCondLst>
                                  <p:childTnLst>
                                    <p:set>
                                      <p:cBhvr>
                                        <p:cTn id="27" dur="1" fill="hold">
                                          <p:stCondLst>
                                            <p:cond delay="0"/>
                                          </p:stCondLst>
                                        </p:cTn>
                                        <p:tgtEl>
                                          <p:spTgt spid="13"/>
                                        </p:tgtEl>
                                        <p:attrNameLst>
                                          <p:attrName>style.visibility</p:attrName>
                                        </p:attrNameLst>
                                      </p:cBhvr>
                                      <p:to>
                                        <p:strVal val="visible"/>
                                      </p:to>
                                    </p:set>
                                  </p:childTnLst>
                                </p:cTn>
                              </p:par>
                            </p:childTnLst>
                          </p:cTn>
                        </p:par>
                        <p:par>
                          <p:cTn id="28" fill="hold">
                            <p:stCondLst>
                              <p:cond delay="6000"/>
                            </p:stCondLst>
                            <p:childTnLst>
                              <p:par>
                                <p:cTn id="29" presetID="1" presetClass="entr" presetSubtype="0" fill="hold" nodeType="afterEffect">
                                  <p:stCondLst>
                                    <p:cond delay="0"/>
                                  </p:stCondLst>
                                  <p:childTnLst>
                                    <p:set>
                                      <p:cBhvr>
                                        <p:cTn id="30" dur="1" fill="hold">
                                          <p:stCondLst>
                                            <p:cond delay="0"/>
                                          </p:stCondLst>
                                        </p:cTn>
                                        <p:tgtEl>
                                          <p:spTgt spid="2058"/>
                                        </p:tgtEl>
                                        <p:attrNameLst>
                                          <p:attrName>style.visibility</p:attrName>
                                        </p:attrNameLst>
                                      </p:cBhvr>
                                      <p:to>
                                        <p:strVal val="visible"/>
                                      </p:to>
                                    </p:set>
                                  </p:childTnLst>
                                </p:cTn>
                              </p:par>
                            </p:childTnLst>
                          </p:cTn>
                        </p:par>
                        <p:par>
                          <p:cTn id="31" fill="hold">
                            <p:stCondLst>
                              <p:cond delay="6000"/>
                            </p:stCondLst>
                            <p:childTnLst>
                              <p:par>
                                <p:cTn id="32" presetID="1" presetClass="entr" presetSubtype="0" fill="hold" grpId="0" nodeType="afterEffect">
                                  <p:stCondLst>
                                    <p:cond delay="0"/>
                                  </p:stCondLst>
                                  <p:childTnLst>
                                    <p:set>
                                      <p:cBhvr>
                                        <p:cTn id="33"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64" grpId="0"/>
      <p:bldP spid="9" grpId="0" animBg="1"/>
      <p:bldP spid="10" grpId="0" animBg="1"/>
      <p:bldP spid="11" grpId="0" animBg="1"/>
      <p:bldP spid="12" grpId="0" animBg="1"/>
      <p:bldP spid="13" grpId="0" animBg="1"/>
    </p:bld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6391" name="Text Box 7"/>
          <p:cNvSpPr txBox="1">
            <a:spLocks noChangeArrowheads="1"/>
          </p:cNvSpPr>
          <p:nvPr/>
        </p:nvSpPr>
        <p:spPr bwMode="auto">
          <a:xfrm>
            <a:off x="539750" y="6021388"/>
            <a:ext cx="3889375" cy="641350"/>
          </a:xfrm>
          <a:prstGeom prst="rect">
            <a:avLst/>
          </a:prstGeom>
          <a:solidFill>
            <a:schemeClr val="bg2"/>
          </a:solidFill>
          <a:ln w="9525">
            <a:noFill/>
            <a:miter lim="800000"/>
            <a:headEnd/>
            <a:tailEnd/>
          </a:ln>
          <a:effectLst/>
        </p:spPr>
        <p:txBody>
          <a:bodyPr>
            <a:spAutoFit/>
          </a:bodyPr>
          <a:lstStyle/>
          <a:p>
            <a:pPr>
              <a:spcBef>
                <a:spcPct val="50000"/>
              </a:spcBef>
              <a:defRPr/>
            </a:pPr>
            <a:r>
              <a:rPr lang="en-US" sz="3600" b="1">
                <a:solidFill>
                  <a:schemeClr val="bg1"/>
                </a:solidFill>
                <a:effectLst>
                  <a:outerShdw blurRad="38100" dist="38100" dir="2700000" algn="tl">
                    <a:srgbClr val="000000"/>
                  </a:outerShdw>
                </a:effectLst>
                <a:latin typeface="Comic Sans MS" pitchFamily="66" charset="0"/>
              </a:rPr>
              <a:t>Light-dependent</a:t>
            </a:r>
          </a:p>
        </p:txBody>
      </p:sp>
      <p:sp>
        <p:nvSpPr>
          <p:cNvPr id="16387" name="Text Box 3"/>
          <p:cNvSpPr txBox="1">
            <a:spLocks noChangeArrowheads="1"/>
          </p:cNvSpPr>
          <p:nvPr/>
        </p:nvSpPr>
        <p:spPr bwMode="auto">
          <a:xfrm>
            <a:off x="0" y="0"/>
            <a:ext cx="9144000" cy="923330"/>
          </a:xfrm>
          <a:prstGeom prst="rect">
            <a:avLst/>
          </a:prstGeom>
          <a:noFill/>
          <a:ln w="9525">
            <a:noFill/>
            <a:miter lim="800000"/>
            <a:headEnd/>
            <a:tailEnd/>
          </a:ln>
          <a:effectLst/>
        </p:spPr>
        <p:txBody>
          <a:bodyPr>
            <a:spAutoFit/>
          </a:bodyPr>
          <a:lstStyle/>
          <a:p>
            <a:pPr>
              <a:spcBef>
                <a:spcPct val="50000"/>
              </a:spcBef>
              <a:defRPr/>
            </a:pPr>
            <a:r>
              <a:rPr lang="en-US" sz="5400" b="1" dirty="0">
                <a:solidFill>
                  <a:srgbClr val="FF0000"/>
                </a:solidFill>
                <a:effectLst>
                  <a:outerShdw blurRad="38100" dist="38100" dir="2700000" algn="tl">
                    <a:srgbClr val="C0C0C0"/>
                  </a:outerShdw>
                </a:effectLst>
                <a:latin typeface="Comic Sans MS" pitchFamily="66" charset="0"/>
              </a:rPr>
              <a:t>The processes involved…</a:t>
            </a:r>
          </a:p>
        </p:txBody>
      </p:sp>
      <p:pic>
        <p:nvPicPr>
          <p:cNvPr id="10244" name="Picture 5" descr="Maui '07_Kel_0447"/>
          <p:cNvPicPr>
            <a:picLocks noChangeAspect="1" noChangeArrowheads="1"/>
          </p:cNvPicPr>
          <p:nvPr/>
        </p:nvPicPr>
        <p:blipFill>
          <a:blip r:embed="rId2" cstate="print"/>
          <a:srcRect/>
          <a:stretch>
            <a:fillRect/>
          </a:stretch>
        </p:blipFill>
        <p:spPr bwMode="auto">
          <a:xfrm>
            <a:off x="755650" y="981075"/>
            <a:ext cx="3406775" cy="5111750"/>
          </a:xfrm>
          <a:prstGeom prst="rect">
            <a:avLst/>
          </a:prstGeom>
          <a:noFill/>
          <a:ln w="9525">
            <a:noFill/>
            <a:miter lim="800000"/>
            <a:headEnd/>
            <a:tailEnd/>
          </a:ln>
        </p:spPr>
      </p:pic>
      <p:pic>
        <p:nvPicPr>
          <p:cNvPr id="10245" name="Picture 6" descr="home_0210"/>
          <p:cNvPicPr>
            <a:picLocks noChangeAspect="1" noChangeArrowheads="1"/>
          </p:cNvPicPr>
          <p:nvPr/>
        </p:nvPicPr>
        <p:blipFill>
          <a:blip r:embed="rId3" cstate="print"/>
          <a:srcRect/>
          <a:stretch>
            <a:fillRect/>
          </a:stretch>
        </p:blipFill>
        <p:spPr bwMode="auto">
          <a:xfrm>
            <a:off x="5076825" y="981075"/>
            <a:ext cx="3406775" cy="5111750"/>
          </a:xfrm>
          <a:prstGeom prst="rect">
            <a:avLst/>
          </a:prstGeom>
          <a:noFill/>
          <a:ln w="9525">
            <a:noFill/>
            <a:miter lim="800000"/>
            <a:headEnd/>
            <a:tailEnd/>
          </a:ln>
        </p:spPr>
      </p:pic>
      <p:sp>
        <p:nvSpPr>
          <p:cNvPr id="16392" name="Text Box 8"/>
          <p:cNvSpPr txBox="1">
            <a:spLocks noChangeArrowheads="1"/>
          </p:cNvSpPr>
          <p:nvPr/>
        </p:nvSpPr>
        <p:spPr bwMode="auto">
          <a:xfrm>
            <a:off x="4643438" y="6021388"/>
            <a:ext cx="4248150" cy="641350"/>
          </a:xfrm>
          <a:prstGeom prst="rect">
            <a:avLst/>
          </a:prstGeom>
          <a:solidFill>
            <a:schemeClr val="bg2"/>
          </a:solidFill>
          <a:ln w="9525">
            <a:noFill/>
            <a:miter lim="800000"/>
            <a:headEnd/>
            <a:tailEnd/>
          </a:ln>
          <a:effectLst/>
        </p:spPr>
        <p:txBody>
          <a:bodyPr>
            <a:spAutoFit/>
          </a:bodyPr>
          <a:lstStyle/>
          <a:p>
            <a:pPr>
              <a:spcBef>
                <a:spcPct val="50000"/>
              </a:spcBef>
              <a:defRPr/>
            </a:pPr>
            <a:r>
              <a:rPr lang="en-US" sz="3600" b="1">
                <a:effectLst>
                  <a:outerShdw blurRad="38100" dist="38100" dir="2700000" algn="tl">
                    <a:srgbClr val="FFFFFF"/>
                  </a:outerShdw>
                </a:effectLst>
                <a:latin typeface="Comic Sans MS" pitchFamily="66" charset="0"/>
              </a:rPr>
              <a:t>Light-independent</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171" name="Text Box 3"/>
          <p:cNvSpPr txBox="1">
            <a:spLocks noChangeArrowheads="1"/>
          </p:cNvSpPr>
          <p:nvPr/>
        </p:nvSpPr>
        <p:spPr bwMode="auto">
          <a:xfrm>
            <a:off x="0" y="0"/>
            <a:ext cx="9144000" cy="923330"/>
          </a:xfrm>
          <a:prstGeom prst="rect">
            <a:avLst/>
          </a:prstGeom>
          <a:noFill/>
          <a:ln w="9525">
            <a:noFill/>
            <a:miter lim="800000"/>
            <a:headEnd/>
            <a:tailEnd/>
          </a:ln>
          <a:effectLst/>
        </p:spPr>
        <p:txBody>
          <a:bodyPr>
            <a:spAutoFit/>
          </a:bodyPr>
          <a:lstStyle/>
          <a:p>
            <a:pPr>
              <a:spcBef>
                <a:spcPct val="50000"/>
              </a:spcBef>
              <a:defRPr/>
            </a:pPr>
            <a:r>
              <a:rPr lang="en-US" sz="5400" b="1" dirty="0">
                <a:solidFill>
                  <a:srgbClr val="FF0000"/>
                </a:solidFill>
                <a:effectLst>
                  <a:outerShdw blurRad="38100" dist="38100" dir="2700000" algn="tl">
                    <a:srgbClr val="C0C0C0"/>
                  </a:outerShdw>
                </a:effectLst>
                <a:latin typeface="Comic Sans MS" pitchFamily="66" charset="0"/>
              </a:rPr>
              <a:t>Light-dependent phase</a:t>
            </a:r>
          </a:p>
        </p:txBody>
      </p:sp>
      <p:sp>
        <p:nvSpPr>
          <p:cNvPr id="7172" name="Text Box 4"/>
          <p:cNvSpPr txBox="1">
            <a:spLocks noChangeArrowheads="1"/>
          </p:cNvSpPr>
          <p:nvPr/>
        </p:nvSpPr>
        <p:spPr bwMode="auto">
          <a:xfrm>
            <a:off x="849313" y="2263247"/>
            <a:ext cx="7704137" cy="2893100"/>
          </a:xfrm>
          <a:prstGeom prst="rect">
            <a:avLst/>
          </a:prstGeom>
          <a:solidFill>
            <a:schemeClr val="bg2"/>
          </a:solidFill>
          <a:ln w="9525">
            <a:noFill/>
            <a:miter lim="800000"/>
            <a:headEnd/>
            <a:tailEnd/>
          </a:ln>
          <a:effectLst/>
        </p:spPr>
        <p:txBody>
          <a:bodyPr>
            <a:spAutoFit/>
          </a:bodyPr>
          <a:lstStyle/>
          <a:p>
            <a:pPr algn="l">
              <a:spcBef>
                <a:spcPct val="50000"/>
              </a:spcBef>
              <a:buFont typeface="Arial"/>
              <a:buChar char="•"/>
              <a:defRPr/>
            </a:pPr>
            <a:r>
              <a:rPr lang="en-US" sz="280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Comic Sans MS" pitchFamily="66" charset="0"/>
              </a:rPr>
              <a:t>Occurs </a:t>
            </a:r>
            <a:r>
              <a:rPr lang="en-US" sz="28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Comic Sans MS" pitchFamily="66" charset="0"/>
              </a:rPr>
              <a:t>in the chloroplast </a:t>
            </a:r>
            <a:r>
              <a:rPr lang="en-US" sz="280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Comic Sans MS" pitchFamily="66" charset="0"/>
              </a:rPr>
              <a:t>thylakoids</a:t>
            </a:r>
          </a:p>
          <a:p>
            <a:pPr algn="l">
              <a:spcBef>
                <a:spcPct val="50000"/>
              </a:spcBef>
              <a:buFont typeface="Arial"/>
              <a:buChar char="•"/>
              <a:defRPr/>
            </a:pPr>
            <a:r>
              <a:rPr lang="en-US" sz="280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Comic Sans MS" pitchFamily="66" charset="0"/>
              </a:rPr>
              <a:t>Absorption </a:t>
            </a:r>
            <a:r>
              <a:rPr lang="en-US" sz="28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Comic Sans MS" pitchFamily="66" charset="0"/>
              </a:rPr>
              <a:t>of </a:t>
            </a:r>
            <a:r>
              <a:rPr lang="en-US" sz="280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Comic Sans MS" pitchFamily="66" charset="0"/>
              </a:rPr>
              <a:t>light</a:t>
            </a:r>
          </a:p>
          <a:p>
            <a:pPr algn="l">
              <a:spcBef>
                <a:spcPct val="50000"/>
              </a:spcBef>
              <a:buFont typeface="Arial"/>
              <a:buChar char="•"/>
              <a:defRPr/>
            </a:pPr>
            <a:r>
              <a:rPr lang="en-US" sz="280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Comic Sans MS" pitchFamily="66" charset="0"/>
              </a:rPr>
              <a:t>Splitting </a:t>
            </a:r>
            <a:r>
              <a:rPr lang="en-US" sz="28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Comic Sans MS" pitchFamily="66" charset="0"/>
              </a:rPr>
              <a:t>of water (photolysis) to create oxygen </a:t>
            </a:r>
            <a:r>
              <a:rPr lang="en-US" sz="280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Comic Sans MS" pitchFamily="66" charset="0"/>
              </a:rPr>
              <a:t>gas</a:t>
            </a:r>
          </a:p>
          <a:p>
            <a:pPr algn="l">
              <a:spcBef>
                <a:spcPct val="50000"/>
              </a:spcBef>
              <a:buFont typeface="Arial"/>
              <a:buChar char="•"/>
              <a:defRPr/>
            </a:pPr>
            <a:r>
              <a:rPr lang="en-US" sz="280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Comic Sans MS" pitchFamily="66" charset="0"/>
              </a:rPr>
              <a:t>Formation </a:t>
            </a:r>
            <a:r>
              <a:rPr lang="en-US" sz="28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Comic Sans MS" pitchFamily="66" charset="0"/>
              </a:rPr>
              <a:t>of ATP and </a:t>
            </a:r>
            <a:r>
              <a:rPr lang="en-US" sz="280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Comic Sans MS" pitchFamily="66" charset="0"/>
              </a:rPr>
              <a:t>NADPH</a:t>
            </a:r>
            <a:endParaRPr lang="en-US" sz="28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Comic Sans MS" pitchFamily="66" charset="0"/>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8" name="Rectangle 17"/>
          <p:cNvSpPr/>
          <p:nvPr/>
        </p:nvSpPr>
        <p:spPr bwMode="auto">
          <a:xfrm>
            <a:off x="0" y="0"/>
            <a:ext cx="9144000" cy="6858000"/>
          </a:xfrm>
          <a:prstGeom prst="rect">
            <a:avLst/>
          </a:prstGeom>
          <a:solidFill>
            <a:srgbClr val="BBE0E3">
              <a:alpha val="89804"/>
            </a:srgbClr>
          </a:solidFill>
          <a:ln w="57150" cap="flat" cmpd="sng" algn="ctr">
            <a:noFill/>
            <a:prstDash val="solid"/>
            <a:round/>
            <a:headEnd type="none" w="med" len="med"/>
            <a:tailEnd type="triangle" w="lg" len="lg"/>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lang="en-CA" smtClean="0"/>
          </a:p>
        </p:txBody>
      </p:sp>
      <p:pic>
        <p:nvPicPr>
          <p:cNvPr id="12290" name="Picture 5" descr="Thylakoid_membrane"/>
          <p:cNvPicPr>
            <a:picLocks noChangeAspect="1" noChangeArrowheads="1"/>
          </p:cNvPicPr>
          <p:nvPr/>
        </p:nvPicPr>
        <p:blipFill>
          <a:blip r:embed="rId2" cstate="print">
            <a:clrChange>
              <a:clrFrom>
                <a:srgbClr val="FEFEFE"/>
              </a:clrFrom>
              <a:clrTo>
                <a:srgbClr val="FEFEFE">
                  <a:alpha val="0"/>
                </a:srgbClr>
              </a:clrTo>
            </a:clrChange>
          </a:blip>
          <a:srcRect/>
          <a:stretch>
            <a:fillRect/>
          </a:stretch>
        </p:blipFill>
        <p:spPr bwMode="auto">
          <a:xfrm>
            <a:off x="0" y="673100"/>
            <a:ext cx="9144000" cy="5213350"/>
          </a:xfrm>
          <a:prstGeom prst="rect">
            <a:avLst/>
          </a:prstGeom>
          <a:noFill/>
          <a:ln w="9525">
            <a:noFill/>
            <a:miter lim="800000"/>
            <a:headEnd/>
            <a:tailEnd/>
          </a:ln>
        </p:spPr>
      </p:pic>
      <p:sp>
        <p:nvSpPr>
          <p:cNvPr id="12291" name="Oval 6"/>
          <p:cNvSpPr>
            <a:spLocks noChangeArrowheads="1"/>
          </p:cNvSpPr>
          <p:nvPr/>
        </p:nvSpPr>
        <p:spPr bwMode="auto">
          <a:xfrm>
            <a:off x="7839075" y="1103313"/>
            <a:ext cx="825500" cy="581025"/>
          </a:xfrm>
          <a:prstGeom prst="ellipse">
            <a:avLst/>
          </a:prstGeom>
          <a:noFill/>
          <a:ln w="57150" algn="ctr">
            <a:solidFill>
              <a:srgbClr val="FF0000"/>
            </a:solidFill>
            <a:round/>
            <a:headEnd/>
            <a:tailEnd type="none" w="lg" len="lg"/>
          </a:ln>
        </p:spPr>
        <p:txBody>
          <a:bodyPr wrap="none" anchor="ctr"/>
          <a:lstStyle/>
          <a:p>
            <a:endParaRPr lang="en-US"/>
          </a:p>
        </p:txBody>
      </p:sp>
      <p:sp>
        <p:nvSpPr>
          <p:cNvPr id="12292" name="Oval 7"/>
          <p:cNvSpPr>
            <a:spLocks noChangeArrowheads="1"/>
          </p:cNvSpPr>
          <p:nvPr/>
        </p:nvSpPr>
        <p:spPr bwMode="auto">
          <a:xfrm>
            <a:off x="5683250" y="1311275"/>
            <a:ext cx="927100" cy="658813"/>
          </a:xfrm>
          <a:prstGeom prst="ellipse">
            <a:avLst/>
          </a:prstGeom>
          <a:noFill/>
          <a:ln w="57150" algn="ctr">
            <a:solidFill>
              <a:srgbClr val="FF0000"/>
            </a:solidFill>
            <a:round/>
            <a:headEnd/>
            <a:tailEnd type="none" w="lg" len="lg"/>
          </a:ln>
        </p:spPr>
        <p:txBody>
          <a:bodyPr wrap="none" anchor="ctr"/>
          <a:lstStyle/>
          <a:p>
            <a:endParaRPr lang="en-US"/>
          </a:p>
        </p:txBody>
      </p:sp>
      <p:sp>
        <p:nvSpPr>
          <p:cNvPr id="12293" name="Oval 8"/>
          <p:cNvSpPr>
            <a:spLocks noChangeArrowheads="1"/>
          </p:cNvSpPr>
          <p:nvPr/>
        </p:nvSpPr>
        <p:spPr bwMode="auto">
          <a:xfrm>
            <a:off x="931863" y="4702175"/>
            <a:ext cx="579437" cy="581025"/>
          </a:xfrm>
          <a:prstGeom prst="ellipse">
            <a:avLst/>
          </a:prstGeom>
          <a:noFill/>
          <a:ln w="57150" algn="ctr">
            <a:solidFill>
              <a:srgbClr val="FF0000"/>
            </a:solidFill>
            <a:round/>
            <a:headEnd/>
            <a:tailEnd type="none" w="lg" len="lg"/>
          </a:ln>
        </p:spPr>
        <p:txBody>
          <a:bodyPr wrap="none" anchor="ctr"/>
          <a:lstStyle/>
          <a:p>
            <a:endParaRPr lang="en-US"/>
          </a:p>
        </p:txBody>
      </p:sp>
      <p:sp>
        <p:nvSpPr>
          <p:cNvPr id="12294" name="Oval 9"/>
          <p:cNvSpPr>
            <a:spLocks noChangeArrowheads="1"/>
          </p:cNvSpPr>
          <p:nvPr/>
        </p:nvSpPr>
        <p:spPr bwMode="auto">
          <a:xfrm>
            <a:off x="1522413" y="4711700"/>
            <a:ext cx="479425" cy="549275"/>
          </a:xfrm>
          <a:prstGeom prst="ellipse">
            <a:avLst/>
          </a:prstGeom>
          <a:noFill/>
          <a:ln w="57150" algn="ctr">
            <a:solidFill>
              <a:srgbClr val="FF0000"/>
            </a:solidFill>
            <a:round/>
            <a:headEnd/>
            <a:tailEnd type="none" w="lg" len="lg"/>
          </a:ln>
        </p:spPr>
        <p:txBody>
          <a:bodyPr wrap="none" anchor="ctr"/>
          <a:lstStyle/>
          <a:p>
            <a:endParaRPr lang="en-US"/>
          </a:p>
        </p:txBody>
      </p:sp>
      <p:sp>
        <p:nvSpPr>
          <p:cNvPr id="12295" name="Oval 11"/>
          <p:cNvSpPr>
            <a:spLocks noChangeArrowheads="1"/>
          </p:cNvSpPr>
          <p:nvPr/>
        </p:nvSpPr>
        <p:spPr bwMode="auto">
          <a:xfrm>
            <a:off x="-144463" y="2236788"/>
            <a:ext cx="712788" cy="414337"/>
          </a:xfrm>
          <a:prstGeom prst="ellipse">
            <a:avLst/>
          </a:prstGeom>
          <a:noFill/>
          <a:ln w="57150" algn="ctr">
            <a:solidFill>
              <a:srgbClr val="CC00CC"/>
            </a:solidFill>
            <a:round/>
            <a:headEnd/>
            <a:tailEnd type="none" w="lg" len="lg"/>
          </a:ln>
        </p:spPr>
        <p:txBody>
          <a:bodyPr wrap="none" anchor="ctr"/>
          <a:lstStyle/>
          <a:p>
            <a:endParaRPr lang="en-US"/>
          </a:p>
        </p:txBody>
      </p:sp>
      <p:sp>
        <p:nvSpPr>
          <p:cNvPr id="12296" name="Oval 12"/>
          <p:cNvSpPr>
            <a:spLocks noChangeArrowheads="1"/>
          </p:cNvSpPr>
          <p:nvPr/>
        </p:nvSpPr>
        <p:spPr bwMode="auto">
          <a:xfrm>
            <a:off x="3922713" y="2225675"/>
            <a:ext cx="646112" cy="436563"/>
          </a:xfrm>
          <a:prstGeom prst="ellipse">
            <a:avLst/>
          </a:prstGeom>
          <a:noFill/>
          <a:ln w="57150" algn="ctr">
            <a:solidFill>
              <a:srgbClr val="CC00CC"/>
            </a:solidFill>
            <a:round/>
            <a:headEnd/>
            <a:tailEnd type="none" w="lg" len="lg"/>
          </a:ln>
        </p:spPr>
        <p:txBody>
          <a:bodyPr wrap="none" anchor="ctr"/>
          <a:lstStyle/>
          <a:p>
            <a:endParaRPr lang="en-US"/>
          </a:p>
        </p:txBody>
      </p:sp>
      <p:sp>
        <p:nvSpPr>
          <p:cNvPr id="12297" name="Oval 13"/>
          <p:cNvSpPr>
            <a:spLocks noChangeArrowheads="1"/>
          </p:cNvSpPr>
          <p:nvPr/>
        </p:nvSpPr>
        <p:spPr bwMode="auto">
          <a:xfrm>
            <a:off x="4378325" y="1477963"/>
            <a:ext cx="825500" cy="581025"/>
          </a:xfrm>
          <a:prstGeom prst="ellipse">
            <a:avLst/>
          </a:prstGeom>
          <a:noFill/>
          <a:ln w="57150" algn="ctr">
            <a:solidFill>
              <a:srgbClr val="CC00CC"/>
            </a:solidFill>
            <a:round/>
            <a:headEnd/>
            <a:tailEnd type="none" w="lg" len="lg"/>
          </a:ln>
        </p:spPr>
        <p:txBody>
          <a:bodyPr wrap="none" anchor="ctr"/>
          <a:lstStyle/>
          <a:p>
            <a:endParaRPr lang="en-US"/>
          </a:p>
        </p:txBody>
      </p:sp>
      <p:sp>
        <p:nvSpPr>
          <p:cNvPr id="12298" name="Oval 14"/>
          <p:cNvSpPr>
            <a:spLocks noChangeArrowheads="1"/>
          </p:cNvSpPr>
          <p:nvPr/>
        </p:nvSpPr>
        <p:spPr bwMode="auto">
          <a:xfrm>
            <a:off x="6575425" y="1233488"/>
            <a:ext cx="1227138" cy="581025"/>
          </a:xfrm>
          <a:prstGeom prst="ellipse">
            <a:avLst/>
          </a:prstGeom>
          <a:noFill/>
          <a:ln w="57150" algn="ctr">
            <a:solidFill>
              <a:srgbClr val="CC00CC"/>
            </a:solidFill>
            <a:round/>
            <a:headEnd/>
            <a:tailEnd type="none" w="lg" len="lg"/>
          </a:ln>
        </p:spPr>
        <p:txBody>
          <a:bodyPr wrap="none" anchor="ctr"/>
          <a:lstStyle/>
          <a:p>
            <a:endParaRPr lang="en-US"/>
          </a:p>
        </p:txBody>
      </p:sp>
      <p:sp>
        <p:nvSpPr>
          <p:cNvPr id="12299" name="Oval 15"/>
          <p:cNvSpPr>
            <a:spLocks noChangeArrowheads="1"/>
          </p:cNvSpPr>
          <p:nvPr/>
        </p:nvSpPr>
        <p:spPr bwMode="auto">
          <a:xfrm>
            <a:off x="609600" y="5838825"/>
            <a:ext cx="603250" cy="268288"/>
          </a:xfrm>
          <a:prstGeom prst="ellipse">
            <a:avLst/>
          </a:prstGeom>
          <a:noFill/>
          <a:ln w="57150" algn="ctr">
            <a:solidFill>
              <a:srgbClr val="CC00CC"/>
            </a:solidFill>
            <a:round/>
            <a:headEnd/>
            <a:tailEnd type="none" w="lg" len="lg"/>
          </a:ln>
        </p:spPr>
        <p:txBody>
          <a:bodyPr wrap="none" anchor="ctr"/>
          <a:lstStyle/>
          <a:p>
            <a:endParaRPr lang="en-US"/>
          </a:p>
        </p:txBody>
      </p:sp>
      <p:sp>
        <p:nvSpPr>
          <p:cNvPr id="12300" name="Oval 16"/>
          <p:cNvSpPr>
            <a:spLocks noChangeArrowheads="1"/>
          </p:cNvSpPr>
          <p:nvPr/>
        </p:nvSpPr>
        <p:spPr bwMode="auto">
          <a:xfrm>
            <a:off x="585788" y="6276975"/>
            <a:ext cx="603250" cy="268288"/>
          </a:xfrm>
          <a:prstGeom prst="ellipse">
            <a:avLst/>
          </a:prstGeom>
          <a:noFill/>
          <a:ln w="57150" algn="ctr">
            <a:solidFill>
              <a:srgbClr val="FF0000"/>
            </a:solidFill>
            <a:round/>
            <a:headEnd/>
            <a:tailEnd type="none" w="lg" len="lg"/>
          </a:ln>
        </p:spPr>
        <p:txBody>
          <a:bodyPr wrap="none" anchor="ctr"/>
          <a:lstStyle/>
          <a:p>
            <a:endParaRPr lang="en-US"/>
          </a:p>
        </p:txBody>
      </p:sp>
      <p:sp>
        <p:nvSpPr>
          <p:cNvPr id="12301" name="Text Box 17"/>
          <p:cNvSpPr txBox="1">
            <a:spLocks noChangeArrowheads="1"/>
          </p:cNvSpPr>
          <p:nvPr/>
        </p:nvSpPr>
        <p:spPr bwMode="auto">
          <a:xfrm>
            <a:off x="1371600" y="5754688"/>
            <a:ext cx="1973263" cy="366712"/>
          </a:xfrm>
          <a:prstGeom prst="rect">
            <a:avLst/>
          </a:prstGeom>
          <a:noFill/>
          <a:ln w="57150" algn="ctr">
            <a:noFill/>
            <a:miter lim="800000"/>
            <a:headEnd/>
            <a:tailEnd type="none" w="lg" len="lg"/>
          </a:ln>
        </p:spPr>
        <p:txBody>
          <a:bodyPr>
            <a:spAutoFit/>
          </a:bodyPr>
          <a:lstStyle/>
          <a:p>
            <a:pPr>
              <a:spcBef>
                <a:spcPct val="50000"/>
              </a:spcBef>
            </a:pPr>
            <a:endParaRPr lang="en-US"/>
          </a:p>
        </p:txBody>
      </p:sp>
      <p:sp>
        <p:nvSpPr>
          <p:cNvPr id="12302" name="Text Box 18"/>
          <p:cNvSpPr txBox="1">
            <a:spLocks noChangeArrowheads="1"/>
          </p:cNvSpPr>
          <p:nvPr/>
        </p:nvSpPr>
        <p:spPr bwMode="auto">
          <a:xfrm>
            <a:off x="1393825" y="5803900"/>
            <a:ext cx="2097088" cy="779463"/>
          </a:xfrm>
          <a:prstGeom prst="rect">
            <a:avLst/>
          </a:prstGeom>
          <a:noFill/>
          <a:ln w="57150" algn="ctr">
            <a:noFill/>
            <a:miter lim="800000"/>
            <a:headEnd/>
            <a:tailEnd type="none" w="lg" len="lg"/>
          </a:ln>
        </p:spPr>
        <p:txBody>
          <a:bodyPr>
            <a:spAutoFit/>
          </a:bodyPr>
          <a:lstStyle/>
          <a:p>
            <a:pPr algn="l">
              <a:spcBef>
                <a:spcPct val="50000"/>
              </a:spcBef>
              <a:buFontTx/>
              <a:buChar char="-"/>
            </a:pPr>
            <a:r>
              <a:rPr lang="en-US"/>
              <a:t>Raw materials</a:t>
            </a:r>
          </a:p>
          <a:p>
            <a:pPr algn="l">
              <a:spcBef>
                <a:spcPct val="50000"/>
              </a:spcBef>
            </a:pPr>
            <a:r>
              <a:rPr lang="en-US"/>
              <a:t>-Products</a:t>
            </a:r>
          </a:p>
        </p:txBody>
      </p:sp>
      <p:sp>
        <p:nvSpPr>
          <p:cNvPr id="12303" name="Text Box 19"/>
          <p:cNvSpPr txBox="1">
            <a:spLocks noChangeArrowheads="1"/>
          </p:cNvSpPr>
          <p:nvPr/>
        </p:nvSpPr>
        <p:spPr bwMode="auto">
          <a:xfrm>
            <a:off x="200025" y="177800"/>
            <a:ext cx="4695825" cy="579438"/>
          </a:xfrm>
          <a:prstGeom prst="rect">
            <a:avLst/>
          </a:prstGeom>
          <a:solidFill>
            <a:srgbClr val="C0C0C0">
              <a:alpha val="76077"/>
            </a:srgbClr>
          </a:solidFill>
          <a:ln w="57150" algn="ctr">
            <a:noFill/>
            <a:miter lim="800000"/>
            <a:headEnd/>
            <a:tailEnd type="none" w="lg" len="lg"/>
          </a:ln>
        </p:spPr>
        <p:txBody>
          <a:bodyPr>
            <a:spAutoFit/>
          </a:bodyPr>
          <a:lstStyle/>
          <a:p>
            <a:pPr>
              <a:spcBef>
                <a:spcPct val="50000"/>
              </a:spcBef>
            </a:pPr>
            <a:r>
              <a:rPr lang="en-US" sz="3200" b="1"/>
              <a:t>Light Dependent Phase</a:t>
            </a:r>
          </a:p>
        </p:txBody>
      </p:sp>
      <p:sp>
        <p:nvSpPr>
          <p:cNvPr id="12304" name="Text Box 20"/>
          <p:cNvSpPr txBox="1">
            <a:spLocks noChangeArrowheads="1"/>
          </p:cNvSpPr>
          <p:nvPr/>
        </p:nvSpPr>
        <p:spPr bwMode="auto">
          <a:xfrm>
            <a:off x="5999163" y="5273675"/>
            <a:ext cx="2720975" cy="260350"/>
          </a:xfrm>
          <a:prstGeom prst="rect">
            <a:avLst/>
          </a:prstGeom>
          <a:noFill/>
          <a:ln w="57150" algn="ctr">
            <a:noFill/>
            <a:miter lim="800000"/>
            <a:headEnd/>
            <a:tailEnd type="none" w="lg" len="lg"/>
          </a:ln>
        </p:spPr>
        <p:txBody>
          <a:bodyPr>
            <a:spAutoFit/>
          </a:bodyPr>
          <a:lstStyle/>
          <a:p>
            <a:pPr>
              <a:spcBef>
                <a:spcPct val="50000"/>
              </a:spcBef>
            </a:pPr>
            <a:r>
              <a:rPr lang="en-US" sz="1100"/>
              <a:t>(www.answers.com)</a:t>
            </a:r>
          </a:p>
        </p:txBody>
      </p:sp>
      <p:sp>
        <p:nvSpPr>
          <p:cNvPr id="12305" name="Oval 21"/>
          <p:cNvSpPr>
            <a:spLocks noChangeArrowheads="1"/>
          </p:cNvSpPr>
          <p:nvPr/>
        </p:nvSpPr>
        <p:spPr bwMode="auto">
          <a:xfrm>
            <a:off x="327025" y="4729163"/>
            <a:ext cx="525463" cy="515937"/>
          </a:xfrm>
          <a:prstGeom prst="ellipse">
            <a:avLst/>
          </a:prstGeom>
          <a:noFill/>
          <a:ln w="57150" algn="ctr">
            <a:solidFill>
              <a:srgbClr val="CC00CC"/>
            </a:solidFill>
            <a:round/>
            <a:headEnd/>
            <a:tailEnd type="none" w="lg" len="lg"/>
          </a:ln>
        </p:spPr>
        <p:txBody>
          <a:bodyPr wrap="none" anchor="ctr"/>
          <a:lstStyle/>
          <a:p>
            <a:endParaRPr lang="en-US"/>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57150" cap="flat" cmpd="sng" algn="ctr">
          <a:solidFill>
            <a:srgbClr val="00FFFF"/>
          </a:solidFill>
          <a:prstDash val="solid"/>
          <a:round/>
          <a:headEnd type="none" w="med" len="med"/>
          <a:tailEnd type="triangle" w="lg" len="lg"/>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57150" cap="flat" cmpd="sng" algn="ctr">
          <a:solidFill>
            <a:srgbClr val="00FFFF"/>
          </a:solidFill>
          <a:prstDash val="solid"/>
          <a:round/>
          <a:headEnd type="none" w="med" len="med"/>
          <a:tailEnd type="triangle" w="lg" len="lg"/>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1790</TotalTime>
  <Words>2302</Words>
  <Application>Microsoft Macintosh PowerPoint</Application>
  <PresentationFormat>On-screen Show (4:3)</PresentationFormat>
  <Paragraphs>258</Paragraphs>
  <Slides>22</Slides>
  <Notes>2</Notes>
  <HiddenSlides>0</HiddenSlides>
  <MMClips>0</MMClips>
  <ScaleCrop>false</ScaleCrop>
  <HeadingPairs>
    <vt:vector size="4" baseType="variant">
      <vt:variant>
        <vt:lpstr>Design Template</vt:lpstr>
      </vt:variant>
      <vt:variant>
        <vt:i4>1</vt:i4>
      </vt:variant>
      <vt:variant>
        <vt:lpstr>Slide Titles</vt:lpstr>
      </vt:variant>
      <vt:variant>
        <vt:i4>22</vt:i4>
      </vt:variant>
    </vt:vector>
  </HeadingPairs>
  <TitlesOfParts>
    <vt:vector size="23" baseType="lpstr">
      <vt:lpstr>Default Design</vt:lpstr>
      <vt:lpstr>Slide 1</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lpstr>Slide 18</vt:lpstr>
      <vt:lpstr>Slide 19</vt:lpstr>
      <vt:lpstr>Slide 20</vt:lpstr>
      <vt:lpstr>Slide 21</vt:lpstr>
      <vt:lpstr>Slide 22</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Kel Cullis</dc:creator>
  <cp:lastModifiedBy>Jessica Graham</cp:lastModifiedBy>
  <cp:revision>42</cp:revision>
  <dcterms:created xsi:type="dcterms:W3CDTF">2012-07-19T12:50:50Z</dcterms:created>
  <dcterms:modified xsi:type="dcterms:W3CDTF">2012-07-19T12:54:39Z</dcterms:modified>
</cp:coreProperties>
</file>