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6" r:id="rId2"/>
    <p:sldId id="292" r:id="rId3"/>
    <p:sldId id="293" r:id="rId4"/>
    <p:sldId id="303" r:id="rId5"/>
    <p:sldId id="302" r:id="rId6"/>
    <p:sldId id="305" r:id="rId7"/>
    <p:sldId id="306" r:id="rId8"/>
    <p:sldId id="298" r:id="rId9"/>
    <p:sldId id="308" r:id="rId10"/>
    <p:sldId id="307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9" r:id="rId19"/>
    <p:sldId id="318" r:id="rId20"/>
    <p:sldId id="320" r:id="rId21"/>
    <p:sldId id="321" r:id="rId22"/>
    <p:sldId id="322" r:id="rId23"/>
    <p:sldId id="323" r:id="rId24"/>
    <p:sldId id="325" r:id="rId25"/>
    <p:sldId id="326" r:id="rId26"/>
    <p:sldId id="329" r:id="rId27"/>
    <p:sldId id="324" r:id="rId28"/>
    <p:sldId id="328" r:id="rId29"/>
    <p:sldId id="327" r:id="rId30"/>
    <p:sldId id="33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8" autoAdjust="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45027-D3C6-4A08-BD42-F48C63F33E96}" type="datetimeFigureOut">
              <a:rPr lang="en-CA" smtClean="0"/>
              <a:pPr/>
              <a:t>17/07/2012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DBAD5-424A-4EA4-8BD3-D2CDD85CB9D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</a:t>
            </a:r>
            <a:r>
              <a:rPr lang="en-CA" baseline="0" dirty="0" smtClean="0"/>
              <a:t> from </a:t>
            </a:r>
            <a:r>
              <a:rPr lang="en-CA" dirty="0" smtClean="0"/>
              <a:t>http://evolution.berkeley.edu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Image from http://evolution.berkeley.edu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 from http://evolution.berkeley.edu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Adapted from original</a:t>
            </a:r>
            <a:r>
              <a:rPr lang="en-CA" baseline="0" dirty="0" smtClean="0"/>
              <a:t> i</a:t>
            </a:r>
            <a:r>
              <a:rPr lang="en-CA" dirty="0" smtClean="0"/>
              <a:t>mage from http://evolution.berkeley.edu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 from http://evolution.berkeley.edu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Image from http://evolution.berkeley.edu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 from http://evolution.berkeley.edu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Image from http://evolution.berkeley.edu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Image from http://evolution.berkeley.edu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DBAD5-424A-4EA4-8BD3-D2CDD85CB9D6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80314-15CA-4125-8AD7-6644DF0E97BF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E115-CE7C-4988-8698-F25E2DB8951E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DC79-A1F3-4BE8-83BF-4CCAD9CFF810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DCB5DC-55A7-49A2-9C67-676E3C09359E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A0D9E-6387-4E8C-AC8D-1DA6D1498140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9B4AA-076E-4E25-B4F1-44E041A80F11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E5A-59F5-4CA8-AB4E-5C802C231AD7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21737-254B-477C-B406-CE8FE67A19CC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02ED7-0353-4286-BF84-FC233C71699C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A62264-74DC-46A2-A72E-6CE68D50501F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B94D-29CB-4205-84E1-0B216A48D60F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31FEBA-47A7-401A-8461-D82A79C97919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kwRTIKXaxg&amp;feature=related" TargetMode="Externa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mp.berkeley.edu/education/lessons/clipbird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hmi.com/biointeractive/shortfilm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pbs.org/wgbh/evolution/sex/guppy/index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media.hhmi.org/hl/05Lect4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hmi.org/biointeractive/evolution/index.html" TargetMode="External"/><Relationship Id="rId2" Type="http://schemas.openxmlformats.org/officeDocument/2006/relationships/hyperlink" Target="http://www.emc.maricopa.edu/faculty/farabee/BIOBK/BioBookEVOL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bs.org/wgbh/evolution/library/index.html" TargetMode="External"/><Relationship Id="rId5" Type="http://schemas.openxmlformats.org/officeDocument/2006/relationships/hyperlink" Target="http://evolution.berkeley.edu/evolibrary/teach/index.php" TargetMode="External"/><Relationship Id="rId4" Type="http://schemas.openxmlformats.org/officeDocument/2006/relationships/hyperlink" Target="http://evolution.berkeley.edu/evolibrary/search/topicbrowse2.php?topic_id=47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838200"/>
          </a:xfrm>
        </p:spPr>
        <p:txBody>
          <a:bodyPr>
            <a:normAutofit/>
          </a:bodyPr>
          <a:lstStyle/>
          <a:p>
            <a:r>
              <a:rPr lang="en-US" b="1" dirty="0" smtClean="0"/>
              <a:t>By Cynthia Cheung and </a:t>
            </a:r>
            <a:r>
              <a:rPr lang="en-US" b="1" dirty="0" err="1" smtClean="0"/>
              <a:t>Preeti</a:t>
            </a:r>
            <a:r>
              <a:rPr lang="en-US" b="1" dirty="0" smtClean="0"/>
              <a:t> Sharma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3715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Teaching the Concept of</a:t>
            </a:r>
            <a:br>
              <a:rPr lang="en-US" dirty="0" smtClean="0"/>
            </a:br>
            <a:r>
              <a:rPr lang="en-US" dirty="0" smtClean="0"/>
              <a:t>MECHANISM OF EVOLUTION</a:t>
            </a:r>
            <a:endParaRPr lang="en-US" dirty="0"/>
          </a:p>
        </p:txBody>
      </p:sp>
      <p:pic>
        <p:nvPicPr>
          <p:cNvPr id="31746" name="Picture 2" descr="http://understandingscience.whirl-i-gig.com/media/2/91804_evo_resources_resource_image_225_origina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514600"/>
            <a:ext cx="6781800" cy="3683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5410200" cy="4876800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Video to introduce concept: </a:t>
            </a:r>
          </a:p>
          <a:p>
            <a:pPr lvl="1"/>
            <a:r>
              <a:rPr lang="en-CA" dirty="0" smtClean="0"/>
              <a:t>Hummingbirds in Ecuador</a:t>
            </a:r>
          </a:p>
          <a:p>
            <a:r>
              <a:rPr lang="en-CA" u="sng" dirty="0" smtClean="0"/>
              <a:t>Before</a:t>
            </a:r>
            <a:r>
              <a:rPr lang="en-CA" dirty="0" smtClean="0"/>
              <a:t> video:</a:t>
            </a:r>
          </a:p>
          <a:p>
            <a:pPr lvl="1"/>
            <a:r>
              <a:rPr lang="en-CA" dirty="0" smtClean="0"/>
              <a:t>Ecuador is home to over 132 species of hummingbirds</a:t>
            </a:r>
          </a:p>
          <a:p>
            <a:pPr lvl="1"/>
            <a:r>
              <a:rPr lang="en-CA" dirty="0" smtClean="0"/>
              <a:t>Pose questions to focus learning: </a:t>
            </a:r>
          </a:p>
          <a:p>
            <a:pPr lvl="2"/>
            <a:r>
              <a:rPr lang="en-CA" dirty="0" smtClean="0"/>
              <a:t>How did such diversity in hummingbirds arise?</a:t>
            </a:r>
          </a:p>
          <a:p>
            <a:pPr lvl="2"/>
            <a:r>
              <a:rPr lang="en-CA" dirty="0" smtClean="0"/>
              <a:t>What mechanisms do the scientists in the video explain this diversity?</a:t>
            </a:r>
          </a:p>
          <a:p>
            <a:pPr lvl="2"/>
            <a:r>
              <a:rPr lang="en-CA" dirty="0" smtClean="0"/>
              <a:t>What are the four processes involved?</a:t>
            </a:r>
          </a:p>
          <a:p>
            <a:pPr lvl="2"/>
            <a:r>
              <a:rPr lang="en-CA" dirty="0" smtClean="0"/>
              <a:t>What features of hummingbirds are affected because of their environment?</a:t>
            </a:r>
          </a:p>
          <a:p>
            <a:r>
              <a:rPr lang="en-CA" u="sng" dirty="0" smtClean="0"/>
              <a:t>During</a:t>
            </a:r>
            <a:r>
              <a:rPr lang="en-CA" dirty="0" smtClean="0"/>
              <a:t> video (</a:t>
            </a:r>
            <a:r>
              <a:rPr lang="en-CA" smtClean="0"/>
              <a:t>click image to </a:t>
            </a:r>
            <a:r>
              <a:rPr lang="en-CA" dirty="0" smtClean="0"/>
              <a:t>the right to open video):</a:t>
            </a:r>
          </a:p>
          <a:p>
            <a:pPr lvl="1"/>
            <a:r>
              <a:rPr lang="en-CA" dirty="0" smtClean="0"/>
              <a:t>Students answer questions and take notes</a:t>
            </a:r>
          </a:p>
          <a:p>
            <a:r>
              <a:rPr lang="en-CA" u="sng" dirty="0" smtClean="0"/>
              <a:t>After</a:t>
            </a:r>
            <a:r>
              <a:rPr lang="en-CA" dirty="0" smtClean="0"/>
              <a:t> video</a:t>
            </a:r>
          </a:p>
          <a:p>
            <a:pPr lvl="1"/>
            <a:r>
              <a:rPr lang="en-CA" dirty="0" smtClean="0"/>
              <a:t>briefly discuss answers as a whole class </a:t>
            </a:r>
          </a:p>
          <a:p>
            <a:pPr lvl="2"/>
            <a:endParaRPr lang="en-C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2 – Natural selection</a:t>
            </a:r>
            <a:endParaRPr lang="en-CA" dirty="0"/>
          </a:p>
        </p:txBody>
      </p:sp>
      <p:pic>
        <p:nvPicPr>
          <p:cNvPr id="54274" name="Picture 2" descr="C:\Users\Stephen\AppData\Local\Microsoft\Windows\Temporary Internet Files\Content.IE5\RS0XB1VC\MC9003323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600200"/>
            <a:ext cx="3419231" cy="2133600"/>
          </a:xfrm>
          <a:prstGeom prst="rect">
            <a:avLst/>
          </a:prstGeom>
          <a:noFill/>
        </p:spPr>
      </p:pic>
      <p:pic>
        <p:nvPicPr>
          <p:cNvPr id="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32346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4876800"/>
            <a:ext cx="8153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2 – Natural selection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33400" y="1752600"/>
            <a:ext cx="8174736" cy="4343400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Teaching idea: </a:t>
            </a:r>
            <a:r>
              <a:rPr lang="en-CA" dirty="0" err="1" smtClean="0"/>
              <a:t>Clipbirds</a:t>
            </a:r>
            <a:endParaRPr lang="en-CA" dirty="0" smtClean="0"/>
          </a:p>
          <a:p>
            <a:pPr lvl="1"/>
            <a:r>
              <a:rPr lang="en-CA" dirty="0" smtClean="0"/>
              <a:t>A hands-on activity to simulate evolution of beak sizes in birds</a:t>
            </a:r>
          </a:p>
          <a:p>
            <a:pPr lvl="1"/>
            <a:r>
              <a:rPr lang="en-CA" dirty="0" smtClean="0"/>
              <a:t>Beak sizes are simulated using clips of different sizes</a:t>
            </a:r>
          </a:p>
          <a:p>
            <a:pPr lvl="1"/>
            <a:r>
              <a:rPr lang="en-CA" dirty="0" smtClean="0"/>
              <a:t>Students carry out simulation where food availability varies from season to season</a:t>
            </a:r>
          </a:p>
          <a:p>
            <a:pPr lvl="1"/>
            <a:r>
              <a:rPr lang="en-CA" dirty="0" smtClean="0"/>
              <a:t>Students analyze results of activity and make connections to how natural selection affects bird beak size in natural populations</a:t>
            </a:r>
          </a:p>
          <a:p>
            <a:pPr lvl="1">
              <a:buNone/>
            </a:pPr>
            <a:endParaRPr lang="en-CA" dirty="0" smtClean="0"/>
          </a:p>
          <a:p>
            <a:pPr lvl="1">
              <a:buNone/>
            </a:pPr>
            <a:r>
              <a:rPr lang="en-CA" dirty="0" smtClean="0"/>
              <a:t>Full lesson plan can be found at </a:t>
            </a:r>
            <a:r>
              <a:rPr lang="en-CA" dirty="0" smtClean="0">
                <a:hlinkClick r:id="rId3"/>
              </a:rPr>
              <a:t>http://www.ucmp.berkeley.edu/education/lessons/clipbirds/</a:t>
            </a:r>
            <a:r>
              <a:rPr lang="en-CA" dirty="0" smtClean="0"/>
              <a:t> </a:t>
            </a:r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</p:txBody>
      </p:sp>
      <p:pic>
        <p:nvPicPr>
          <p:cNvPr id="59395" name="Picture 3" descr="C:\Users\Stephen\AppData\Local\Microsoft\Windows\Temporary Internet Files\Content.IE5\8307WW02\MC90033610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81000"/>
            <a:ext cx="2048145" cy="1632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66800" y="2743200"/>
            <a:ext cx="5410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2 – Natural selection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81000" y="1752600"/>
            <a:ext cx="6553200" cy="4495800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Assessment for, of learning: Individual case study</a:t>
            </a:r>
          </a:p>
          <a:p>
            <a:pPr lvl="1"/>
            <a:r>
              <a:rPr lang="en-CA" dirty="0" smtClean="0"/>
              <a:t>Students choose a short film to watch from </a:t>
            </a:r>
            <a:r>
              <a:rPr lang="en-CA" dirty="0" smtClean="0">
                <a:hlinkClick r:id="rId3"/>
              </a:rPr>
              <a:t>http://hhmi.com/biointeractive/shortfilms/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Each film focuses on a different example of natural selection</a:t>
            </a:r>
          </a:p>
          <a:p>
            <a:pPr lvl="1"/>
            <a:r>
              <a:rPr lang="en-CA" dirty="0" smtClean="0"/>
              <a:t>Students will hand in a written summary that addresses:</a:t>
            </a:r>
          </a:p>
          <a:p>
            <a:pPr lvl="2"/>
            <a:r>
              <a:rPr lang="en-CA" dirty="0" smtClean="0"/>
              <a:t>How natural selection affected their particular species</a:t>
            </a:r>
          </a:p>
          <a:p>
            <a:pPr lvl="2"/>
            <a:r>
              <a:rPr lang="en-CA" dirty="0" smtClean="0"/>
              <a:t>What adaptations have resulted</a:t>
            </a:r>
          </a:p>
          <a:p>
            <a:pPr lvl="2"/>
            <a:r>
              <a:rPr lang="en-CA" dirty="0" smtClean="0"/>
              <a:t>How the environment affected the evolution of the species</a:t>
            </a:r>
          </a:p>
          <a:p>
            <a:pPr lvl="2">
              <a:buNone/>
            </a:pPr>
            <a:endParaRPr lang="en-CA" dirty="0" smtClean="0"/>
          </a:p>
          <a:p>
            <a:endParaRPr lang="en-CA" dirty="0" smtClean="0"/>
          </a:p>
        </p:txBody>
      </p:sp>
      <p:pic>
        <p:nvPicPr>
          <p:cNvPr id="61442" name="Picture 2" descr="pocketmou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1600200"/>
            <a:ext cx="1428750" cy="1428750"/>
          </a:xfrm>
          <a:prstGeom prst="rect">
            <a:avLst/>
          </a:prstGeom>
          <a:noFill/>
        </p:spPr>
      </p:pic>
      <p:pic>
        <p:nvPicPr>
          <p:cNvPr id="61444" name="Picture 4" descr="icefis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200400"/>
            <a:ext cx="1428750" cy="1428750"/>
          </a:xfrm>
          <a:prstGeom prst="rect">
            <a:avLst/>
          </a:prstGeom>
          <a:noFill/>
        </p:spPr>
      </p:pic>
      <p:pic>
        <p:nvPicPr>
          <p:cNvPr id="61448" name="Picture 8" descr="sicklece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480060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Activating prior knowledge: What do you think “survival of the fittest” means?</a:t>
            </a:r>
          </a:p>
          <a:p>
            <a:pPr lvl="1"/>
            <a:r>
              <a:rPr lang="en-CA" dirty="0" smtClean="0"/>
              <a:t>Students write responses down on a slip of paper and hand in to teacher</a:t>
            </a:r>
          </a:p>
          <a:p>
            <a:pPr lvl="1"/>
            <a:r>
              <a:rPr lang="en-CA" dirty="0" smtClean="0"/>
              <a:t>Teacher reads responses out loud, without judgement</a:t>
            </a:r>
          </a:p>
          <a:p>
            <a:pPr lvl="1"/>
            <a:r>
              <a:rPr lang="en-CA" dirty="0" smtClean="0"/>
              <a:t>Students will revisit their response after viewing following comic strip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Misconceptions identified here and from the diagnostic assessment can be addressed during this activity</a:t>
            </a:r>
          </a:p>
          <a:p>
            <a:pPr lvl="1"/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3 – Sexual selection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://evolution.berkeley.edu/evolibrary/images/sneakies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85800"/>
            <a:ext cx="3969532" cy="5372101"/>
          </a:xfrm>
          <a:prstGeom prst="rect">
            <a:avLst/>
          </a:prstGeom>
          <a:noFill/>
        </p:spPr>
      </p:pic>
      <p:pic>
        <p:nvPicPr>
          <p:cNvPr id="64518" name="Picture 6" descr="http://evolution.berkeley.edu/evolibrary/images/sneakiest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685800"/>
            <a:ext cx="3962400" cy="5362449"/>
          </a:xfrm>
          <a:prstGeom prst="rect">
            <a:avLst/>
          </a:prstGeom>
          <a:noFill/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evolution.berkeley.edu/evolibrary/images/sneakiest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4038600" cy="5465572"/>
          </a:xfrm>
          <a:prstGeom prst="rect">
            <a:avLst/>
          </a:prstGeom>
          <a:noFill/>
        </p:spPr>
      </p:pic>
      <p:pic>
        <p:nvPicPr>
          <p:cNvPr id="66564" name="Picture 4" descr="http://evolution.berkeley.edu/evolibrary/images/sneakiest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143" y="685800"/>
            <a:ext cx="4053989" cy="54864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evolution.berkeley.edu/evolibrary/images/sneakiest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3997685" cy="5410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0" y="533400"/>
            <a:ext cx="43434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Discussion questions</a:t>
            </a:r>
            <a:endParaRPr lang="en-CA" sz="1600" dirty="0" smtClean="0"/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When it comes to crickets, what does fitness mean?</a:t>
            </a:r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Is calling good or bad for a cricket's fitness?</a:t>
            </a:r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Give some examples of selection at work in this cricket story.</a:t>
            </a:r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How does selection favour calling? </a:t>
            </a:r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How does selection favour not calling? </a:t>
            </a:r>
          </a:p>
          <a:p>
            <a:endParaRPr lang="en-CA" sz="1600" dirty="0" smtClean="0"/>
          </a:p>
          <a:p>
            <a:endParaRPr lang="en-CA" sz="1600" dirty="0" smtClean="0"/>
          </a:p>
          <a:p>
            <a:r>
              <a:rPr lang="en-CA" sz="2400" dirty="0" smtClean="0"/>
              <a:t>Student self reflection – how has your understanding of “fitness” changed?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7588" name="Picture 4" descr="http://understandingscience.whirl-i-gig.com/media/3/65088_evo_resources_resource_image_367_origin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419600"/>
            <a:ext cx="4495800" cy="1486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657600"/>
          </a:xfrm>
        </p:spPr>
        <p:txBody>
          <a:bodyPr/>
          <a:lstStyle/>
          <a:p>
            <a:r>
              <a:rPr lang="en-CA" dirty="0" smtClean="0"/>
              <a:t>Question: If a cricket’s call attracts predators, why do they still do it? Wouldn’t natural selection select for individuals that don’t call?</a:t>
            </a:r>
          </a:p>
          <a:p>
            <a:pPr lvl="1"/>
            <a:r>
              <a:rPr lang="en-CA" dirty="0" smtClean="0"/>
              <a:t>Introduce concept of sexual selection as another mechanism of evolution</a:t>
            </a:r>
          </a:p>
          <a:p>
            <a:pPr lvl="2"/>
            <a:r>
              <a:rPr lang="en-CA" dirty="0" smtClean="0"/>
              <a:t>Explains why some species of animals exhibit adaptations that jeopardize survival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3 – Sexual selection</a:t>
            </a:r>
            <a:endParaRPr lang="en-CA" dirty="0"/>
          </a:p>
        </p:txBody>
      </p:sp>
      <p:pic>
        <p:nvPicPr>
          <p:cNvPr id="6" name="Picture 2" descr="C:\Users\Stephen\AppData\Local\Microsoft\Windows\Temporary Internet Files\Content.IE5\8307WW02\MP91022107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962400"/>
            <a:ext cx="2517076" cy="25152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47800" y="52578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Why do male peacocks continue to display large and colourful plumage even though it may be harmful to its survival?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153400" cy="1600200"/>
          </a:xfrm>
        </p:spPr>
        <p:txBody>
          <a:bodyPr>
            <a:normAutofit/>
          </a:bodyPr>
          <a:lstStyle/>
          <a:p>
            <a:r>
              <a:rPr lang="en-CA" dirty="0" smtClean="0"/>
              <a:t>Online simulation – Exploring sexual selection in guppies (individual student activity)</a:t>
            </a:r>
          </a:p>
          <a:p>
            <a:pPr lvl="1"/>
            <a:r>
              <a:rPr lang="en-CA" dirty="0" smtClean="0"/>
              <a:t>Why are guppies so colourful? </a:t>
            </a:r>
          </a:p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3 – Sexual selection</a:t>
            </a:r>
            <a:endParaRPr lang="en-CA" dirty="0"/>
          </a:p>
        </p:txBody>
      </p:sp>
      <p:pic>
        <p:nvPicPr>
          <p:cNvPr id="7065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971800"/>
            <a:ext cx="57531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43200" y="6324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Click on image to go to website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2209800" cy="4800600"/>
          </a:xfrm>
        </p:spPr>
        <p:txBody>
          <a:bodyPr>
            <a:normAutofit fontScale="70000" lnSpcReduction="20000"/>
          </a:bodyPr>
          <a:lstStyle/>
          <a:p>
            <a:r>
              <a:rPr lang="en-CA" dirty="0" smtClean="0"/>
              <a:t>Not all sexually selected traits are harmful to organisms</a:t>
            </a:r>
          </a:p>
          <a:p>
            <a:r>
              <a:rPr lang="en-CA" dirty="0" smtClean="0"/>
              <a:t>Guest Lecturer video:</a:t>
            </a:r>
          </a:p>
          <a:p>
            <a:pPr lvl="1"/>
            <a:r>
              <a:rPr lang="en-CA" dirty="0" smtClean="0"/>
              <a:t>In fruit flies, wings show great diversity in patterns</a:t>
            </a:r>
          </a:p>
          <a:p>
            <a:pPr lvl="1"/>
            <a:r>
              <a:rPr lang="en-CA" dirty="0" smtClean="0"/>
              <a:t>Sexual selection acts to select for individuals with spotted wings </a:t>
            </a:r>
          </a:p>
          <a:p>
            <a:r>
              <a:rPr lang="en-CA" dirty="0" smtClean="0"/>
              <a:t>Click image to watch video – excerpt is from part 10-14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3 – Sexual selection</a:t>
            </a:r>
            <a:endParaRPr lang="en-CA" dirty="0"/>
          </a:p>
        </p:txBody>
      </p:sp>
      <p:pic>
        <p:nvPicPr>
          <p:cNvPr id="69635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752600"/>
            <a:ext cx="627256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6629400" y="4267200"/>
            <a:ext cx="1981200" cy="114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>
          <a:xfrm>
            <a:off x="172327" y="652753"/>
            <a:ext cx="874307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Introduction to mechanism of evolution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524000"/>
            <a:ext cx="41148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dirty="0" smtClean="0"/>
              <a:t>You may know what evolution is (that is, the process of change over time), but you </a:t>
            </a:r>
            <a:r>
              <a:rPr lang="en-US" sz="2000" dirty="0" smtClean="0"/>
              <a:t>may wonder about </a:t>
            </a:r>
            <a:r>
              <a:rPr lang="en-US" sz="2000" dirty="0" smtClean="0"/>
              <a:t>how </a:t>
            </a:r>
            <a:r>
              <a:rPr lang="en-US" sz="2000" dirty="0" smtClean="0"/>
              <a:t>or why evolution occurs.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In this presentation, two main questions will be addressed: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How does evolution occur?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Why do organisms evolve?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By examining the mechanisms of evolution, these questions will be answered.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>
              <a:cs typeface="Arial" pitchFamily="34" charset="0"/>
            </a:endParaRPr>
          </a:p>
        </p:txBody>
      </p:sp>
      <p:pic>
        <p:nvPicPr>
          <p:cNvPr id="25604" name="Picture 4" descr="http://www.popscicoll.org/natural-selection/evolution_primates-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3759200" cy="281940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667000"/>
          </a:xfrm>
        </p:spPr>
        <p:txBody>
          <a:bodyPr/>
          <a:lstStyle/>
          <a:p>
            <a:pPr indent="-342900">
              <a:lnSpc>
                <a:spcPts val="2600"/>
              </a:lnSpc>
              <a:spcBef>
                <a:spcPct val="20000"/>
              </a:spcBef>
            </a:pPr>
            <a:r>
              <a:rPr lang="en-US" sz="2800" dirty="0" smtClean="0"/>
              <a:t>A change in a small and isolated population that </a:t>
            </a:r>
          </a:p>
          <a:p>
            <a:pPr lvl="0" indent="-342900">
              <a:lnSpc>
                <a:spcPts val="2600"/>
              </a:lnSpc>
              <a:spcBef>
                <a:spcPct val="20000"/>
              </a:spcBef>
              <a:buNone/>
            </a:pPr>
            <a:r>
              <a:rPr lang="en-US" sz="2800" dirty="0" smtClean="0"/>
              <a:t>takes place strictly by chance is referred to as genetic drift.</a:t>
            </a:r>
          </a:p>
          <a:p>
            <a:pPr indent="-342900">
              <a:lnSpc>
                <a:spcPts val="2600"/>
              </a:lnSpc>
              <a:spcBef>
                <a:spcPct val="20000"/>
              </a:spcBef>
            </a:pPr>
            <a:r>
              <a:rPr lang="en-US" sz="2800" dirty="0" smtClean="0"/>
              <a:t>It is random and accidental. </a:t>
            </a:r>
          </a:p>
          <a:p>
            <a:pPr indent="-342900">
              <a:lnSpc>
                <a:spcPts val="2600"/>
              </a:lnSpc>
              <a:spcBef>
                <a:spcPct val="20000"/>
              </a:spcBef>
            </a:pPr>
            <a:r>
              <a:rPr lang="en-US" sz="2800" dirty="0" smtClean="0"/>
              <a:t>The resulting change may provide no survival  advantage for the organism.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382000" y="6248400"/>
            <a:ext cx="6096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4 – Genetic drift</a:t>
            </a:r>
            <a:endParaRPr lang="en-CA" dirty="0"/>
          </a:p>
        </p:txBody>
      </p:sp>
      <p:pic>
        <p:nvPicPr>
          <p:cNvPr id="5" name="Picture 1" descr="D:\Gajini_Latest\Content\Bio X\Term 2\4_heredity_and_evolution\evolution\images\Genetic-Drift-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1997" y="4701473"/>
            <a:ext cx="2045134" cy="161891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Gajini_Latest\Content\Bio X\Term 2\4_heredity_and_evolution\evolution\images\Genetic-Drift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67" y="4701473"/>
            <a:ext cx="1947426" cy="161891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D:\Gajini_Latest\Content\Bio X\Term 2\4_heredity_and_evolution\evolution\images\Genetic-Drift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3203" y="4701473"/>
            <a:ext cx="1936303" cy="161891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Genetic-Drift-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365" y="4701473"/>
            <a:ext cx="2013999" cy="161891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LEG.png"/>
          <p:cNvPicPr>
            <a:picLocks noChangeAspect="1"/>
          </p:cNvPicPr>
          <p:nvPr/>
        </p:nvPicPr>
        <p:blipFill>
          <a:blip r:embed="rId6" cstate="print"/>
          <a:srcRect t="13185"/>
          <a:stretch>
            <a:fillRect/>
          </a:stretch>
        </p:blipFill>
        <p:spPr>
          <a:xfrm>
            <a:off x="2667000" y="3886200"/>
            <a:ext cx="1899982" cy="1704203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525759" y="4720522"/>
            <a:ext cx="266700" cy="370840"/>
          </a:xfrm>
          <a:prstGeom prst="rightArrow">
            <a:avLst/>
          </a:prstGeom>
          <a:solidFill>
            <a:srgbClr val="32632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662279" y="4720522"/>
            <a:ext cx="266700" cy="370840"/>
          </a:xfrm>
          <a:prstGeom prst="rightArrow">
            <a:avLst/>
          </a:prstGeom>
          <a:solidFill>
            <a:srgbClr val="32632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2312594" y="4720522"/>
            <a:ext cx="266700" cy="370840"/>
          </a:xfrm>
          <a:prstGeom prst="rightArrow">
            <a:avLst/>
          </a:prstGeom>
          <a:solidFill>
            <a:srgbClr val="32632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28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990600"/>
          </a:xfrm>
        </p:spPr>
        <p:txBody>
          <a:bodyPr/>
          <a:lstStyle/>
          <a:p>
            <a:r>
              <a:rPr lang="en-CA" dirty="0" smtClean="0"/>
              <a:t>Assessment: Compare and contrast genetic drift with natural selection using a Venn diagram</a:t>
            </a:r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Lesson 4 – Genetic drift</a:t>
            </a:r>
            <a:endParaRPr lang="en-CA" dirty="0"/>
          </a:p>
        </p:txBody>
      </p:sp>
      <p:sp>
        <p:nvSpPr>
          <p:cNvPr id="13" name="Oval 12"/>
          <p:cNvSpPr/>
          <p:nvPr/>
        </p:nvSpPr>
        <p:spPr>
          <a:xfrm>
            <a:off x="381000" y="2514600"/>
            <a:ext cx="3581400" cy="33528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2133600" y="2514600"/>
            <a:ext cx="3581400" cy="3429000"/>
          </a:xfrm>
          <a:prstGeom prst="ellipse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1066800" y="5867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Natural selection</a:t>
            </a:r>
            <a:endParaRPr lang="en-CA" dirty="0"/>
          </a:p>
        </p:txBody>
      </p:sp>
      <p:sp>
        <p:nvSpPr>
          <p:cNvPr id="18" name="TextBox 17"/>
          <p:cNvSpPr txBox="1"/>
          <p:nvPr/>
        </p:nvSpPr>
        <p:spPr>
          <a:xfrm>
            <a:off x="3352800" y="58674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Genetic drift</a:t>
            </a:r>
            <a:endParaRPr lang="en-CA" dirty="0"/>
          </a:p>
        </p:txBody>
      </p:sp>
      <p:sp>
        <p:nvSpPr>
          <p:cNvPr id="19" name="Folded Corner 18"/>
          <p:cNvSpPr/>
          <p:nvPr/>
        </p:nvSpPr>
        <p:spPr>
          <a:xfrm>
            <a:off x="6553200" y="2667000"/>
            <a:ext cx="2286000" cy="1905000"/>
          </a:xfrm>
          <a:prstGeom prst="foldedCorne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b="1" dirty="0" smtClean="0">
              <a:solidFill>
                <a:srgbClr val="0070C0"/>
              </a:solidFill>
              <a:latin typeface="Bradley Hand ITC" pitchFamily="66" charset="0"/>
            </a:endParaRPr>
          </a:p>
          <a:p>
            <a:r>
              <a:rPr lang="en-CA" sz="1600" b="1" dirty="0" smtClean="0">
                <a:solidFill>
                  <a:srgbClr val="0070C0"/>
                </a:solidFill>
                <a:latin typeface="Bradley Hand ITC" pitchFamily="66" charset="0"/>
              </a:rPr>
              <a:t>Need an extension for enriched students? Have them complete a Venn diagram that compares natural selection, genetic drift and sexual selection!</a:t>
            </a:r>
            <a:endParaRPr lang="en-CA" sz="1600" b="1" dirty="0">
              <a:solidFill>
                <a:srgbClr val="0070C0"/>
              </a:solidFill>
              <a:latin typeface="Bradley Hand ITC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467600" y="4724400"/>
            <a:ext cx="1066800" cy="914400"/>
          </a:xfrm>
          <a:prstGeom prst="ellipse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6858000" y="4724400"/>
            <a:ext cx="1066800" cy="914400"/>
          </a:xfrm>
          <a:prstGeom prst="ellipse">
            <a:avLst/>
          </a:prstGeom>
          <a:solidFill>
            <a:schemeClr val="accent6">
              <a:lumMod val="60000"/>
              <a:lumOff val="4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7162800" y="5257800"/>
            <a:ext cx="1066800" cy="914400"/>
          </a:xfrm>
          <a:prstGeom prst="ellipse">
            <a:avLst/>
          </a:prstGeom>
          <a:solidFill>
            <a:schemeClr val="accent4">
              <a:lumMod val="60000"/>
              <a:lumOff val="4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286000"/>
            <a:ext cx="4114800" cy="4572000"/>
          </a:xfrm>
        </p:spPr>
        <p:txBody>
          <a:bodyPr>
            <a:normAutofit/>
          </a:bodyPr>
          <a:lstStyle/>
          <a:p>
            <a:r>
              <a:rPr lang="en-CA" dirty="0" smtClean="0"/>
              <a:t>Artificial selection:</a:t>
            </a:r>
          </a:p>
          <a:p>
            <a:pPr lvl="1" fontAlgn="base"/>
            <a:r>
              <a:rPr lang="en-CA" dirty="0" smtClean="0"/>
              <a:t>By farmers for desired traits in plants and crops (e.g., organic farming)</a:t>
            </a:r>
          </a:p>
          <a:p>
            <a:pPr lvl="1" fontAlgn="base"/>
            <a:r>
              <a:rPr lang="en-CA" dirty="0" smtClean="0"/>
              <a:t>Animal breeding (e.g., dogs, horses)</a:t>
            </a:r>
          </a:p>
          <a:p>
            <a:pPr lvl="1"/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Lesson 5 – Application and societal implications</a:t>
            </a:r>
            <a:endParaRPr lang="en-CA" dirty="0"/>
          </a:p>
        </p:txBody>
      </p:sp>
      <p:pic>
        <p:nvPicPr>
          <p:cNvPr id="71682" name="Picture 2" descr="http://understandingscience.whirl-i-gig.com/media/3/27956_evo_resources_resource_image_364_origina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0"/>
            <a:ext cx="3366717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81000" y="3733800"/>
            <a:ext cx="8305800" cy="228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905000"/>
            <a:ext cx="8610600" cy="1676400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Artificial selection cont’d:</a:t>
            </a:r>
          </a:p>
          <a:p>
            <a:pPr lvl="1" fontAlgn="base"/>
            <a:r>
              <a:rPr lang="en-CA" dirty="0" smtClean="0"/>
              <a:t>Genetic engineering (e.g., antibiotic resistance genes, DNA manipulation)</a:t>
            </a:r>
          </a:p>
          <a:p>
            <a:pPr lvl="1" fontAlgn="base"/>
            <a:r>
              <a:rPr lang="en-CA" dirty="0" smtClean="0"/>
              <a:t>Used to evolve proteins with particular properties, such as modified enzymes or new antibodies.</a:t>
            </a:r>
          </a:p>
          <a:p>
            <a:pPr lvl="1"/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533400"/>
          </a:xfrm>
        </p:spPr>
        <p:txBody>
          <a:bodyPr>
            <a:noAutofit/>
          </a:bodyPr>
          <a:lstStyle/>
          <a:p>
            <a:r>
              <a:rPr lang="en-CA" sz="3600" dirty="0" smtClean="0"/>
              <a:t>Lesson 5 – Application and societal implications</a:t>
            </a:r>
            <a:endParaRPr lang="en-CA" sz="3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457200" y="3810000"/>
            <a:ext cx="8144774" cy="2057400"/>
            <a:chOff x="465826" y="2743200"/>
            <a:chExt cx="8144774" cy="2057400"/>
          </a:xfrm>
        </p:grpSpPr>
        <p:pic>
          <p:nvPicPr>
            <p:cNvPr id="7783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2933700"/>
              <a:ext cx="1581150" cy="156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53050" y="2971800"/>
              <a:ext cx="1581150" cy="179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3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5826" y="2743200"/>
              <a:ext cx="1600200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4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14550" y="2943225"/>
              <a:ext cx="1543050" cy="185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5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00875" y="2971800"/>
              <a:ext cx="1609725" cy="174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533400"/>
          </a:xfrm>
        </p:spPr>
        <p:txBody>
          <a:bodyPr>
            <a:noAutofit/>
          </a:bodyPr>
          <a:lstStyle/>
          <a:p>
            <a:r>
              <a:rPr lang="en-CA" sz="3600" dirty="0" smtClean="0"/>
              <a:t>Lesson 5 – Application and societal implications</a:t>
            </a:r>
            <a:endParaRPr lang="en-CA" sz="36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752600"/>
          </a:xfrm>
        </p:spPr>
        <p:txBody>
          <a:bodyPr>
            <a:normAutofit/>
          </a:bodyPr>
          <a:lstStyle/>
          <a:p>
            <a:r>
              <a:rPr lang="en-CA" b="1" dirty="0" smtClean="0"/>
              <a:t>Medicine</a:t>
            </a:r>
            <a:endParaRPr lang="en-CA" dirty="0" smtClean="0"/>
          </a:p>
          <a:p>
            <a:pPr lvl="1"/>
            <a:r>
              <a:rPr lang="en-CA" dirty="0" smtClean="0"/>
              <a:t>Research into evolution of antibiotic-resistant bacteria</a:t>
            </a:r>
          </a:p>
          <a:p>
            <a:pPr lvl="1"/>
            <a:r>
              <a:rPr lang="en-CA" dirty="0" smtClean="0"/>
              <a:t>Understanding genes responsible for disorders </a:t>
            </a:r>
          </a:p>
          <a:p>
            <a:pPr lvl="2" fontAlgn="base"/>
            <a:r>
              <a:rPr lang="en-CA" dirty="0" smtClean="0"/>
              <a:t>For example: the Mexican tetra fish </a:t>
            </a:r>
          </a:p>
          <a:p>
            <a:endParaRPr lang="en-CA" dirty="0"/>
          </a:p>
        </p:txBody>
      </p:sp>
      <p:pic>
        <p:nvPicPr>
          <p:cNvPr id="78850" name="Picture 2" descr="http://www.answersingenesis.org/assets/images/articles/ee/v2/antibiotic-resist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200400"/>
            <a:ext cx="5562600" cy="3436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en-CA" dirty="0" smtClean="0"/>
              <a:t>diagnostic assessment - anticipation guide </a:t>
            </a:r>
          </a:p>
          <a:p>
            <a:pPr fontAlgn="base"/>
            <a:r>
              <a:rPr lang="en-CA" dirty="0" smtClean="0"/>
              <a:t>exit slips to assess learning during teacher-led </a:t>
            </a:r>
            <a:r>
              <a:rPr lang="en-CA" dirty="0" smtClean="0"/>
              <a:t>instruction (K/U)</a:t>
            </a:r>
            <a:endParaRPr lang="en-CA" dirty="0" smtClean="0"/>
          </a:p>
          <a:p>
            <a:pPr fontAlgn="base"/>
            <a:r>
              <a:rPr lang="en-CA" dirty="0" smtClean="0"/>
              <a:t>graphic organizers to summarize </a:t>
            </a:r>
            <a:r>
              <a:rPr lang="en-CA" dirty="0" smtClean="0"/>
              <a:t>learning (</a:t>
            </a:r>
            <a:r>
              <a:rPr lang="en-CA" dirty="0" smtClean="0"/>
              <a:t>K/U, T/I)</a:t>
            </a:r>
            <a:endParaRPr lang="en-CA" dirty="0" smtClean="0"/>
          </a:p>
          <a:p>
            <a:pPr fontAlgn="base"/>
            <a:r>
              <a:rPr lang="en-CA" dirty="0" smtClean="0"/>
              <a:t>lab reports (e.g., </a:t>
            </a:r>
            <a:r>
              <a:rPr lang="en-CA" dirty="0" err="1" smtClean="0"/>
              <a:t>Clipbirds</a:t>
            </a:r>
            <a:r>
              <a:rPr lang="en-CA" dirty="0" smtClean="0"/>
              <a:t>, guppy simulation</a:t>
            </a:r>
            <a:r>
              <a:rPr lang="en-CA" dirty="0" smtClean="0"/>
              <a:t>) (</a:t>
            </a:r>
            <a:r>
              <a:rPr lang="en-CA" dirty="0" smtClean="0"/>
              <a:t>K/U, T/I, C)</a:t>
            </a:r>
            <a:endParaRPr lang="en-CA" dirty="0" smtClean="0"/>
          </a:p>
          <a:p>
            <a:pPr fontAlgn="base"/>
            <a:r>
              <a:rPr lang="en-CA" dirty="0" smtClean="0"/>
              <a:t>Case study (e.g., natural selection</a:t>
            </a:r>
            <a:r>
              <a:rPr lang="en-CA" dirty="0" smtClean="0"/>
              <a:t>) (K/U, A)</a:t>
            </a:r>
            <a:endParaRPr lang="en-CA" dirty="0" smtClean="0"/>
          </a:p>
          <a:p>
            <a:pPr fontAlgn="base"/>
            <a:r>
              <a:rPr lang="en-CA" dirty="0" smtClean="0"/>
              <a:t>Discussions </a:t>
            </a:r>
            <a:r>
              <a:rPr lang="en-CA" dirty="0" smtClean="0"/>
              <a:t> (K/U, C)</a:t>
            </a:r>
            <a:endParaRPr lang="en-CA" dirty="0" smtClean="0"/>
          </a:p>
          <a:p>
            <a:endParaRPr lang="en-CA" dirty="0" smtClean="0"/>
          </a:p>
          <a:p>
            <a:pPr fontAlgn="base">
              <a:buNone/>
            </a:pPr>
            <a:r>
              <a:rPr lang="en-CA" dirty="0" smtClean="0"/>
              <a:t>As a summative task, students are asked to </a:t>
            </a:r>
            <a:r>
              <a:rPr lang="en-CA" dirty="0" smtClean="0"/>
              <a:t>answer the question: </a:t>
            </a:r>
            <a:r>
              <a:rPr lang="en-CA" u="sng" dirty="0" smtClean="0"/>
              <a:t>how do evolutionary mechanisms affect my life? </a:t>
            </a:r>
            <a:r>
              <a:rPr lang="en-CA" dirty="0" smtClean="0"/>
              <a:t>They will research a topic (an application or societal implication) and present their answer using one of the following methods:</a:t>
            </a:r>
            <a:endParaRPr lang="en-CA" dirty="0" smtClean="0"/>
          </a:p>
          <a:p>
            <a:pPr lvl="1" fontAlgn="base"/>
            <a:r>
              <a:rPr lang="en-CA" dirty="0" smtClean="0"/>
              <a:t>electronic poster using </a:t>
            </a:r>
            <a:r>
              <a:rPr lang="en-CA" dirty="0" err="1" smtClean="0"/>
              <a:t>Glogster</a:t>
            </a:r>
            <a:endParaRPr lang="en-CA" dirty="0" smtClean="0"/>
          </a:p>
          <a:p>
            <a:pPr lvl="1" fontAlgn="base"/>
            <a:r>
              <a:rPr lang="en-CA" dirty="0" smtClean="0"/>
              <a:t>traditional poster to illustrate topic</a:t>
            </a:r>
          </a:p>
          <a:p>
            <a:pPr lvl="1" fontAlgn="base"/>
            <a:r>
              <a:rPr lang="en-CA" dirty="0" smtClean="0"/>
              <a:t>written lab report </a:t>
            </a:r>
          </a:p>
          <a:p>
            <a:pPr lvl="1" fontAlgn="base"/>
            <a:r>
              <a:rPr lang="en-CA" dirty="0" smtClean="0"/>
              <a:t>role-play/drama</a:t>
            </a:r>
          </a:p>
          <a:p>
            <a:pPr lvl="1" fontAlgn="base"/>
            <a:r>
              <a:rPr lang="en-CA" dirty="0" smtClean="0"/>
              <a:t>video</a:t>
            </a:r>
          </a:p>
          <a:p>
            <a:pPr lvl="1" fontAlgn="base"/>
            <a:r>
              <a:rPr lang="en-CA" dirty="0" err="1" smtClean="0"/>
              <a:t>Powerpoint</a:t>
            </a:r>
            <a:r>
              <a:rPr lang="en-CA" dirty="0" smtClean="0"/>
              <a:t> or </a:t>
            </a:r>
            <a:r>
              <a:rPr lang="en-CA" dirty="0" err="1" smtClean="0"/>
              <a:t>Prezi</a:t>
            </a:r>
            <a:r>
              <a:rPr lang="en-CA" dirty="0" smtClean="0"/>
              <a:t> presentation</a:t>
            </a:r>
          </a:p>
          <a:p>
            <a:pPr lvl="1" fontAlgn="base"/>
            <a:r>
              <a:rPr lang="en-CA" dirty="0" smtClean="0"/>
              <a:t>lyrics and song</a:t>
            </a:r>
          </a:p>
          <a:p>
            <a:r>
              <a:rPr lang="en-CA" dirty="0" smtClean="0"/>
              <a:t>Evaluation of summative task will address </a:t>
            </a:r>
            <a:r>
              <a:rPr lang="en-CA" dirty="0" smtClean="0"/>
              <a:t>the following achievement </a:t>
            </a:r>
            <a:r>
              <a:rPr lang="en-CA" dirty="0" smtClean="0"/>
              <a:t>chart categories </a:t>
            </a:r>
            <a:r>
              <a:rPr lang="en-CA" dirty="0" smtClean="0"/>
              <a:t>(</a:t>
            </a:r>
            <a:r>
              <a:rPr lang="en-CA" dirty="0" smtClean="0"/>
              <a:t>T/I</a:t>
            </a:r>
            <a:r>
              <a:rPr lang="en-CA" dirty="0" smtClean="0"/>
              <a:t>, C, A)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CA" dirty="0" smtClean="0"/>
              <a:t>Assessments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CA" u="sng" dirty="0" smtClean="0"/>
              <a:t>Kinesthetic</a:t>
            </a:r>
            <a:r>
              <a:rPr lang="en-CA" dirty="0" smtClean="0"/>
              <a:t> learners </a:t>
            </a:r>
          </a:p>
          <a:p>
            <a:pPr lvl="1" fontAlgn="base"/>
            <a:r>
              <a:rPr lang="en-CA" dirty="0" smtClean="0"/>
              <a:t>will benefit from the hands-on activities and virtual labs</a:t>
            </a:r>
          </a:p>
          <a:p>
            <a:pPr fontAlgn="base"/>
            <a:r>
              <a:rPr lang="en-CA" u="sng" dirty="0" smtClean="0"/>
              <a:t>Auditory</a:t>
            </a:r>
            <a:r>
              <a:rPr lang="en-CA" dirty="0" smtClean="0"/>
              <a:t> learners </a:t>
            </a:r>
          </a:p>
          <a:p>
            <a:pPr lvl="1" fontAlgn="base"/>
            <a:r>
              <a:rPr lang="en-CA" dirty="0" smtClean="0"/>
              <a:t>will benefit from videos and mini-lectures</a:t>
            </a:r>
          </a:p>
          <a:p>
            <a:pPr fontAlgn="base"/>
            <a:r>
              <a:rPr lang="en-CA" u="sng" dirty="0" smtClean="0"/>
              <a:t>Visual</a:t>
            </a:r>
            <a:r>
              <a:rPr lang="en-CA" dirty="0" smtClean="0"/>
              <a:t> learners </a:t>
            </a:r>
          </a:p>
          <a:p>
            <a:pPr lvl="1" fontAlgn="base"/>
            <a:r>
              <a:rPr lang="en-CA" dirty="0" smtClean="0"/>
              <a:t>will benefit from videos</a:t>
            </a:r>
          </a:p>
          <a:p>
            <a:pPr fontAlgn="base"/>
            <a:r>
              <a:rPr lang="en-CA" dirty="0" smtClean="0"/>
              <a:t>Activities vary </a:t>
            </a:r>
          </a:p>
          <a:p>
            <a:pPr lvl="1" fontAlgn="base"/>
            <a:r>
              <a:rPr lang="en-CA" dirty="0" smtClean="0"/>
              <a:t>from whole class (e.g., discussions) to small groups (e.g., </a:t>
            </a:r>
            <a:r>
              <a:rPr lang="en-CA" dirty="0" err="1" smtClean="0"/>
              <a:t>Clipbirds</a:t>
            </a:r>
            <a:r>
              <a:rPr lang="en-CA" dirty="0" smtClean="0"/>
              <a:t> lab), to individual (e.g., online simulation)</a:t>
            </a:r>
          </a:p>
          <a:p>
            <a:pPr lvl="1" fontAlgn="base"/>
            <a:r>
              <a:rPr lang="en-CA" dirty="0" smtClean="0"/>
              <a:t>groupings can be altered to suit class needs</a:t>
            </a:r>
          </a:p>
          <a:p>
            <a:pPr fontAlgn="base"/>
            <a:r>
              <a:rPr lang="en-CA" dirty="0" smtClean="0"/>
              <a:t>Assessments vary</a:t>
            </a:r>
          </a:p>
          <a:p>
            <a:pPr lvl="1" fontAlgn="base"/>
            <a:r>
              <a:rPr lang="en-CA" dirty="0" smtClean="0"/>
              <a:t>Student choice allowed where possible</a:t>
            </a:r>
          </a:p>
          <a:p>
            <a:pPr lvl="1" fontAlgn="base"/>
            <a:r>
              <a:rPr lang="en-CA" dirty="0" smtClean="0"/>
              <a:t>Summative task </a:t>
            </a:r>
            <a:r>
              <a:rPr lang="en-CA" dirty="0" smtClean="0"/>
              <a:t>allows choice based on interest and mode of presentation</a:t>
            </a:r>
          </a:p>
          <a:p>
            <a:pPr lvl="1" fontAlgn="base"/>
            <a:endParaRPr lang="en-CA" dirty="0" smtClean="0"/>
          </a:p>
          <a:p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CA" dirty="0" smtClean="0"/>
              <a:t>Differentiated instruction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CA" dirty="0" smtClean="0"/>
              <a:t>Accommodations 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en-CA" dirty="0" smtClean="0"/>
              <a:t>Students with IEP’s:</a:t>
            </a:r>
          </a:p>
          <a:p>
            <a:pPr lvl="1" fontAlgn="base"/>
            <a:r>
              <a:rPr lang="en-CA" dirty="0" smtClean="0"/>
              <a:t>accommodate according to IEP strategies and methods</a:t>
            </a:r>
          </a:p>
          <a:p>
            <a:pPr lvl="1" fontAlgn="base"/>
            <a:r>
              <a:rPr lang="en-CA" dirty="0" smtClean="0"/>
              <a:t>provide additional time, extra support where needed</a:t>
            </a:r>
          </a:p>
          <a:p>
            <a:pPr fontAlgn="base"/>
            <a:r>
              <a:rPr lang="en-CA" dirty="0" smtClean="0"/>
              <a:t>Students that are ELL’s:</a:t>
            </a:r>
          </a:p>
          <a:p>
            <a:pPr lvl="1" fontAlgn="base"/>
            <a:r>
              <a:rPr lang="en-CA" dirty="0" smtClean="0"/>
              <a:t>provide graphic organizers to take notes</a:t>
            </a:r>
          </a:p>
          <a:p>
            <a:pPr lvl="1" fontAlgn="base"/>
            <a:r>
              <a:rPr lang="en-CA" dirty="0" smtClean="0"/>
              <a:t>pair up with another student that speaks first language</a:t>
            </a:r>
          </a:p>
          <a:p>
            <a:pPr lvl="1" fontAlgn="base"/>
            <a:r>
              <a:rPr lang="en-CA" dirty="0" smtClean="0"/>
              <a:t>pre-teach vocabulary by providing a glossary of key terms ahead of lesson</a:t>
            </a:r>
          </a:p>
          <a:p>
            <a:pPr lvl="1" fontAlgn="base"/>
            <a:r>
              <a:rPr lang="en-CA" dirty="0" smtClean="0"/>
              <a:t>allow use of electronic dictionaries or online translation tools</a:t>
            </a:r>
          </a:p>
          <a:p>
            <a:pPr lvl="1" fontAlgn="base"/>
            <a:r>
              <a:rPr lang="en-CA" dirty="0" smtClean="0"/>
              <a:t>use visual representations where possible to explain concepts</a:t>
            </a:r>
          </a:p>
          <a:p>
            <a:pPr fontAlgn="base"/>
            <a:r>
              <a:rPr lang="en-CA" dirty="0" smtClean="0"/>
              <a:t>Enriched students:</a:t>
            </a:r>
          </a:p>
          <a:p>
            <a:pPr lvl="1" fontAlgn="base"/>
            <a:r>
              <a:rPr lang="en-CA" dirty="0" smtClean="0"/>
              <a:t>allow independent study projects in a topic that interests them</a:t>
            </a:r>
          </a:p>
          <a:p>
            <a:pPr lvl="1" fontAlgn="base"/>
            <a:r>
              <a:rPr lang="en-CA" dirty="0" smtClean="0"/>
              <a:t>independently find other examples of mechanisms at work and share with class/teacher</a:t>
            </a:r>
          </a:p>
          <a:p>
            <a:pPr lvl="1" fontAlgn="base"/>
            <a:r>
              <a:rPr lang="en-CA" dirty="0" smtClean="0"/>
              <a:t>provide extensions to class activities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CA" dirty="0" smtClean="0"/>
              <a:t>Misconceptions about natural selection, especially about phrase “survival of the fittest”</a:t>
            </a:r>
          </a:p>
          <a:p>
            <a:pPr lvl="1" fontAlgn="base"/>
            <a:r>
              <a:rPr lang="en-CA" dirty="0" smtClean="0"/>
              <a:t>See lesson 3 for details to address possible misconceptions</a:t>
            </a:r>
          </a:p>
          <a:p>
            <a:pPr fontAlgn="base"/>
            <a:r>
              <a:rPr lang="en-CA" dirty="0" smtClean="0"/>
              <a:t>Students may find it difficult to understand the difference between somatic or genetic variation and why the latter is responsible for evolution.</a:t>
            </a:r>
          </a:p>
          <a:p>
            <a:pPr lvl="1" fontAlgn="base"/>
            <a:r>
              <a:rPr lang="en-CA" dirty="0" smtClean="0"/>
              <a:t>Emphasize this point when teaching about mutations</a:t>
            </a:r>
          </a:p>
          <a:p>
            <a:pPr fontAlgn="base"/>
            <a:r>
              <a:rPr lang="en-CA" dirty="0" smtClean="0"/>
              <a:t>Some students may object to the topic of evolution because it is incompatible with their religious faith. </a:t>
            </a:r>
          </a:p>
          <a:p>
            <a:pPr lvl="1" fontAlgn="base"/>
            <a:r>
              <a:rPr lang="en-CA" dirty="0" smtClean="0"/>
              <a:t>send home a letter before unit; open up communication with parents</a:t>
            </a:r>
          </a:p>
          <a:p>
            <a:pPr lvl="1" fontAlgn="base"/>
            <a:r>
              <a:rPr lang="en-CA" dirty="0" smtClean="0"/>
              <a:t>emphasize that evolution is a scientific theory that serves to explain observations we see in the natural world</a:t>
            </a:r>
          </a:p>
          <a:p>
            <a:pPr lvl="1" fontAlgn="base"/>
            <a:r>
              <a:rPr lang="en-CA" dirty="0" smtClean="0"/>
              <a:t>may need to consult with head of department or admin if student refuses to participate in learning </a:t>
            </a:r>
          </a:p>
          <a:p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Possible student difficulties and solutions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44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CA" sz="1600" b="1" u="sng" dirty="0" smtClean="0"/>
              <a:t>For </a:t>
            </a:r>
            <a:r>
              <a:rPr lang="en-CA" sz="1600" b="1" u="sng" dirty="0" smtClean="0"/>
              <a:t>summarizing key ideas</a:t>
            </a:r>
            <a:endParaRPr lang="en-CA" sz="1600" dirty="0" smtClean="0"/>
          </a:p>
          <a:p>
            <a:pPr lvl="0"/>
            <a:r>
              <a:rPr lang="en-CA" sz="1600" dirty="0" smtClean="0"/>
              <a:t>could be provided at the beginning of the unit to provide a big picture of the unit.</a:t>
            </a:r>
          </a:p>
          <a:p>
            <a:pPr lvl="0"/>
            <a:r>
              <a:rPr lang="en-CA" sz="1600" dirty="0" smtClean="0"/>
              <a:t>as learning occurs, students can fill in the blank spaces with key ideas of that subtopic. </a:t>
            </a:r>
          </a:p>
          <a:p>
            <a:pPr lvl="0"/>
            <a:r>
              <a:rPr lang="en-CA" sz="1600" dirty="0" smtClean="0"/>
              <a:t>could also be used at the end of a unit to summarize and review key ideas of the unit.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CA" dirty="0" smtClean="0"/>
              <a:t>Sample graphic organizer</a:t>
            </a:r>
            <a:endParaRPr lang="en-CA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6686550" cy="360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86600" y="2667000"/>
            <a:ext cx="1828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CA" sz="1600" dirty="0" smtClean="0"/>
              <a:t>This can be differentiated for students in the following ways:</a:t>
            </a:r>
          </a:p>
          <a:p>
            <a:pPr lvl="0">
              <a:buFont typeface="Arial" pitchFamily="34" charset="0"/>
              <a:buChar char="•"/>
            </a:pPr>
            <a:r>
              <a:rPr lang="en-CA" sz="1600" dirty="0" smtClean="0"/>
              <a:t>enriched students create organizer on their own; </a:t>
            </a:r>
          </a:p>
          <a:p>
            <a:pPr lvl="0">
              <a:buFont typeface="Arial" pitchFamily="34" charset="0"/>
              <a:buChar char="•"/>
            </a:pPr>
            <a:r>
              <a:rPr lang="en-CA" sz="1600" dirty="0" smtClean="0"/>
              <a:t>include more pictures for ELL’s;</a:t>
            </a:r>
          </a:p>
          <a:p>
            <a:pPr lvl="0">
              <a:buFont typeface="Arial" pitchFamily="34" charset="0"/>
              <a:buChar char="•"/>
            </a:pPr>
            <a:r>
              <a:rPr lang="en-CA" sz="1600" dirty="0" smtClean="0"/>
              <a:t>provide a completed copy for students with learning  needs</a:t>
            </a:r>
            <a:endParaRPr lang="en-C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6096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Lesson Sequence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524000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AutoNum type="arabicPeriod"/>
            </a:pPr>
            <a:r>
              <a:rPr lang="en-CA" sz="2400" dirty="0" smtClean="0"/>
              <a:t>Genetic variation</a:t>
            </a:r>
          </a:p>
          <a:p>
            <a:pPr marL="457200" indent="-457200" fontAlgn="base">
              <a:buAutoNum type="arabicPeriod"/>
            </a:pPr>
            <a:r>
              <a:rPr lang="en-CA" sz="2400" dirty="0" smtClean="0"/>
              <a:t>Natural selection</a:t>
            </a:r>
          </a:p>
          <a:p>
            <a:pPr marL="457200" indent="-457200" fontAlgn="base">
              <a:buAutoNum type="arabicPeriod"/>
            </a:pPr>
            <a:r>
              <a:rPr lang="en-CA" sz="2400" dirty="0" smtClean="0"/>
              <a:t>Sexual selection</a:t>
            </a:r>
          </a:p>
          <a:p>
            <a:pPr marL="457200" indent="-457200" fontAlgn="base">
              <a:buAutoNum type="arabicPeriod"/>
            </a:pPr>
            <a:r>
              <a:rPr lang="en-CA" sz="2400" dirty="0" smtClean="0"/>
              <a:t>Genetic drift</a:t>
            </a:r>
          </a:p>
          <a:p>
            <a:pPr marL="457200" indent="-457200" fontAlgn="base">
              <a:buAutoNum type="arabicPeriod"/>
            </a:pPr>
            <a:r>
              <a:rPr lang="en-CA" sz="2400" dirty="0" smtClean="0"/>
              <a:t>Applications and societal implications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3810000"/>
            <a:ext cx="6477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u="sng" dirty="0" smtClean="0"/>
              <a:t>Curriculum expectations addressed: (Gr. 11 SBI3U)</a:t>
            </a:r>
          </a:p>
          <a:p>
            <a:r>
              <a:rPr lang="en-CA" sz="1200" dirty="0" smtClean="0"/>
              <a:t>C1.1 Evaluate the possible impact of an environmental change on natural selection and on vulnerability of species. </a:t>
            </a:r>
            <a:br>
              <a:rPr lang="en-CA" sz="1200" dirty="0" smtClean="0"/>
            </a:br>
            <a:r>
              <a:rPr lang="en-CA" sz="1200" dirty="0" smtClean="0"/>
              <a:t>C2.1 Use appropriate terminology related to evolution, including but not limited to extinction, natural selection, phylogeny, speciation, niche, mutation, mimicry, adaptation and survival to the fittest</a:t>
            </a:r>
            <a:br>
              <a:rPr lang="en-CA" sz="1200" dirty="0" smtClean="0"/>
            </a:br>
            <a:r>
              <a:rPr lang="en-CA" sz="1200" dirty="0" smtClean="0"/>
              <a:t>C3.1 Explain the fundamental theory of evolution, using the evolutionary mechanism of natural selection to illustrate the process of biological change over time</a:t>
            </a:r>
            <a:br>
              <a:rPr lang="en-CA" sz="1200" dirty="0" smtClean="0"/>
            </a:br>
            <a:r>
              <a:rPr lang="en-CA" sz="1200" dirty="0" smtClean="0"/>
              <a:t>C3.4 describe some evolutionary </a:t>
            </a:r>
            <a:r>
              <a:rPr lang="en-CA" sz="1200" dirty="0" smtClean="0"/>
              <a:t>mechanisms, </a:t>
            </a:r>
            <a:r>
              <a:rPr lang="en-CA" sz="1200" dirty="0" smtClean="0"/>
              <a:t>and explain how they affect the evolutionary development and extinction of various </a:t>
            </a:r>
            <a:r>
              <a:rPr lang="en-CA" sz="1200" dirty="0" smtClean="0"/>
              <a:t>species</a:t>
            </a:r>
            <a:endParaRPr lang="en-CA" sz="1200" dirty="0" smtClean="0"/>
          </a:p>
          <a:p>
            <a:endParaRPr lang="en-CA" sz="1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3886200"/>
            <a:ext cx="1516470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838200"/>
            <a:ext cx="822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334000"/>
          </a:xfrm>
        </p:spPr>
        <p:txBody>
          <a:bodyPr>
            <a:noAutofit/>
          </a:bodyPr>
          <a:lstStyle/>
          <a:p>
            <a:r>
              <a:rPr lang="en-CA" sz="1400" dirty="0" err="1" smtClean="0"/>
              <a:t>Farabee</a:t>
            </a:r>
            <a:r>
              <a:rPr lang="en-CA" sz="1400" dirty="0" smtClean="0"/>
              <a:t>, M.J. (2001). Development of Evolutionary Theory. Retrieved July 17, 2012, from </a:t>
            </a:r>
            <a:r>
              <a:rPr lang="en-CA" sz="1400" u="sng" dirty="0" smtClean="0">
                <a:hlinkClick r:id="rId2"/>
              </a:rPr>
              <a:t>http://www.emc.maricopa.edu/faculty/farabee/BIOBK/BioBookEVOLI.html</a:t>
            </a:r>
            <a:r>
              <a:rPr lang="en-CA" sz="1400" dirty="0" smtClean="0"/>
              <a:t/>
            </a:r>
            <a:br>
              <a:rPr lang="en-CA" sz="1400" dirty="0" smtClean="0"/>
            </a:br>
            <a:r>
              <a:rPr lang="en-CA" sz="1400" dirty="0" smtClean="0"/>
              <a:t>	</a:t>
            </a:r>
            <a:r>
              <a:rPr lang="en-CA" sz="1400" i="1" dirty="0" smtClean="0"/>
              <a:t>An online source for concepts in evolution. </a:t>
            </a:r>
            <a:endParaRPr lang="en-CA" sz="1400" dirty="0" smtClean="0"/>
          </a:p>
          <a:p>
            <a:endParaRPr lang="en-CA" sz="1400" dirty="0" smtClean="0"/>
          </a:p>
          <a:p>
            <a:r>
              <a:rPr lang="en-CA" sz="1400" dirty="0" smtClean="0"/>
              <a:t>Howard Hughes Medical Institute. (2012). </a:t>
            </a:r>
            <a:r>
              <a:rPr lang="en-CA" sz="1400" dirty="0" err="1" smtClean="0"/>
              <a:t>Biointeractive</a:t>
            </a:r>
            <a:r>
              <a:rPr lang="en-CA" sz="1400" dirty="0" smtClean="0"/>
              <a:t> - Evolution. Retrieved July 17, 2012, from </a:t>
            </a:r>
            <a:r>
              <a:rPr lang="en-CA" sz="1400" u="sng" dirty="0" smtClean="0">
                <a:hlinkClick r:id="rId3"/>
              </a:rPr>
              <a:t>http://www.hhmi.org/biointeractive/evolution/index.html</a:t>
            </a:r>
            <a:r>
              <a:rPr lang="en-CA" sz="1400" dirty="0" smtClean="0"/>
              <a:t/>
            </a:r>
            <a:br>
              <a:rPr lang="en-CA" sz="1400" dirty="0" smtClean="0"/>
            </a:br>
            <a:r>
              <a:rPr lang="en-CA" sz="1400" dirty="0" smtClean="0"/>
              <a:t>	</a:t>
            </a:r>
            <a:r>
              <a:rPr lang="en-CA" sz="1400" i="1" dirty="0" smtClean="0"/>
              <a:t>A collection of videos (lecturers, animations) and articles about evolution.</a:t>
            </a:r>
          </a:p>
          <a:p>
            <a:pPr>
              <a:buNone/>
            </a:pPr>
            <a:endParaRPr lang="en-CA" sz="1400" i="1" dirty="0" smtClean="0"/>
          </a:p>
          <a:p>
            <a:r>
              <a:rPr lang="en-CA" sz="1400" dirty="0" smtClean="0"/>
              <a:t>University of California Museum of Paleontology. (2012). How does evolution impact my life? Retrieved July 17, 2012, from </a:t>
            </a:r>
            <a:r>
              <a:rPr lang="en-CA" sz="1400" u="sng" dirty="0" smtClean="0">
                <a:hlinkClick r:id="rId4"/>
              </a:rPr>
              <a:t>http://evolution.berkeley.edu/evolibrary/search/topicbrowse2.php?topic_id=47</a:t>
            </a:r>
            <a:r>
              <a:rPr lang="en-CA" sz="1400" dirty="0" smtClean="0"/>
              <a:t/>
            </a:r>
            <a:br>
              <a:rPr lang="en-CA" sz="1400" dirty="0" smtClean="0"/>
            </a:br>
            <a:r>
              <a:rPr lang="en-CA" sz="1400" dirty="0" smtClean="0"/>
              <a:t>	 </a:t>
            </a:r>
            <a:r>
              <a:rPr lang="en-CA" sz="1400" i="1" dirty="0" smtClean="0"/>
              <a:t>A list of resources and subtopics for applications and societal implications.</a:t>
            </a:r>
            <a:r>
              <a:rPr lang="en-CA" sz="1400" dirty="0" smtClean="0"/>
              <a:t/>
            </a:r>
            <a:br>
              <a:rPr lang="en-CA" sz="1400" dirty="0" smtClean="0"/>
            </a:br>
            <a:endParaRPr lang="en-CA" sz="1400" i="1" dirty="0" smtClean="0"/>
          </a:p>
          <a:p>
            <a:r>
              <a:rPr lang="en-CA" sz="1400" dirty="0" smtClean="0"/>
              <a:t>University of California Museum of Paleontology. (2012). Understanding Evolution. Retrieved July 17, 2012, from </a:t>
            </a:r>
            <a:r>
              <a:rPr lang="en-CA" sz="1400" u="sng" dirty="0" smtClean="0">
                <a:hlinkClick r:id="rId5"/>
              </a:rPr>
              <a:t>http://evolution.berkeley.edu/evolibrary/teach/index.php</a:t>
            </a:r>
            <a:r>
              <a:rPr lang="en-CA" sz="1400" dirty="0" smtClean="0"/>
              <a:t/>
            </a:r>
            <a:br>
              <a:rPr lang="en-CA" sz="1400" dirty="0" smtClean="0"/>
            </a:br>
            <a:r>
              <a:rPr lang="en-CA" sz="1400" dirty="0" smtClean="0"/>
              <a:t>	</a:t>
            </a:r>
            <a:r>
              <a:rPr lang="en-CA" sz="1400" i="1" dirty="0" smtClean="0"/>
              <a:t>A comprehensive website that provides a deep conceptual understanding of evolution, as well as teaching strategies, common misconceptions, and tons of resources (e.g., image library, teaching materials database).</a:t>
            </a:r>
          </a:p>
          <a:p>
            <a:pPr>
              <a:buNone/>
            </a:pPr>
            <a:endParaRPr lang="en-CA" sz="1400" dirty="0" smtClean="0"/>
          </a:p>
          <a:p>
            <a:r>
              <a:rPr lang="en-CA" sz="1400" dirty="0" smtClean="0"/>
              <a:t>WGBH Educational Foundation and Clear Blue Sky Productions, Inc. (2011). Evolution library. Retrieved July 17, 2012, from </a:t>
            </a:r>
            <a:r>
              <a:rPr lang="en-CA" sz="1400" u="sng" dirty="0" smtClean="0">
                <a:hlinkClick r:id="rId6"/>
              </a:rPr>
              <a:t>http://www.pbs.org/wgbh/evolution/library/index.html</a:t>
            </a:r>
            <a:r>
              <a:rPr lang="en-CA" sz="1400" dirty="0" smtClean="0"/>
              <a:t/>
            </a:r>
            <a:br>
              <a:rPr lang="en-CA" sz="1400" dirty="0" smtClean="0"/>
            </a:br>
            <a:r>
              <a:rPr lang="en-CA" sz="1400" dirty="0" smtClean="0"/>
              <a:t>	</a:t>
            </a:r>
            <a:r>
              <a:rPr lang="en-CA" sz="1400" i="1" dirty="0" smtClean="0"/>
              <a:t>A set of resources including books, articles, links and images related to topics in evolution.</a:t>
            </a:r>
            <a:endParaRPr lang="en-CA" sz="1400" dirty="0" smtClean="0"/>
          </a:p>
          <a:p>
            <a:endParaRPr lang="en-CA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en-CA" sz="3600" dirty="0" smtClean="0"/>
              <a:t>References and sources</a:t>
            </a:r>
            <a:endParaRPr lang="en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eft Arrow Callout 6"/>
          <p:cNvSpPr/>
          <p:nvPr/>
        </p:nvSpPr>
        <p:spPr>
          <a:xfrm>
            <a:off x="2819400" y="1447800"/>
            <a:ext cx="6019800" cy="4876800"/>
          </a:xfrm>
          <a:prstGeom prst="leftArrowCallout">
            <a:avLst>
              <a:gd name="adj1" fmla="val 17217"/>
              <a:gd name="adj2" fmla="val 14917"/>
              <a:gd name="adj3" fmla="val 10672"/>
              <a:gd name="adj4" fmla="val 90054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Diagnostic assessment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81200"/>
            <a:ext cx="2971800" cy="3581400"/>
          </a:xfrm>
        </p:spPr>
        <p:txBody>
          <a:bodyPr>
            <a:normAutofit fontScale="85000" lnSpcReduction="20000"/>
          </a:bodyPr>
          <a:lstStyle/>
          <a:p>
            <a:pPr lvl="1">
              <a:buNone/>
            </a:pPr>
            <a:r>
              <a:rPr lang="en-CA" dirty="0" smtClean="0"/>
              <a:t>Assessment for learning:</a:t>
            </a:r>
          </a:p>
          <a:p>
            <a:pPr lvl="1">
              <a:buNone/>
            </a:pPr>
            <a:endParaRPr lang="en-CA" dirty="0" smtClean="0"/>
          </a:p>
          <a:p>
            <a:pPr lvl="1"/>
            <a:r>
              <a:rPr lang="en-CA" dirty="0" smtClean="0"/>
              <a:t>Do students understand evolution?</a:t>
            </a:r>
          </a:p>
          <a:p>
            <a:pPr lvl="1"/>
            <a:r>
              <a:rPr lang="en-CA" dirty="0" smtClean="0"/>
              <a:t>What misconceptions do students have? </a:t>
            </a:r>
          </a:p>
          <a:p>
            <a:pPr lvl="1"/>
            <a:r>
              <a:rPr lang="en-CA" dirty="0" smtClean="0"/>
              <a:t>What do they know already about the mechanisms of evolution? 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429000" y="1676400"/>
            <a:ext cx="5410200" cy="4495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CA" dirty="0" smtClean="0">
                <a:solidFill>
                  <a:schemeClr val="accent6">
                    <a:lumMod val="50000"/>
                  </a:schemeClr>
                </a:solidFill>
              </a:rPr>
              <a:t>Sample anticipation guide statements:</a:t>
            </a:r>
          </a:p>
          <a:p>
            <a:pPr marL="514350" indent="-514350"/>
            <a:r>
              <a:rPr lang="en-CA" dirty="0" smtClean="0">
                <a:solidFill>
                  <a:schemeClr val="accent6">
                    <a:lumMod val="50000"/>
                  </a:schemeClr>
                </a:solidFill>
              </a:rPr>
              <a:t>Evolution is about progression of organisms from simple to complex.</a:t>
            </a:r>
          </a:p>
          <a:p>
            <a:pPr marL="514350" indent="-514350"/>
            <a:r>
              <a:rPr lang="en-CA" dirty="0" smtClean="0">
                <a:solidFill>
                  <a:schemeClr val="accent6">
                    <a:lumMod val="50000"/>
                  </a:schemeClr>
                </a:solidFill>
              </a:rPr>
              <a:t>Evolution can occur in individuals.</a:t>
            </a:r>
          </a:p>
          <a:p>
            <a:pPr marL="514350" indent="-514350"/>
            <a:r>
              <a:rPr lang="en-CA" dirty="0" smtClean="0">
                <a:solidFill>
                  <a:schemeClr val="accent6">
                    <a:lumMod val="50000"/>
                  </a:schemeClr>
                </a:solidFill>
              </a:rPr>
              <a:t>Natural selection chooses only the best organisms to survive.</a:t>
            </a:r>
          </a:p>
          <a:p>
            <a:pPr marL="514350" indent="-514350"/>
            <a:r>
              <a:rPr lang="en-CA" dirty="0" smtClean="0">
                <a:solidFill>
                  <a:schemeClr val="accent6">
                    <a:lumMod val="50000"/>
                  </a:schemeClr>
                </a:solidFill>
              </a:rPr>
              <a:t>There is more than one way to explain evolution.</a:t>
            </a:r>
          </a:p>
          <a:p>
            <a:pPr marL="514350" indent="-514350">
              <a:buFont typeface="+mj-lt"/>
              <a:buAutoNum type="arabicPeriod"/>
            </a:pPr>
            <a:endParaRPr lang="en-CA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CA" dirty="0" smtClean="0">
                <a:solidFill>
                  <a:schemeClr val="accent6">
                    <a:lumMod val="50000"/>
                  </a:schemeClr>
                </a:solidFill>
              </a:rPr>
              <a:t>Students rate these statements ranging from strongly disagree to strongly agree (scale of 1 to 5). Discussion may follow, or teachers may collect assessments to inform future instruction.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648200"/>
          </a:xfrm>
        </p:spPr>
        <p:txBody>
          <a:bodyPr>
            <a:normAutofit lnSpcReduction="10000"/>
          </a:bodyPr>
          <a:lstStyle/>
          <a:p>
            <a:r>
              <a:rPr lang="en-CA" i="1" dirty="0" smtClean="0"/>
              <a:t>Genetic variation </a:t>
            </a:r>
            <a:r>
              <a:rPr lang="en-CA" dirty="0" smtClean="0"/>
              <a:t>is the basis of mechanisms of evolution</a:t>
            </a:r>
          </a:p>
          <a:p>
            <a:r>
              <a:rPr lang="en-CA" dirty="0" smtClean="0"/>
              <a:t>Without genetic variation, mechanisms would not occur</a:t>
            </a:r>
          </a:p>
          <a:p>
            <a:r>
              <a:rPr lang="en-CA" dirty="0" smtClean="0"/>
              <a:t>There are three primary sources of genetic variation</a:t>
            </a:r>
          </a:p>
          <a:p>
            <a:pPr lvl="1"/>
            <a:r>
              <a:rPr lang="en-CA" dirty="0" smtClean="0"/>
              <a:t>Mutations</a:t>
            </a:r>
          </a:p>
          <a:p>
            <a:pPr lvl="1"/>
            <a:r>
              <a:rPr lang="en-CA" dirty="0" smtClean="0"/>
              <a:t>Gene flow</a:t>
            </a:r>
          </a:p>
          <a:p>
            <a:pPr lvl="1"/>
            <a:r>
              <a:rPr lang="en-CA" dirty="0" smtClean="0"/>
              <a:t>Sex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Important to remember…</a:t>
            </a:r>
            <a:endParaRPr lang="en-CA" dirty="0"/>
          </a:p>
        </p:txBody>
      </p:sp>
      <p:pic>
        <p:nvPicPr>
          <p:cNvPr id="45058" name="Picture 2" descr="http://www.nature.com/scitable/nated/content/ne0000/ne0000/ne0000/ne0000/6699941/EssGen5-3_BrownAndWhiteMoths_SQUARE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8200" y="1676399"/>
            <a:ext cx="3659188" cy="485193"/>
          </a:xfrm>
        </p:spPr>
        <p:txBody>
          <a:bodyPr/>
          <a:lstStyle/>
          <a:p>
            <a:r>
              <a:rPr lang="en-CA" dirty="0" smtClean="0"/>
              <a:t>Mutations are random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828800" y="2201896"/>
            <a:ext cx="2667000" cy="1531904"/>
          </a:xfrm>
        </p:spPr>
        <p:txBody>
          <a:bodyPr>
            <a:normAutofit fontScale="85000" lnSpcReduction="10000"/>
          </a:bodyPr>
          <a:lstStyle/>
          <a:p>
            <a:r>
              <a:rPr lang="en-CA" dirty="0" smtClean="0"/>
              <a:t>Can be beneficial, neutral or harmful to organism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181600" y="2286000"/>
            <a:ext cx="3505200" cy="4114800"/>
          </a:xfrm>
        </p:spPr>
        <p:txBody>
          <a:bodyPr>
            <a:normAutofit fontScale="85000" lnSpcReduction="10000"/>
          </a:bodyPr>
          <a:lstStyle/>
          <a:p>
            <a:r>
              <a:rPr lang="en-CA" dirty="0" smtClean="0"/>
              <a:t>Mutations can occur in any cell of an organism</a:t>
            </a:r>
          </a:p>
          <a:p>
            <a:r>
              <a:rPr lang="en-CA" u="sng" dirty="0" smtClean="0"/>
              <a:t>Somatic mutations</a:t>
            </a:r>
            <a:r>
              <a:rPr lang="en-CA" dirty="0" smtClean="0"/>
              <a:t> occur in non-reproductive cells and won’t be passed on to offspring</a:t>
            </a:r>
          </a:p>
          <a:p>
            <a:r>
              <a:rPr lang="en-CA" dirty="0" smtClean="0"/>
              <a:t>Only mutations in reproductive cells will impact offspring and populations</a:t>
            </a:r>
          </a:p>
          <a:p>
            <a:pPr>
              <a:buNone/>
            </a:pPr>
            <a:endParaRPr lang="en-CA" sz="1200" dirty="0" smtClean="0"/>
          </a:p>
          <a:p>
            <a:pPr>
              <a:buNone/>
            </a:pPr>
            <a:r>
              <a:rPr lang="en-CA" sz="1200" dirty="0" smtClean="0"/>
              <a:t>For example, the different colouration of this apple is caused by a mutation in a somatic cell. Therefore, the seeds of this apple will not carry the mutation.</a:t>
            </a:r>
          </a:p>
          <a:p>
            <a:pPr>
              <a:buNone/>
            </a:pPr>
            <a:endParaRPr lang="en-CA" u="sng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81000"/>
            <a:ext cx="8458200" cy="609600"/>
          </a:xfrm>
        </p:spPr>
        <p:txBody>
          <a:bodyPr>
            <a:noAutofit/>
          </a:bodyPr>
          <a:lstStyle/>
          <a:p>
            <a:r>
              <a:rPr lang="en-CA" sz="3200" dirty="0" smtClean="0"/>
              <a:t>Lesson 1 – Genetic Variation - Mutations</a:t>
            </a:r>
            <a:endParaRPr lang="en-CA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3"/>
          </p:nvPr>
        </p:nvSpPr>
        <p:spPr>
          <a:xfrm>
            <a:off x="5105400" y="1371600"/>
            <a:ext cx="3201988" cy="762000"/>
          </a:xfrm>
        </p:spPr>
        <p:txBody>
          <a:bodyPr/>
          <a:lstStyle/>
          <a:p>
            <a:r>
              <a:rPr lang="en-CA" dirty="0" smtClean="0"/>
              <a:t>Not all mutations matter to evolution</a:t>
            </a:r>
            <a:endParaRPr lang="en-CA" dirty="0"/>
          </a:p>
        </p:txBody>
      </p:sp>
      <p:sp>
        <p:nvSpPr>
          <p:cNvPr id="9" name="Folded Corner 8"/>
          <p:cNvSpPr/>
          <p:nvPr/>
        </p:nvSpPr>
        <p:spPr>
          <a:xfrm>
            <a:off x="2057400" y="3810000"/>
            <a:ext cx="1981200" cy="19812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sz="1200" dirty="0" smtClean="0"/>
          </a:p>
          <a:p>
            <a:endParaRPr lang="en-CA" sz="1400" dirty="0" smtClean="0">
              <a:latin typeface="Segoe Print" pitchFamily="2" charset="0"/>
            </a:endParaRPr>
          </a:p>
          <a:p>
            <a:r>
              <a:rPr lang="en-CA" sz="1400" b="1" u="sng" dirty="0" smtClean="0">
                <a:latin typeface="Segoe Print" pitchFamily="2" charset="0"/>
              </a:rPr>
              <a:t>Definition:</a:t>
            </a:r>
          </a:p>
          <a:p>
            <a:r>
              <a:rPr lang="en-CA" sz="1400" dirty="0" smtClean="0">
                <a:latin typeface="Segoe Print" pitchFamily="2" charset="0"/>
              </a:rPr>
              <a:t>Mutations are changes in an organism’s DNA. These changes affect all aspects of the organism’s life.</a:t>
            </a:r>
          </a:p>
          <a:p>
            <a:endParaRPr lang="en-CA" dirty="0"/>
          </a:p>
        </p:txBody>
      </p:sp>
      <p:pic>
        <p:nvPicPr>
          <p:cNvPr id="52226" name="Picture 2" descr="http://evolution.berkeley.edu/evolibrary/images/evo/app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410200"/>
            <a:ext cx="1238250" cy="1228726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0" y="2514600"/>
            <a:ext cx="1645920" cy="2286000"/>
            <a:chOff x="0" y="2514600"/>
            <a:chExt cx="1645920" cy="2286000"/>
          </a:xfrm>
        </p:grpSpPr>
        <p:sp>
          <p:nvSpPr>
            <p:cNvPr id="13" name="Flowchart: Manual Operation 12"/>
            <p:cNvSpPr/>
            <p:nvPr/>
          </p:nvSpPr>
          <p:spPr>
            <a:xfrm rot="16200000" flipV="1">
              <a:off x="365760" y="2148840"/>
              <a:ext cx="914400" cy="1645920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Mutations</a:t>
              </a:r>
              <a:endParaRPr lang="en-US" dirty="0"/>
            </a:p>
          </p:txBody>
        </p:sp>
        <p:sp>
          <p:nvSpPr>
            <p:cNvPr id="14" name="Flowchart: Manual Operation 13"/>
            <p:cNvSpPr/>
            <p:nvPr/>
          </p:nvSpPr>
          <p:spPr>
            <a:xfrm rot="16200000" flipV="1">
              <a:off x="365760" y="3520440"/>
              <a:ext cx="914400" cy="1645920"/>
            </a:xfrm>
            <a:prstGeom prst="flowChartManualOperati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Sex</a:t>
              </a:r>
              <a:endParaRPr lang="en-US" dirty="0"/>
            </a:p>
          </p:txBody>
        </p:sp>
      </p:grpSp>
      <p:sp>
        <p:nvSpPr>
          <p:cNvPr id="15" name="Flowchart: Manual Operation 14"/>
          <p:cNvSpPr/>
          <p:nvPr/>
        </p:nvSpPr>
        <p:spPr>
          <a:xfrm rot="16200000">
            <a:off x="365760" y="2834640"/>
            <a:ext cx="914400" cy="1645920"/>
          </a:xfrm>
          <a:prstGeom prst="flowChartManualOperation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" lIns="182880" rtlCol="0" anchor="ctr"/>
          <a:lstStyle/>
          <a:p>
            <a:pPr algn="ctr"/>
            <a:r>
              <a:rPr lang="en-US" dirty="0" smtClean="0"/>
              <a:t>Gene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5"/>
          <p:cNvSpPr txBox="1">
            <a:spLocks/>
          </p:cNvSpPr>
          <p:nvPr/>
        </p:nvSpPr>
        <p:spPr>
          <a:xfrm>
            <a:off x="1752600" y="1143000"/>
            <a:ext cx="7391400" cy="50117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0" y="2438400"/>
            <a:ext cx="1645920" cy="2286000"/>
            <a:chOff x="0" y="2514600"/>
            <a:chExt cx="1645920" cy="2286000"/>
          </a:xfrm>
        </p:grpSpPr>
        <p:sp>
          <p:nvSpPr>
            <p:cNvPr id="6" name="Flowchart: Manual Operation 5"/>
            <p:cNvSpPr/>
            <p:nvPr/>
          </p:nvSpPr>
          <p:spPr>
            <a:xfrm rot="16200000">
              <a:off x="365760" y="2834640"/>
              <a:ext cx="914400" cy="1645920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/>
                <a:t>Gene Flow</a:t>
              </a:r>
              <a:endParaRPr lang="en-US" dirty="0"/>
            </a:p>
          </p:txBody>
        </p:sp>
        <p:sp>
          <p:nvSpPr>
            <p:cNvPr id="7" name="Flowchart: Manual Operation 6"/>
            <p:cNvSpPr/>
            <p:nvPr/>
          </p:nvSpPr>
          <p:spPr>
            <a:xfrm rot="16200000" flipV="1">
              <a:off x="365760" y="2148840"/>
              <a:ext cx="914400" cy="1645920"/>
            </a:xfrm>
            <a:prstGeom prst="flowChartManualOperati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Mutations</a:t>
              </a:r>
              <a:endParaRPr lang="en-US" dirty="0"/>
            </a:p>
          </p:txBody>
        </p:sp>
        <p:sp>
          <p:nvSpPr>
            <p:cNvPr id="8" name="Flowchart: Manual Operation 7"/>
            <p:cNvSpPr/>
            <p:nvPr/>
          </p:nvSpPr>
          <p:spPr>
            <a:xfrm rot="16200000" flipV="1">
              <a:off x="365760" y="3520440"/>
              <a:ext cx="914400" cy="1645920"/>
            </a:xfrm>
            <a:prstGeom prst="flowChartManualOperati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Sex</a:t>
              </a:r>
              <a:endParaRPr lang="en-US" dirty="0"/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Lesson 1 – Genetic Variation – Gene flow</a:t>
            </a:r>
            <a:endParaRPr lang="en-CA" sz="320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657600" y="2819400"/>
            <a:ext cx="35390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Two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Sub-populations of Beetles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" name="Picture 2" descr="D:\Gajini_Latest\Content\Bio X\Term 2\4_heredity_and_evolution\evolution\images\Migration-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06363" y="1289367"/>
            <a:ext cx="2238408" cy="176275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3" descr="D:\Gajini_Latest\Content\Bio X\Term 2\4_heredity_and_evolution\evolution\images\Migration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295400"/>
            <a:ext cx="2214001" cy="176276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3" name="Curved Connector 12"/>
          <p:cNvCxnSpPr/>
          <p:nvPr/>
        </p:nvCxnSpPr>
        <p:spPr>
          <a:xfrm rot="10800000" flipV="1">
            <a:off x="3994785" y="1849437"/>
            <a:ext cx="2118360" cy="502920"/>
          </a:xfrm>
          <a:prstGeom prst="curvedConnector3">
            <a:avLst>
              <a:gd name="adj1" fmla="val 50000"/>
            </a:avLst>
          </a:prstGeom>
          <a:ln w="1016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D:\Gajini_Latest\Content\Bio X\Term 2\4_heredity_and_evolution\evolution\images\Migration-2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5962384">
            <a:off x="4629407" y="1699043"/>
            <a:ext cx="918038" cy="82265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752600" y="3657600"/>
            <a:ext cx="28956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Movement of genes from one population to </a:t>
            </a:r>
            <a:r>
              <a:rPr lang="en-US" dirty="0" smtClean="0"/>
              <a:t>another </a:t>
            </a:r>
            <a:r>
              <a:rPr lang="en-US" smtClean="0"/>
              <a:t>through migration</a:t>
            </a: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Leads to the transfer of genes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Changes the frequency of genes in original and new populations</a:t>
            </a:r>
          </a:p>
          <a:p>
            <a:endParaRPr lang="en-CA" dirty="0"/>
          </a:p>
        </p:txBody>
      </p:sp>
      <p:pic>
        <p:nvPicPr>
          <p:cNvPr id="55298" name="Picture 2" descr="http://understandingscience.whirl-i-gig.com/media/3/18256_evo_resources_resource_image_321_origin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810000"/>
            <a:ext cx="3810000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5"/>
          <p:cNvSpPr txBox="1">
            <a:spLocks/>
          </p:cNvSpPr>
          <p:nvPr/>
        </p:nvSpPr>
        <p:spPr>
          <a:xfrm>
            <a:off x="1676400" y="1143000"/>
            <a:ext cx="7162800" cy="5486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/>
              <a:t>Teaching idea: Gene flow role play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Students are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randomly divided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two groups with different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colour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caps (or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pinnies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or buttons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and are separated into two groups in the classroom.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coloured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group denotes a population.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Students are instructed to either stay in their current population or move to the other population.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Give them three opportunities to move or stay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After </a:t>
            </a:r>
            <a:r>
              <a:rPr lang="en-US" sz="2000" dirty="0" smtClean="0"/>
              <a:t>activity, discuss: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How did the populations change?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What factors made you want to stay or move?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What </a:t>
            </a:r>
            <a:r>
              <a:rPr lang="en-US" sz="2000" dirty="0" smtClean="0"/>
              <a:t>factors may play a part in determining gene flow in nature? (e.g., physical barriers, resources like food, shelter, mating opportunity)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2438400"/>
            <a:ext cx="1645920" cy="2286000"/>
            <a:chOff x="0" y="2438400"/>
            <a:chExt cx="1645920" cy="2286000"/>
          </a:xfrm>
        </p:grpSpPr>
        <p:sp>
          <p:nvSpPr>
            <p:cNvPr id="6" name="Flowchart: Manual Operation 5"/>
            <p:cNvSpPr/>
            <p:nvPr/>
          </p:nvSpPr>
          <p:spPr>
            <a:xfrm rot="16200000">
              <a:off x="365760" y="2758440"/>
              <a:ext cx="914400" cy="1645920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/>
                <a:t>Gene Flow</a:t>
              </a:r>
              <a:endParaRPr lang="en-US" dirty="0"/>
            </a:p>
          </p:txBody>
        </p:sp>
        <p:sp>
          <p:nvSpPr>
            <p:cNvPr id="7" name="Flowchart: Manual Operation 6"/>
            <p:cNvSpPr/>
            <p:nvPr/>
          </p:nvSpPr>
          <p:spPr>
            <a:xfrm rot="16200000" flipV="1">
              <a:off x="365760" y="2072640"/>
              <a:ext cx="914400" cy="1645920"/>
            </a:xfrm>
            <a:prstGeom prst="flowChartManualOperati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Mutations</a:t>
              </a:r>
              <a:endParaRPr lang="en-US" dirty="0"/>
            </a:p>
          </p:txBody>
        </p:sp>
        <p:sp>
          <p:nvSpPr>
            <p:cNvPr id="8" name="Flowchart: Manual Operation 7"/>
            <p:cNvSpPr/>
            <p:nvPr/>
          </p:nvSpPr>
          <p:spPr>
            <a:xfrm rot="16200000" flipV="1">
              <a:off x="365760" y="3444240"/>
              <a:ext cx="914400" cy="1645920"/>
            </a:xfrm>
            <a:prstGeom prst="flowChartManualOperati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Sex</a:t>
              </a:r>
              <a:endParaRPr lang="en-US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Lesson 1 – Genetic Variation – Gene flow</a:t>
            </a:r>
            <a:endParaRPr lang="en-CA" sz="3200" dirty="0"/>
          </a:p>
        </p:txBody>
      </p:sp>
      <p:pic>
        <p:nvPicPr>
          <p:cNvPr id="23553" name="Picture 1" descr="C:\Users\Stephen\AppData\Local\Microsoft\Windows\Temporary Internet Files\Content.IE5\RS0XB1VC\MC9002962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581400"/>
            <a:ext cx="1637168" cy="1525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172200" y="1143000"/>
            <a:ext cx="2667000" cy="3200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1752600" y="1371600"/>
            <a:ext cx="7391400" cy="5105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 smtClean="0"/>
          </a:p>
        </p:txBody>
      </p:sp>
      <p:grpSp>
        <p:nvGrpSpPr>
          <p:cNvPr id="2" name="Group 3"/>
          <p:cNvGrpSpPr/>
          <p:nvPr/>
        </p:nvGrpSpPr>
        <p:grpSpPr>
          <a:xfrm>
            <a:off x="0" y="2438400"/>
            <a:ext cx="1645920" cy="2286000"/>
            <a:chOff x="0" y="2438400"/>
            <a:chExt cx="1645920" cy="2286000"/>
          </a:xfrm>
        </p:grpSpPr>
        <p:sp>
          <p:nvSpPr>
            <p:cNvPr id="7" name="Flowchart: Manual Operation 6"/>
            <p:cNvSpPr/>
            <p:nvPr/>
          </p:nvSpPr>
          <p:spPr>
            <a:xfrm rot="16200000" flipV="1">
              <a:off x="365760" y="2072640"/>
              <a:ext cx="914400" cy="1645920"/>
            </a:xfrm>
            <a:prstGeom prst="flowChartManualOperati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Mutations</a:t>
              </a:r>
              <a:endParaRPr lang="en-US" dirty="0"/>
            </a:p>
          </p:txBody>
        </p:sp>
        <p:sp>
          <p:nvSpPr>
            <p:cNvPr id="8" name="Flowchart: Manual Operation 7"/>
            <p:cNvSpPr/>
            <p:nvPr/>
          </p:nvSpPr>
          <p:spPr>
            <a:xfrm rot="16200000" flipV="1">
              <a:off x="365760" y="3444240"/>
              <a:ext cx="914400" cy="1645920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Sex</a:t>
              </a:r>
              <a:endParaRPr lang="en-US" dirty="0"/>
            </a:p>
          </p:txBody>
        </p:sp>
      </p:grp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828800" y="1371600"/>
            <a:ext cx="4343400" cy="4191000"/>
          </a:xfrm>
        </p:spPr>
        <p:txBody>
          <a:bodyPr/>
          <a:lstStyle/>
          <a:p>
            <a:r>
              <a:rPr lang="en-CA" dirty="0" smtClean="0"/>
              <a:t>Genetic shuffling results when two organisms undergo sexual reproduction</a:t>
            </a:r>
          </a:p>
          <a:p>
            <a:r>
              <a:rPr lang="en-CA" dirty="0" smtClean="0"/>
              <a:t>New combinations of genes are introduced</a:t>
            </a:r>
          </a:p>
          <a:p>
            <a:r>
              <a:rPr lang="en-CA" dirty="0" smtClean="0"/>
              <a:t>Introduces genetic </a:t>
            </a:r>
            <a:r>
              <a:rPr lang="en-CA" dirty="0" smtClean="0"/>
              <a:t>variation</a:t>
            </a:r>
            <a:endParaRPr lang="en-CA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Lesson 1 – Genetic Variation – Sex</a:t>
            </a:r>
            <a:endParaRPr lang="en-CA" sz="3200" dirty="0"/>
          </a:p>
        </p:txBody>
      </p:sp>
      <p:sp>
        <p:nvSpPr>
          <p:cNvPr id="9" name="Flowchart: Manual Operation 8"/>
          <p:cNvSpPr/>
          <p:nvPr/>
        </p:nvSpPr>
        <p:spPr>
          <a:xfrm rot="16200000">
            <a:off x="365760" y="2758440"/>
            <a:ext cx="914400" cy="1645920"/>
          </a:xfrm>
          <a:prstGeom prst="flowChartManualOperation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" lIns="182880" rtlCol="0" anchor="ctr"/>
          <a:lstStyle/>
          <a:p>
            <a:pPr algn="ctr"/>
            <a:r>
              <a:rPr lang="en-US" dirty="0" smtClean="0"/>
              <a:t>Gene flow</a:t>
            </a:r>
          </a:p>
        </p:txBody>
      </p:sp>
      <p:pic>
        <p:nvPicPr>
          <p:cNvPr id="53250" name="Picture 2" descr="http://evolution.berkeley.edu/evolibrary/images/evo/shuffl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95400"/>
            <a:ext cx="2343150" cy="28479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09600" y="4876800"/>
            <a:ext cx="48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Assessment for, of learning at end of lesson - students complete an exit slip and hand in as they leave:</a:t>
            </a:r>
          </a:p>
        </p:txBody>
      </p:sp>
      <p:sp>
        <p:nvSpPr>
          <p:cNvPr id="15" name="Folded Corner 14"/>
          <p:cNvSpPr/>
          <p:nvPr/>
        </p:nvSpPr>
        <p:spPr>
          <a:xfrm>
            <a:off x="5257800" y="4495800"/>
            <a:ext cx="3429000" cy="2057400"/>
          </a:xfrm>
          <a:prstGeom prst="foldedCorner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 smtClean="0">
              <a:solidFill>
                <a:srgbClr val="0070C0"/>
              </a:solidFill>
            </a:endParaRPr>
          </a:p>
          <a:p>
            <a:r>
              <a:rPr lang="en-CA" b="1" u="sng" dirty="0" smtClean="0">
                <a:solidFill>
                  <a:srgbClr val="0070C0"/>
                </a:solidFill>
                <a:latin typeface="Bradley Hand ITC" pitchFamily="66" charset="0"/>
              </a:rPr>
              <a:t>Exit Slip</a:t>
            </a:r>
          </a:p>
          <a:p>
            <a:pPr>
              <a:buFont typeface="Arial" pitchFamily="34" charset="0"/>
              <a:buChar char="•"/>
            </a:pPr>
            <a:r>
              <a:rPr lang="en-CA" b="1" dirty="0" smtClean="0">
                <a:solidFill>
                  <a:srgbClr val="0070C0"/>
                </a:solidFill>
                <a:latin typeface="Bradley Hand ITC" pitchFamily="66" charset="0"/>
              </a:rPr>
              <a:t>3 key things I learned today:</a:t>
            </a:r>
          </a:p>
          <a:p>
            <a:pPr>
              <a:buFont typeface="Arial" pitchFamily="34" charset="0"/>
              <a:buChar char="•"/>
            </a:pPr>
            <a:endParaRPr lang="en-CA" b="1" dirty="0" smtClean="0">
              <a:solidFill>
                <a:srgbClr val="0070C0"/>
              </a:solidFill>
              <a:latin typeface="Bradley Hand ITC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CA" b="1" dirty="0" smtClean="0">
                <a:solidFill>
                  <a:srgbClr val="0070C0"/>
                </a:solidFill>
                <a:latin typeface="Bradley Hand ITC" pitchFamily="66" charset="0"/>
              </a:rPr>
              <a:t>2 things I found interesting:</a:t>
            </a:r>
          </a:p>
          <a:p>
            <a:pPr>
              <a:buFont typeface="Arial" pitchFamily="34" charset="0"/>
              <a:buChar char="•"/>
            </a:pPr>
            <a:endParaRPr lang="en-CA" b="1" dirty="0" smtClean="0">
              <a:solidFill>
                <a:srgbClr val="0070C0"/>
              </a:solidFill>
              <a:latin typeface="Bradley Hand ITC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CA" b="1" dirty="0" smtClean="0">
                <a:solidFill>
                  <a:srgbClr val="0070C0"/>
                </a:solidFill>
                <a:latin typeface="Bradley Hand ITC" pitchFamily="66" charset="0"/>
              </a:rPr>
              <a:t>1 question I still have:</a:t>
            </a:r>
          </a:p>
          <a:p>
            <a:pPr algn="ctr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1580</TotalTime>
  <Words>1973</Words>
  <Application>Microsoft Office PowerPoint</Application>
  <PresentationFormat>On-screen Show (4:3)</PresentationFormat>
  <Paragraphs>301</Paragraphs>
  <Slides>30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Paper</vt:lpstr>
      <vt:lpstr>Teaching the Concept of MECHANISM OF EVOLUTION</vt:lpstr>
      <vt:lpstr>Slide 2</vt:lpstr>
      <vt:lpstr>Slide 3</vt:lpstr>
      <vt:lpstr>Diagnostic assessment </vt:lpstr>
      <vt:lpstr>Important to remember…</vt:lpstr>
      <vt:lpstr>Lesson 1 – Genetic Variation - Mutations</vt:lpstr>
      <vt:lpstr>Lesson 1 – Genetic Variation – Gene flow</vt:lpstr>
      <vt:lpstr>Lesson 1 – Genetic Variation – Gene flow</vt:lpstr>
      <vt:lpstr>Lesson 1 – Genetic Variation – Sex</vt:lpstr>
      <vt:lpstr>Lesson 2 – Natural selection</vt:lpstr>
      <vt:lpstr>Lesson 2 – Natural selection</vt:lpstr>
      <vt:lpstr>Lesson 2 – Natural selection</vt:lpstr>
      <vt:lpstr>Lesson 3 – Sexual selection</vt:lpstr>
      <vt:lpstr>Slide 14</vt:lpstr>
      <vt:lpstr>Slide 15</vt:lpstr>
      <vt:lpstr>Slide 16</vt:lpstr>
      <vt:lpstr>Lesson 3 – Sexual selection</vt:lpstr>
      <vt:lpstr>Lesson 3 – Sexual selection</vt:lpstr>
      <vt:lpstr>Lesson 3 – Sexual selection</vt:lpstr>
      <vt:lpstr>Lesson 4 – Genetic drift</vt:lpstr>
      <vt:lpstr>Lesson 4 – Genetic drift</vt:lpstr>
      <vt:lpstr>Lesson 5 – Application and societal implications</vt:lpstr>
      <vt:lpstr>Lesson 5 – Application and societal implications</vt:lpstr>
      <vt:lpstr>Lesson 5 – Application and societal implications</vt:lpstr>
      <vt:lpstr>Assessments</vt:lpstr>
      <vt:lpstr>Differentiated instruction</vt:lpstr>
      <vt:lpstr>Accommodations </vt:lpstr>
      <vt:lpstr>Possible student difficulties and solutions</vt:lpstr>
      <vt:lpstr>Sample graphic organizer</vt:lpstr>
      <vt:lpstr>References and 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MECHANISM OF EVOLUTION</dc:title>
  <dc:creator>preeti</dc:creator>
  <cp:lastModifiedBy>Cynthia</cp:lastModifiedBy>
  <cp:revision>171</cp:revision>
  <dcterms:created xsi:type="dcterms:W3CDTF">2006-08-16T00:00:00Z</dcterms:created>
  <dcterms:modified xsi:type="dcterms:W3CDTF">2012-07-18T03:14:51Z</dcterms:modified>
</cp:coreProperties>
</file>