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7" r:id="rId7"/>
    <p:sldId id="261" r:id="rId8"/>
    <p:sldId id="262" r:id="rId9"/>
    <p:sldId id="263" r:id="rId10"/>
    <p:sldId id="264" r:id="rId11"/>
    <p:sldId id="266" r:id="rId12"/>
    <p:sldId id="265" r:id="rId13"/>
    <p:sldId id="268" r:id="rId14"/>
    <p:sldId id="273" r:id="rId15"/>
    <p:sldId id="269" r:id="rId16"/>
    <p:sldId id="271" r:id="rId17"/>
    <p:sldId id="270" r:id="rId18"/>
    <p:sldId id="272"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B1FEAA-8018-4182-A46A-CAA463348A04}" type="datetimeFigureOut">
              <a:rPr lang="en-US" smtClean="0"/>
              <a:pPr/>
              <a:t>7/18/2012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AE4BF-8879-49AE-9E9D-5209C79675E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B1FEAA-8018-4182-A46A-CAA463348A04}" type="datetimeFigureOut">
              <a:rPr lang="en-US" smtClean="0"/>
              <a:pPr/>
              <a:t>7/18/2012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AE4BF-8879-49AE-9E9D-5209C79675E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B1FEAA-8018-4182-A46A-CAA463348A04}" type="datetimeFigureOut">
              <a:rPr lang="en-US" smtClean="0"/>
              <a:pPr/>
              <a:t>7/18/2012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AE4BF-8879-49AE-9E9D-5209C79675E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B1FEAA-8018-4182-A46A-CAA463348A04}" type="datetimeFigureOut">
              <a:rPr lang="en-US" smtClean="0"/>
              <a:pPr/>
              <a:t>7/18/2012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AE4BF-8879-49AE-9E9D-5209C79675E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B1FEAA-8018-4182-A46A-CAA463348A04}" type="datetimeFigureOut">
              <a:rPr lang="en-US" smtClean="0"/>
              <a:pPr/>
              <a:t>7/18/2012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AE4BF-8879-49AE-9E9D-5209C79675E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B1FEAA-8018-4182-A46A-CAA463348A04}" type="datetimeFigureOut">
              <a:rPr lang="en-US" smtClean="0"/>
              <a:pPr/>
              <a:t>7/18/2012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0AE4BF-8879-49AE-9E9D-5209C79675E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B1FEAA-8018-4182-A46A-CAA463348A04}" type="datetimeFigureOut">
              <a:rPr lang="en-US" smtClean="0"/>
              <a:pPr/>
              <a:t>7/18/2012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0AE4BF-8879-49AE-9E9D-5209C79675E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B1FEAA-8018-4182-A46A-CAA463348A04}" type="datetimeFigureOut">
              <a:rPr lang="en-US" smtClean="0"/>
              <a:pPr/>
              <a:t>7/18/2012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0AE4BF-8879-49AE-9E9D-5209C79675E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B1FEAA-8018-4182-A46A-CAA463348A04}" type="datetimeFigureOut">
              <a:rPr lang="en-US" smtClean="0"/>
              <a:pPr/>
              <a:t>7/18/2012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0AE4BF-8879-49AE-9E9D-5209C79675E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B1FEAA-8018-4182-A46A-CAA463348A04}" type="datetimeFigureOut">
              <a:rPr lang="en-US" smtClean="0"/>
              <a:pPr/>
              <a:t>7/18/2012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0AE4BF-8879-49AE-9E9D-5209C79675E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B1FEAA-8018-4182-A46A-CAA463348A04}" type="datetimeFigureOut">
              <a:rPr lang="en-US" smtClean="0"/>
              <a:pPr/>
              <a:t>7/18/2012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0AE4BF-8879-49AE-9E9D-5209C79675E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B1FEAA-8018-4182-A46A-CAA463348A04}" type="datetimeFigureOut">
              <a:rPr lang="en-US" smtClean="0"/>
              <a:pPr/>
              <a:t>7/18/2012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0AE4BF-8879-49AE-9E9D-5209C79675E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sciencetech.technomuses.ca/english/schoolzone/Information_Magnetic.cf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www.4dneuroimaging.com/html-pages/index.html" TargetMode="External"/><Relationship Id="rId2" Type="http://schemas.openxmlformats.org/officeDocument/2006/relationships/hyperlink" Target="http://www.science.nelson.com/" TargetMode="External"/><Relationship Id="rId1" Type="http://schemas.openxmlformats.org/officeDocument/2006/relationships/slideLayout" Target="../slideLayouts/slideLayout2.xml"/><Relationship Id="rId4" Type="http://schemas.openxmlformats.org/officeDocument/2006/relationships/hyperlink" Target="http://www.physics.ucla.edu/~msimo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0"/>
            <a:ext cx="7772400" cy="609600"/>
          </a:xfrm>
        </p:spPr>
        <p:txBody>
          <a:bodyPr>
            <a:normAutofit fontScale="90000"/>
          </a:bodyPr>
          <a:lstStyle/>
          <a:p>
            <a:r>
              <a:rPr lang="en-US" sz="6000" b="1" dirty="0" smtClean="0"/>
              <a:t>Magnetism</a:t>
            </a:r>
            <a:endParaRPr lang="en-US" sz="6000" b="1" dirty="0"/>
          </a:p>
        </p:txBody>
      </p:sp>
      <p:sp>
        <p:nvSpPr>
          <p:cNvPr id="3" name="Subtitle 2"/>
          <p:cNvSpPr>
            <a:spLocks noGrp="1"/>
          </p:cNvSpPr>
          <p:nvPr>
            <p:ph type="subTitle" idx="1"/>
          </p:nvPr>
        </p:nvSpPr>
        <p:spPr>
          <a:xfrm>
            <a:off x="1371600" y="3276600"/>
            <a:ext cx="6400800" cy="3429000"/>
          </a:xfrm>
        </p:spPr>
        <p:txBody>
          <a:bodyPr>
            <a:normAutofit fontScale="77500" lnSpcReduction="20000"/>
          </a:bodyPr>
          <a:lstStyle/>
          <a:p>
            <a:endParaRPr lang="en-US" dirty="0" smtClean="0">
              <a:solidFill>
                <a:schemeClr val="tx1">
                  <a:lumMod val="65000"/>
                  <a:lumOff val="35000"/>
                </a:schemeClr>
              </a:solidFill>
            </a:endParaRPr>
          </a:p>
          <a:p>
            <a:endParaRPr lang="en-US" dirty="0" smtClean="0">
              <a:solidFill>
                <a:schemeClr val="tx1">
                  <a:lumMod val="65000"/>
                  <a:lumOff val="35000"/>
                </a:schemeClr>
              </a:solidFill>
            </a:endParaRPr>
          </a:p>
          <a:p>
            <a:r>
              <a:rPr lang="en-US" sz="3100" b="1" dirty="0" smtClean="0">
                <a:solidFill>
                  <a:schemeClr val="tx1">
                    <a:lumMod val="65000"/>
                    <a:lumOff val="35000"/>
                  </a:schemeClr>
                </a:solidFill>
              </a:rPr>
              <a:t>What is the mysterious force that enables some materials to attract others?</a:t>
            </a:r>
          </a:p>
          <a:p>
            <a:r>
              <a:rPr lang="en-US" sz="3100" b="1" dirty="0" smtClean="0">
                <a:solidFill>
                  <a:schemeClr val="tx1">
                    <a:lumMod val="65000"/>
                    <a:lumOff val="35000"/>
                  </a:schemeClr>
                </a:solidFill>
              </a:rPr>
              <a:t>How could pieces of rock attract and repel </a:t>
            </a:r>
            <a:r>
              <a:rPr lang="en-US" sz="3100" b="1" dirty="0" smtClean="0">
                <a:solidFill>
                  <a:schemeClr val="tx1">
                    <a:lumMod val="65000"/>
                    <a:lumOff val="35000"/>
                  </a:schemeClr>
                </a:solidFill>
              </a:rPr>
              <a:t> </a:t>
            </a:r>
            <a:r>
              <a:rPr lang="en-US" sz="3100" b="1" dirty="0" smtClean="0">
                <a:solidFill>
                  <a:schemeClr val="tx1">
                    <a:lumMod val="65000"/>
                    <a:lumOff val="35000"/>
                  </a:schemeClr>
                </a:solidFill>
              </a:rPr>
              <a:t>each other</a:t>
            </a:r>
            <a:r>
              <a:rPr lang="en-US" sz="3100" b="1" dirty="0" smtClean="0">
                <a:solidFill>
                  <a:schemeClr val="tx1">
                    <a:lumMod val="65000"/>
                    <a:lumOff val="35000"/>
                  </a:schemeClr>
                </a:solidFill>
              </a:rPr>
              <a:t>?</a:t>
            </a:r>
          </a:p>
          <a:p>
            <a:r>
              <a:rPr lang="en-US" sz="3100" b="1" i="1" dirty="0" smtClean="0">
                <a:solidFill>
                  <a:srgbClr val="00B050"/>
                </a:solidFill>
              </a:rPr>
              <a:t>Prepared By</a:t>
            </a:r>
          </a:p>
          <a:p>
            <a:r>
              <a:rPr lang="en-US" sz="3100" b="1" i="1" dirty="0" err="1" smtClean="0">
                <a:solidFill>
                  <a:srgbClr val="00B050"/>
                </a:solidFill>
              </a:rPr>
              <a:t>Ghulam</a:t>
            </a:r>
            <a:r>
              <a:rPr lang="en-US" sz="3100" b="1" i="1" dirty="0" smtClean="0">
                <a:solidFill>
                  <a:srgbClr val="00B050"/>
                </a:solidFill>
              </a:rPr>
              <a:t>  </a:t>
            </a:r>
            <a:r>
              <a:rPr lang="en-US" sz="3100" b="1" i="1" dirty="0" err="1" smtClean="0">
                <a:solidFill>
                  <a:srgbClr val="00B050"/>
                </a:solidFill>
              </a:rPr>
              <a:t>Hussain</a:t>
            </a:r>
            <a:endParaRPr lang="en-US" sz="3100" b="1" i="1" dirty="0" smtClean="0">
              <a:solidFill>
                <a:srgbClr val="00B050"/>
              </a:solidFill>
            </a:endParaRPr>
          </a:p>
          <a:p>
            <a:r>
              <a:rPr lang="en-US" sz="3100" b="1" i="1" dirty="0" smtClean="0">
                <a:solidFill>
                  <a:srgbClr val="00B050"/>
                </a:solidFill>
              </a:rPr>
              <a:t>Rajeev Sharma</a:t>
            </a:r>
            <a:endParaRPr lang="en-US" sz="3100" b="1" i="1" dirty="0" smtClean="0">
              <a:solidFill>
                <a:srgbClr val="00B050"/>
              </a:solidFill>
            </a:endParaRPr>
          </a:p>
          <a:p>
            <a:endParaRPr lang="en-US" dirty="0"/>
          </a:p>
        </p:txBody>
      </p:sp>
      <p:sp>
        <p:nvSpPr>
          <p:cNvPr id="4" name="TextBox 3"/>
          <p:cNvSpPr txBox="1"/>
          <p:nvPr/>
        </p:nvSpPr>
        <p:spPr>
          <a:xfrm>
            <a:off x="1143000" y="533400"/>
            <a:ext cx="3637791" cy="707886"/>
          </a:xfrm>
          <a:prstGeom prst="rect">
            <a:avLst/>
          </a:prstGeom>
          <a:noFill/>
        </p:spPr>
        <p:txBody>
          <a:bodyPr wrap="none" rtlCol="0">
            <a:spAutoFit/>
          </a:bodyPr>
          <a:lstStyle/>
          <a:p>
            <a:r>
              <a:rPr lang="en-US" sz="4000" dirty="0" smtClean="0">
                <a:solidFill>
                  <a:schemeClr val="accent6">
                    <a:lumMod val="50000"/>
                  </a:schemeClr>
                </a:solidFill>
                <a:latin typeface="Arial Black" pitchFamily="34" charset="0"/>
              </a:rPr>
              <a:t>Introduction</a:t>
            </a:r>
            <a:endParaRPr lang="en-US" sz="4000" dirty="0">
              <a:solidFill>
                <a:schemeClr val="accent6">
                  <a:lumMod val="50000"/>
                </a:schemeClr>
              </a:solidFill>
              <a:latin typeface="Arial Black" pitchFamily="34" charset="0"/>
            </a:endParaRPr>
          </a:p>
        </p:txBody>
      </p:sp>
      <p:pic>
        <p:nvPicPr>
          <p:cNvPr id="5" name="Picture 4" descr="Magnetic rock.jpg"/>
          <p:cNvPicPr>
            <a:picLocks noChangeAspect="1"/>
          </p:cNvPicPr>
          <p:nvPr/>
        </p:nvPicPr>
        <p:blipFill>
          <a:blip r:embed="rId2"/>
          <a:stretch>
            <a:fillRect/>
          </a:stretch>
        </p:blipFill>
        <p:spPr>
          <a:xfrm>
            <a:off x="2819401" y="1905000"/>
            <a:ext cx="3505200" cy="2133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Electromagnetism     </a:t>
            </a:r>
            <a:endParaRPr lang="en-US" dirty="0">
              <a:solidFill>
                <a:schemeClr val="accent6">
                  <a:lumMod val="50000"/>
                </a:schemeClr>
              </a:solidFill>
            </a:endParaRPr>
          </a:p>
        </p:txBody>
      </p:sp>
      <p:sp>
        <p:nvSpPr>
          <p:cNvPr id="3" name="Content Placeholder 2"/>
          <p:cNvSpPr>
            <a:spLocks noGrp="1"/>
          </p:cNvSpPr>
          <p:nvPr>
            <p:ph idx="1"/>
          </p:nvPr>
        </p:nvSpPr>
        <p:spPr>
          <a:xfrm>
            <a:off x="457200" y="1066800"/>
            <a:ext cx="8534400" cy="5059363"/>
          </a:xfrm>
        </p:spPr>
        <p:txBody>
          <a:bodyPr>
            <a:normAutofit fontScale="77500" lnSpcReduction="20000"/>
          </a:bodyPr>
          <a:lstStyle/>
          <a:p>
            <a:pPr>
              <a:buNone/>
            </a:pPr>
            <a:r>
              <a:rPr lang="en-US" dirty="0" smtClean="0"/>
              <a:t>    Hans </a:t>
            </a:r>
            <a:r>
              <a:rPr lang="en-US" dirty="0" err="1" smtClean="0"/>
              <a:t>Oerstead</a:t>
            </a:r>
            <a:r>
              <a:rPr lang="en-US" dirty="0" smtClean="0"/>
              <a:t> accidently discovered Electromagnetism. Prior to his discovery, Scientists believed that electricity and magnetism were separate  phenomena. He proved that whenever electric current passes through a conductor , a magnetic field is produced around that conductor.   </a:t>
            </a:r>
          </a:p>
          <a:p>
            <a:pPr>
              <a:buNone/>
            </a:pPr>
            <a:r>
              <a:rPr lang="en-US" dirty="0" smtClean="0"/>
              <a:t>           </a:t>
            </a:r>
          </a:p>
          <a:p>
            <a:pPr>
              <a:buNone/>
            </a:pPr>
            <a:endParaRPr lang="en-US" dirty="0"/>
          </a:p>
          <a:p>
            <a:pPr>
              <a:buNone/>
            </a:pPr>
            <a:r>
              <a:rPr lang="en-US" dirty="0" smtClean="0"/>
              <a:t>    </a:t>
            </a:r>
          </a:p>
          <a:p>
            <a:pPr>
              <a:buNone/>
            </a:pPr>
            <a:r>
              <a:rPr lang="en-US" dirty="0" smtClean="0"/>
              <a:t>    The discovery of Electromagnetism has revolutionized the field of Magnetism. Now we are surrounded by magnetism. The supplies for electronic devices such as answering machines and calculators use magnetism to produce safe voltages. Electric motors, big cranes, cassette tapes, computer disks, credit cards, and pass cards involve magnetism.</a:t>
            </a:r>
            <a:endParaRPr lang="en-US" dirty="0"/>
          </a:p>
        </p:txBody>
      </p:sp>
      <p:pic>
        <p:nvPicPr>
          <p:cNvPr id="4" name="Picture 3" descr="Electomagnetism.jpg"/>
          <p:cNvPicPr>
            <a:picLocks noChangeAspect="1"/>
          </p:cNvPicPr>
          <p:nvPr/>
        </p:nvPicPr>
        <p:blipFill>
          <a:blip r:embed="rId2"/>
          <a:stretch>
            <a:fillRect/>
          </a:stretch>
        </p:blipFill>
        <p:spPr>
          <a:xfrm>
            <a:off x="4572000" y="2667000"/>
            <a:ext cx="2057400" cy="12192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i="1" u="sng" dirty="0" smtClean="0"/>
              <a:t>Magnetism </a:t>
            </a:r>
            <a:r>
              <a:rPr lang="en-US" sz="2400" dirty="0" smtClean="0"/>
              <a:t>- </a:t>
            </a:r>
            <a:r>
              <a:rPr lang="en-US" sz="2400" dirty="0" smtClean="0">
                <a:solidFill>
                  <a:schemeClr val="accent6">
                    <a:lumMod val="50000"/>
                  </a:schemeClr>
                </a:solidFill>
              </a:rPr>
              <a:t>a Gizmo</a:t>
            </a:r>
            <a:r>
              <a:rPr lang="en-US" sz="2400" dirty="0" smtClean="0"/>
              <a:t>- (a Computer-Based Simulation)</a:t>
            </a:r>
            <a:endParaRPr lang="en-US" sz="2400" dirty="0"/>
          </a:p>
        </p:txBody>
      </p:sp>
      <p:sp>
        <p:nvSpPr>
          <p:cNvPr id="3" name="Content Placeholder 2"/>
          <p:cNvSpPr>
            <a:spLocks noGrp="1"/>
          </p:cNvSpPr>
          <p:nvPr>
            <p:ph idx="1"/>
          </p:nvPr>
        </p:nvSpPr>
        <p:spPr>
          <a:xfrm>
            <a:off x="3575050" y="273050"/>
            <a:ext cx="5111750" cy="6280150"/>
          </a:xfrm>
        </p:spPr>
        <p:txBody>
          <a:bodyPr>
            <a:normAutofit fontScale="70000" lnSpcReduction="20000"/>
          </a:bodyPr>
          <a:lstStyle/>
          <a:p>
            <a:pPr>
              <a:buNone/>
            </a:pPr>
            <a:r>
              <a:rPr lang="en-US" sz="2800" dirty="0" smtClean="0"/>
              <a:t>      In </a:t>
            </a:r>
            <a:r>
              <a:rPr lang="en-US" sz="2800" dirty="0" smtClean="0"/>
              <a:t>this activity students will observe the following activities on computer:-</a:t>
            </a:r>
          </a:p>
          <a:p>
            <a:pPr lvl="1"/>
            <a:r>
              <a:rPr lang="en-US" dirty="0"/>
              <a:t>Warm-up – Students discover which materials </a:t>
            </a:r>
            <a:r>
              <a:rPr lang="en-US" dirty="0" smtClean="0"/>
              <a:t>are ferromagnetic</a:t>
            </a:r>
            <a:r>
              <a:rPr lang="en-US" dirty="0"/>
              <a:t>.</a:t>
            </a:r>
            <a:endParaRPr lang="en-US" sz="3200" dirty="0"/>
          </a:p>
          <a:p>
            <a:pPr lvl="1"/>
            <a:r>
              <a:rPr lang="en-US" dirty="0"/>
              <a:t>Activity A – Students determine when magnets attract one another and when they repel one another.</a:t>
            </a:r>
            <a:endParaRPr lang="en-US" sz="3200" dirty="0"/>
          </a:p>
          <a:p>
            <a:pPr lvl="1"/>
            <a:r>
              <a:rPr lang="en-US" dirty="0"/>
              <a:t>Activity B – Students observe magnetic field lines produced by lone magnets and pairs of magnets.</a:t>
            </a:r>
            <a:endParaRPr lang="en-US" sz="3200" dirty="0"/>
          </a:p>
          <a:p>
            <a:pPr lvl="1"/>
            <a:r>
              <a:rPr lang="en-US" dirty="0"/>
              <a:t>Extension – Students observe magnetic field lines produced by a magnet and other materials, some of which are ferromagnetic</a:t>
            </a:r>
            <a:r>
              <a:rPr lang="en-US" dirty="0" smtClean="0"/>
              <a:t>.</a:t>
            </a:r>
          </a:p>
          <a:p>
            <a:pPr lvl="1">
              <a:buNone/>
            </a:pPr>
            <a:r>
              <a:rPr lang="en-US" sz="3200" dirty="0" smtClean="0"/>
              <a:t>All the students will work on  this Gizmo at the following web site address:-</a:t>
            </a:r>
          </a:p>
          <a:p>
            <a:pPr lvl="1">
              <a:buNone/>
            </a:pPr>
            <a:endParaRPr lang="en-US" sz="3200" dirty="0" smtClean="0"/>
          </a:p>
          <a:p>
            <a:pPr lvl="1">
              <a:buNone/>
            </a:pPr>
            <a:r>
              <a:rPr lang="en-US" sz="3200" dirty="0" smtClean="0">
                <a:solidFill>
                  <a:srgbClr val="00B0F0"/>
                </a:solidFill>
              </a:rPr>
              <a:t>http://www.explorelearning.com/index.cfm?method=cResource.dspDetail&amp;ResourceID=631</a:t>
            </a:r>
            <a:endParaRPr lang="en-US" sz="3200" dirty="0">
              <a:solidFill>
                <a:srgbClr val="00B0F0"/>
              </a:solidFill>
            </a:endParaRPr>
          </a:p>
          <a:p>
            <a:pPr>
              <a:buNone/>
            </a:pPr>
            <a:r>
              <a:rPr lang="en-US" dirty="0"/>
              <a:t> </a:t>
            </a:r>
            <a:endParaRPr lang="en-US" sz="3600" dirty="0"/>
          </a:p>
          <a:p>
            <a:pPr>
              <a:buNone/>
            </a:pPr>
            <a:endParaRPr lang="en-US" sz="2400" dirty="0"/>
          </a:p>
        </p:txBody>
      </p:sp>
      <p:sp>
        <p:nvSpPr>
          <p:cNvPr id="4" name="Text Placeholder 3"/>
          <p:cNvSpPr>
            <a:spLocks noGrp="1"/>
          </p:cNvSpPr>
          <p:nvPr>
            <p:ph type="body" sz="half" idx="2"/>
          </p:nvPr>
        </p:nvSpPr>
        <p:spPr>
          <a:xfrm>
            <a:off x="457200" y="1447800"/>
            <a:ext cx="3008313" cy="5270500"/>
          </a:xfrm>
        </p:spPr>
        <p:txBody>
          <a:bodyPr>
            <a:normAutofit fontScale="62500" lnSpcReduction="20000"/>
          </a:bodyPr>
          <a:lstStyle/>
          <a:p>
            <a:r>
              <a:rPr lang="en-US" sz="1900" dirty="0" smtClean="0"/>
              <a:t>In this activity students will work in small groups. They will have to follow the code of conducts about the constructive use of computers.</a:t>
            </a:r>
          </a:p>
          <a:p>
            <a:r>
              <a:rPr lang="en-US" sz="1900" dirty="0" smtClean="0"/>
              <a:t>After this activity students will be able to </a:t>
            </a:r>
            <a:endParaRPr lang="en-US" sz="1900" dirty="0" smtClean="0"/>
          </a:p>
          <a:p>
            <a:endParaRPr lang="en-US" sz="1900" dirty="0" smtClean="0"/>
          </a:p>
          <a:p>
            <a:pPr>
              <a:buFont typeface="Arial" pitchFamily="34" charset="0"/>
              <a:buChar char="•"/>
            </a:pPr>
            <a:r>
              <a:rPr lang="en-US" sz="1900" dirty="0" smtClean="0"/>
              <a:t>Determine which materials are attracted </a:t>
            </a:r>
            <a:r>
              <a:rPr lang="en-US" sz="1900" dirty="0" smtClean="0"/>
              <a:t> </a:t>
            </a:r>
            <a:r>
              <a:rPr lang="en-US" sz="1900" dirty="0" smtClean="0"/>
              <a:t>to a bar magnet.</a:t>
            </a:r>
          </a:p>
          <a:p>
            <a:pPr>
              <a:buFont typeface="Arial" pitchFamily="34" charset="0"/>
              <a:buChar char="•"/>
            </a:pPr>
            <a:r>
              <a:rPr lang="en-US" sz="1900" dirty="0" smtClean="0"/>
              <a:t>Define the term "ferromagnetic."</a:t>
            </a:r>
          </a:p>
          <a:p>
            <a:pPr>
              <a:buFont typeface="Arial" pitchFamily="34" charset="0"/>
              <a:buChar char="•"/>
            </a:pPr>
            <a:r>
              <a:rPr lang="en-US" sz="1900" dirty="0" smtClean="0"/>
              <a:t>Observe the interaction of bar magnets.</a:t>
            </a:r>
          </a:p>
          <a:p>
            <a:pPr>
              <a:buFont typeface="Arial" pitchFamily="34" charset="0"/>
              <a:buChar char="•"/>
            </a:pPr>
            <a:r>
              <a:rPr lang="en-US" sz="1900" dirty="0" smtClean="0"/>
              <a:t>Determine that like poles repel and opposite poles attract.</a:t>
            </a:r>
          </a:p>
          <a:p>
            <a:pPr>
              <a:buFont typeface="Arial" pitchFamily="34" charset="0"/>
              <a:buChar char="•"/>
            </a:pPr>
            <a:r>
              <a:rPr lang="en-US" sz="1900" dirty="0" smtClean="0"/>
              <a:t>Understand that magnets exert force at a distance.</a:t>
            </a:r>
          </a:p>
          <a:p>
            <a:pPr>
              <a:buFont typeface="Arial" pitchFamily="34" charset="0"/>
              <a:buChar char="•"/>
            </a:pPr>
            <a:r>
              <a:rPr lang="en-US" sz="1900" dirty="0" smtClean="0"/>
              <a:t>Observe magnetic field lines for attracting and repelling magnets.</a:t>
            </a:r>
          </a:p>
          <a:p>
            <a:pPr>
              <a:buFont typeface="Arial" pitchFamily="34" charset="0"/>
              <a:buChar char="•"/>
            </a:pPr>
            <a:r>
              <a:rPr lang="en-US" sz="1900" dirty="0" smtClean="0"/>
              <a:t>Use magnetic field lines to predict if an object will be attracted to a magnet or repelled.</a:t>
            </a:r>
          </a:p>
          <a:p>
            <a:pPr>
              <a:buFont typeface="Arial" pitchFamily="34" charset="0"/>
              <a:buChar char="•"/>
            </a:pPr>
            <a:r>
              <a:rPr lang="en-US" sz="1900" dirty="0" smtClean="0"/>
              <a:t>Observe magnetic field lines produced by ferromagnetic </a:t>
            </a:r>
            <a:r>
              <a:rPr lang="en-US" sz="1900" dirty="0" smtClean="0"/>
              <a:t>materials </a:t>
            </a:r>
          </a:p>
          <a:p>
            <a:endParaRPr lang="en-US" sz="2000" dirty="0" smtClean="0"/>
          </a:p>
          <a:p>
            <a:endParaRPr lang="en-US" sz="2000" dirty="0" smtClean="0"/>
          </a:p>
          <a:p>
            <a:r>
              <a:rPr lang="en-US" sz="2600" dirty="0" smtClean="0"/>
              <a:t>At the end of the activity, students will be handed over a “Student Activity Sheet "to fill it out and return to the teacher. It will help to assess the students performance.</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315200"/>
          </a:xfrm>
        </p:spPr>
        <p:txBody>
          <a:bodyPr>
            <a:normAutofit fontScale="90000"/>
          </a:bodyPr>
          <a:lstStyle/>
          <a:p>
            <a:r>
              <a:rPr lang="en-US" sz="3600" dirty="0" smtClean="0">
                <a:solidFill>
                  <a:schemeClr val="accent6">
                    <a:lumMod val="50000"/>
                  </a:schemeClr>
                </a:solidFill>
              </a:rPr>
              <a:t>Applications of Magnetism in every day </a:t>
            </a:r>
            <a:r>
              <a:rPr lang="en-US" sz="3600" dirty="0" smtClean="0">
                <a:solidFill>
                  <a:schemeClr val="accent6">
                    <a:lumMod val="50000"/>
                  </a:schemeClr>
                </a:solidFill>
              </a:rPr>
              <a:t>life</a:t>
            </a:r>
            <a:br>
              <a:rPr lang="en-US" sz="3600" dirty="0" smtClean="0">
                <a:solidFill>
                  <a:schemeClr val="accent6">
                    <a:lumMod val="50000"/>
                  </a:schemeClr>
                </a:solidFill>
              </a:rPr>
            </a:br>
            <a:r>
              <a:rPr lang="en-US" sz="2400" dirty="0" smtClean="0">
                <a:latin typeface="+mn-lt"/>
              </a:rPr>
              <a:t>There </a:t>
            </a:r>
            <a:r>
              <a:rPr lang="en-US" sz="2400" dirty="0" smtClean="0">
                <a:latin typeface="+mn-lt"/>
              </a:rPr>
              <a:t>are numerous applications of Electromagnetism in almost every field of life. Lifting electromagnets, electromagnetic relay, door chimes,  electric bell, motors, transformers are few  examples</a:t>
            </a:r>
            <a:r>
              <a:rPr lang="en-US" sz="2400" dirty="0" smtClean="0">
                <a:latin typeface="+mn-lt"/>
              </a:rPr>
              <a:t>. </a:t>
            </a:r>
            <a:r>
              <a:rPr lang="en-US" sz="2200" dirty="0" smtClean="0">
                <a:latin typeface="+mn-lt"/>
              </a:rPr>
              <a:t>Kitchen appliances, such as blender, food processor, vacuum cleaner, </a:t>
            </a:r>
            <a:r>
              <a:rPr lang="en-US" sz="2200" dirty="0" smtClean="0">
                <a:latin typeface="+mn-lt"/>
              </a:rPr>
              <a:t>washing </a:t>
            </a:r>
            <a:r>
              <a:rPr lang="en-US" sz="2200" dirty="0" smtClean="0">
                <a:latin typeface="+mn-lt"/>
              </a:rPr>
              <a:t>machine, </a:t>
            </a:r>
            <a:r>
              <a:rPr lang="en-US" sz="2200" dirty="0" smtClean="0">
                <a:latin typeface="+mn-lt"/>
              </a:rPr>
              <a:t>dryer,  </a:t>
            </a:r>
            <a:r>
              <a:rPr lang="en-US" sz="2200" dirty="0" smtClean="0">
                <a:latin typeface="+mn-lt"/>
              </a:rPr>
              <a:t>Electric </a:t>
            </a:r>
            <a:r>
              <a:rPr lang="en-US" sz="2200" dirty="0" smtClean="0">
                <a:latin typeface="+mn-lt"/>
              </a:rPr>
              <a:t>shaver. </a:t>
            </a:r>
            <a:r>
              <a:rPr lang="en-US" sz="2200" dirty="0" smtClean="0">
                <a:latin typeface="+mn-lt"/>
              </a:rPr>
              <a:t>Most people are familiar with magnets primarily as toys, or as simple objects for keeping papers attached to a metal surface such as a refrigerator </a:t>
            </a:r>
            <a:r>
              <a:rPr lang="en-US" sz="2200" dirty="0" smtClean="0">
                <a:latin typeface="+mn-lt"/>
              </a:rPr>
              <a:t>door.</a:t>
            </a:r>
            <a:r>
              <a:rPr lang="en-US" sz="2400" dirty="0" smtClean="0">
                <a:latin typeface="+mn-lt"/>
              </a:rPr>
              <a:t/>
            </a:r>
            <a:br>
              <a:rPr lang="en-US" sz="2400" dirty="0" smtClean="0">
                <a:latin typeface="+mn-lt"/>
              </a:rPr>
            </a:br>
            <a:r>
              <a:rPr lang="en-US" sz="2200" dirty="0" smtClean="0"/>
              <a:t>The invention of </a:t>
            </a:r>
            <a:r>
              <a:rPr lang="en-US" sz="2200" b="1" i="1" dirty="0" smtClean="0"/>
              <a:t>Magnetic Resonance Imaging(MRI) </a:t>
            </a:r>
            <a:r>
              <a:rPr lang="en-US" sz="2200" dirty="0" smtClean="0"/>
              <a:t> has revolutionized the field of Medical Science. It is a diagnostic technique that produces high quality images of the inside of the human body. It </a:t>
            </a:r>
            <a:r>
              <a:rPr lang="en-US" sz="2200" dirty="0" smtClean="0"/>
              <a:t>is a </a:t>
            </a:r>
            <a:r>
              <a:rPr lang="en-US" sz="2200" dirty="0" smtClean="0"/>
              <a:t>very clear improvement over  X-rays and other methods of diagnosing illnesses. This life saving technology enables to see </a:t>
            </a:r>
            <a:r>
              <a:rPr lang="en-US" sz="2200" dirty="0" smtClean="0"/>
              <a:t>and study </a:t>
            </a:r>
            <a:r>
              <a:rPr lang="en-US" sz="2200" dirty="0" smtClean="0"/>
              <a:t>soft tissues of the body without the need for invasive exploratory surgery. </a:t>
            </a:r>
            <a:br>
              <a:rPr lang="en-US" sz="2200" dirty="0" smtClean="0"/>
            </a:br>
            <a:r>
              <a:rPr lang="en-US" sz="2200" b="1" i="1" dirty="0" smtClean="0"/>
              <a:t>Maglev Trains  </a:t>
            </a:r>
            <a:r>
              <a:rPr lang="en-US" sz="2200" dirty="0" smtClean="0"/>
              <a:t>can move at speeds around 500 Km/hour . These high speed trains are already in operation in Japan, Germany and China. They rely upon magnetic fields to lift  the train off the tracks( to reduce friction)  and so are called </a:t>
            </a:r>
            <a:r>
              <a:rPr lang="en-US" sz="2200" b="1" i="1" dirty="0" smtClean="0"/>
              <a:t>Magnetic Levitation Trains</a:t>
            </a:r>
            <a:r>
              <a:rPr lang="en-US" sz="2200" dirty="0" smtClean="0"/>
              <a:t>. Magnetic fields are also used to propel the trains forward. They run on electricity and release no pollutants.</a:t>
            </a:r>
            <a:endParaRPr lang="en-US" sz="2200" dirty="0">
              <a:solidFill>
                <a:schemeClr val="accent6">
                  <a:lumMod val="50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Curriculum Expectations</a:t>
            </a:r>
            <a:endParaRPr lang="en-US" dirty="0">
              <a:solidFill>
                <a:schemeClr val="accent6">
                  <a:lumMod val="50000"/>
                </a:schemeClr>
              </a:solidFill>
            </a:endParaRPr>
          </a:p>
        </p:txBody>
      </p:sp>
      <p:sp>
        <p:nvSpPr>
          <p:cNvPr id="3" name="Content Placeholder 2"/>
          <p:cNvSpPr>
            <a:spLocks noGrp="1"/>
          </p:cNvSpPr>
          <p:nvPr>
            <p:ph idx="1"/>
          </p:nvPr>
        </p:nvSpPr>
        <p:spPr>
          <a:xfrm>
            <a:off x="457200" y="1600200"/>
            <a:ext cx="8229600" cy="4953000"/>
          </a:xfrm>
        </p:spPr>
        <p:txBody>
          <a:bodyPr>
            <a:normAutofit fontScale="32500" lnSpcReduction="20000"/>
          </a:bodyPr>
          <a:lstStyle/>
          <a:p>
            <a:pPr>
              <a:buNone/>
            </a:pPr>
            <a:r>
              <a:rPr lang="en-US" b="1" dirty="0" smtClean="0"/>
              <a:t>     </a:t>
            </a:r>
            <a:r>
              <a:rPr lang="en-US" sz="7400" b="1" dirty="0" smtClean="0"/>
              <a:t>Overall Expectations</a:t>
            </a:r>
            <a:endParaRPr lang="en-US" sz="7400" b="1" dirty="0" smtClean="0"/>
          </a:p>
          <a:p>
            <a:r>
              <a:rPr lang="en-US" sz="6200" b="1" dirty="0" smtClean="0"/>
              <a:t>F1</a:t>
            </a:r>
            <a:r>
              <a:rPr lang="en-US" sz="6200" dirty="0" smtClean="0"/>
              <a:t>. </a:t>
            </a:r>
            <a:r>
              <a:rPr lang="en-US" sz="6200" dirty="0" err="1" smtClean="0"/>
              <a:t>Analyse</a:t>
            </a:r>
            <a:r>
              <a:rPr lang="en-US" sz="6200" dirty="0" smtClean="0"/>
              <a:t> </a:t>
            </a:r>
            <a:r>
              <a:rPr lang="en-US" sz="6200" dirty="0" smtClean="0"/>
              <a:t>the social, economic, and environmental impact of electrical energy production </a:t>
            </a:r>
            <a:r>
              <a:rPr lang="en-US" sz="6200" dirty="0" smtClean="0"/>
              <a:t>and   technologies </a:t>
            </a:r>
            <a:r>
              <a:rPr lang="en-US" sz="6200" dirty="0" smtClean="0"/>
              <a:t>related to electromagnetism, and propose ways to improve the sustainability of </a:t>
            </a:r>
            <a:r>
              <a:rPr lang="en-US" sz="6200" dirty="0" smtClean="0"/>
              <a:t>electrical energy </a:t>
            </a:r>
            <a:r>
              <a:rPr lang="en-US" sz="6200" dirty="0" smtClean="0"/>
              <a:t>production;</a:t>
            </a:r>
          </a:p>
          <a:p>
            <a:r>
              <a:rPr lang="en-US" sz="6200" b="1" dirty="0" smtClean="0"/>
              <a:t>F2</a:t>
            </a:r>
            <a:r>
              <a:rPr lang="en-US" sz="6200" dirty="0" smtClean="0"/>
              <a:t>. </a:t>
            </a:r>
            <a:r>
              <a:rPr lang="en-US" sz="6200" dirty="0" smtClean="0"/>
              <a:t>Investigate</a:t>
            </a:r>
            <a:r>
              <a:rPr lang="en-US" sz="6200" dirty="0" smtClean="0"/>
              <a:t>, in qualitative and quantitative terms</a:t>
            </a:r>
            <a:r>
              <a:rPr lang="en-US" sz="6200" dirty="0" smtClean="0"/>
              <a:t>, magnetic </a:t>
            </a:r>
            <a:r>
              <a:rPr lang="en-US" sz="6200" dirty="0" smtClean="0"/>
              <a:t>fields and electric circuits, and </a:t>
            </a:r>
            <a:r>
              <a:rPr lang="en-US" sz="6200" dirty="0" smtClean="0"/>
              <a:t>solve related </a:t>
            </a:r>
            <a:r>
              <a:rPr lang="en-US" sz="6200" dirty="0" smtClean="0"/>
              <a:t>problems;</a:t>
            </a:r>
          </a:p>
          <a:p>
            <a:r>
              <a:rPr lang="en-US" sz="6200" b="1" dirty="0" smtClean="0"/>
              <a:t>F3</a:t>
            </a:r>
            <a:r>
              <a:rPr lang="en-US" sz="6200" dirty="0" smtClean="0"/>
              <a:t>. demonstrate an understanding of the properties of magnetic fields, the principles of current </a:t>
            </a:r>
            <a:r>
              <a:rPr lang="en-US" sz="6200" dirty="0" smtClean="0"/>
              <a:t>and electron </a:t>
            </a:r>
            <a:r>
              <a:rPr lang="en-US" sz="6200" dirty="0" smtClean="0"/>
              <a:t>flow, and the operation of selected technologies that use these properties and principles </a:t>
            </a:r>
            <a:r>
              <a:rPr lang="en-US" sz="6200" dirty="0" smtClean="0"/>
              <a:t>to produce </a:t>
            </a:r>
            <a:r>
              <a:rPr lang="en-US" sz="6200" dirty="0" smtClean="0"/>
              <a:t>and transmit electrical energy</a:t>
            </a:r>
            <a:r>
              <a:rPr lang="en-US" sz="6200" dirty="0" smtClean="0"/>
              <a:t>.</a:t>
            </a:r>
          </a:p>
          <a:p>
            <a:pPr>
              <a:buNone/>
            </a:pPr>
            <a:endParaRPr lang="en-US" dirty="0" smtClean="0"/>
          </a:p>
          <a:p>
            <a:pPr>
              <a:buNone/>
            </a:pPr>
            <a:r>
              <a:rPr lang="en-US" dirty="0" smtClean="0"/>
              <a:t>      </a:t>
            </a:r>
            <a:r>
              <a:rPr lang="en-US" sz="7400" b="1" dirty="0" smtClean="0"/>
              <a:t>Specific Expectations</a:t>
            </a:r>
          </a:p>
          <a:p>
            <a:r>
              <a:rPr lang="en-US" sz="6200" b="1" i="1" dirty="0" smtClean="0"/>
              <a:t>F3.1</a:t>
            </a:r>
            <a:r>
              <a:rPr lang="en-US" sz="6200" dirty="0" smtClean="0"/>
              <a:t> </a:t>
            </a:r>
            <a:r>
              <a:rPr lang="en-US" sz="6200" dirty="0" smtClean="0"/>
              <a:t> Describe </a:t>
            </a:r>
            <a:r>
              <a:rPr lang="en-US" sz="6200" dirty="0" smtClean="0"/>
              <a:t>the properties of magnetic </a:t>
            </a:r>
            <a:r>
              <a:rPr lang="en-US" sz="6200" dirty="0" smtClean="0"/>
              <a:t>fields in </a:t>
            </a:r>
            <a:r>
              <a:rPr lang="en-US" sz="6200" dirty="0" smtClean="0"/>
              <a:t>permanent magnets and </a:t>
            </a:r>
            <a:r>
              <a:rPr lang="en-US" sz="6200" dirty="0" smtClean="0"/>
              <a:t>electromagnets (</a:t>
            </a:r>
            <a:r>
              <a:rPr lang="en-US" sz="6200" dirty="0" smtClean="0"/>
              <a:t>e.g., the three-dimensional nature of </a:t>
            </a:r>
            <a:r>
              <a:rPr lang="en-US" sz="6200" dirty="0" smtClean="0"/>
              <a:t>fields, continuous </a:t>
            </a:r>
            <a:r>
              <a:rPr lang="en-US" sz="6200" dirty="0" smtClean="0"/>
              <a:t>field lines, fields around </a:t>
            </a:r>
            <a:r>
              <a:rPr lang="en-US" sz="6200" dirty="0" smtClean="0"/>
              <a:t>current carrying conductors </a:t>
            </a:r>
            <a:r>
              <a:rPr lang="en-US" sz="6200" dirty="0" smtClean="0"/>
              <a:t>and coils</a:t>
            </a:r>
            <a:r>
              <a:rPr lang="en-US" sz="6200" dirty="0" smtClean="0"/>
              <a:t>)</a:t>
            </a:r>
          </a:p>
          <a:p>
            <a:r>
              <a:rPr lang="en-US" sz="6200" b="1" i="1" dirty="0" smtClean="0"/>
              <a:t>F1.1</a:t>
            </a:r>
            <a:r>
              <a:rPr lang="en-US" sz="6200" dirty="0" smtClean="0"/>
              <a:t> </a:t>
            </a:r>
            <a:r>
              <a:rPr lang="en-US" sz="6200" dirty="0" smtClean="0"/>
              <a:t> </a:t>
            </a:r>
            <a:r>
              <a:rPr lang="en-US" sz="6200" dirty="0" err="1" smtClean="0"/>
              <a:t>Analyse</a:t>
            </a:r>
            <a:r>
              <a:rPr lang="en-US" sz="6200" dirty="0" smtClean="0"/>
              <a:t> </a:t>
            </a:r>
            <a:r>
              <a:rPr lang="en-US" sz="6200" dirty="0" smtClean="0"/>
              <a:t>the social and economic </a:t>
            </a:r>
            <a:r>
              <a:rPr lang="en-US" sz="6200" dirty="0" smtClean="0"/>
              <a:t>impact of </a:t>
            </a:r>
            <a:r>
              <a:rPr lang="en-US" sz="6200" dirty="0" smtClean="0"/>
              <a:t>technologies related to </a:t>
            </a:r>
            <a:r>
              <a:rPr lang="en-US" sz="6200" dirty="0" smtClean="0"/>
              <a:t>electromagnetism</a:t>
            </a:r>
            <a:endParaRPr lang="en-US" sz="62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Lesson Sequence for Magnetis</a:t>
            </a:r>
            <a:r>
              <a:rPr lang="en-US" dirty="0" smtClean="0">
                <a:solidFill>
                  <a:schemeClr val="accent6">
                    <a:lumMod val="50000"/>
                  </a:schemeClr>
                </a:solidFill>
              </a:rPr>
              <a:t>m</a:t>
            </a:r>
            <a:endParaRPr lang="en-US" dirty="0">
              <a:solidFill>
                <a:schemeClr val="accent6">
                  <a:lumMod val="50000"/>
                </a:schemeClr>
              </a:solidFill>
            </a:endParaRPr>
          </a:p>
        </p:txBody>
      </p:sp>
      <p:sp>
        <p:nvSpPr>
          <p:cNvPr id="3" name="Content Placeholder 2"/>
          <p:cNvSpPr>
            <a:spLocks noGrp="1"/>
          </p:cNvSpPr>
          <p:nvPr>
            <p:ph idx="1"/>
          </p:nvPr>
        </p:nvSpPr>
        <p:spPr>
          <a:xfrm>
            <a:off x="457200" y="1219200"/>
            <a:ext cx="8229600" cy="5410200"/>
          </a:xfrm>
        </p:spPr>
        <p:txBody>
          <a:bodyPr>
            <a:normAutofit fontScale="92500" lnSpcReduction="10000"/>
          </a:bodyPr>
          <a:lstStyle/>
          <a:p>
            <a:pPr>
              <a:buFont typeface="Wingdings" pitchFamily="2" charset="2"/>
              <a:buChar char="v"/>
            </a:pPr>
            <a:r>
              <a:rPr lang="en-US" dirty="0" smtClean="0"/>
              <a:t>Introduction and History</a:t>
            </a:r>
          </a:p>
          <a:p>
            <a:pPr>
              <a:buFont typeface="Wingdings" pitchFamily="2" charset="2"/>
              <a:buChar char="v"/>
            </a:pPr>
            <a:r>
              <a:rPr lang="en-US" dirty="0" smtClean="0"/>
              <a:t>Lab Activity, Making a magnet</a:t>
            </a:r>
          </a:p>
          <a:p>
            <a:pPr>
              <a:buFont typeface="Wingdings" pitchFamily="2" charset="2"/>
              <a:buChar char="v"/>
            </a:pPr>
            <a:r>
              <a:rPr lang="en-US" dirty="0" smtClean="0"/>
              <a:t>   Domain Theory, ferromagnetism and other important concepts of the topic.</a:t>
            </a:r>
          </a:p>
          <a:p>
            <a:pPr>
              <a:buFont typeface="Wingdings" pitchFamily="2" charset="2"/>
              <a:buChar char="v"/>
            </a:pPr>
            <a:r>
              <a:rPr lang="en-US" dirty="0" smtClean="0"/>
              <a:t>Class demonstration about Magnetic Field lines with the help of iron fillings</a:t>
            </a:r>
          </a:p>
          <a:p>
            <a:pPr>
              <a:buFont typeface="Wingdings" pitchFamily="2" charset="2"/>
              <a:buChar char="v"/>
            </a:pPr>
            <a:r>
              <a:rPr lang="en-US" dirty="0" smtClean="0"/>
              <a:t>Electromagnetism, its origin . Applications and uses in every day life.</a:t>
            </a:r>
          </a:p>
          <a:p>
            <a:pPr>
              <a:buFont typeface="Wingdings" pitchFamily="2" charset="2"/>
              <a:buChar char="v"/>
            </a:pPr>
            <a:r>
              <a:rPr lang="en-US" dirty="0" smtClean="0"/>
              <a:t>A computer simulation “ Magnetism” in the form of a Gizmo</a:t>
            </a:r>
          </a:p>
          <a:p>
            <a:pPr>
              <a:buFont typeface="Wingdings" pitchFamily="2" charset="2"/>
              <a:buChar char="v"/>
            </a:pPr>
            <a:r>
              <a:rPr lang="en-US" dirty="0" smtClean="0"/>
              <a:t>Review and Test</a:t>
            </a:r>
          </a:p>
          <a:p>
            <a:pPr>
              <a:buNone/>
            </a:pPr>
            <a:endParaRPr lang="en-US" dirty="0" smtClean="0"/>
          </a:p>
          <a:p>
            <a:pPr>
              <a:buNone/>
            </a:pPr>
            <a:endParaRPr lang="en-US" dirty="0" smtClean="0"/>
          </a:p>
          <a:p>
            <a:pPr>
              <a:buNone/>
            </a:pPr>
            <a:endParaRPr lang="en-US" dirty="0" smtClean="0"/>
          </a:p>
          <a:p>
            <a:pPr>
              <a:buNone/>
            </a:pPr>
            <a:endParaRPr lang="en-US" dirty="0" smtClean="0"/>
          </a:p>
          <a:p>
            <a:endParaRPr lang="en-US" dirty="0" smtClean="0"/>
          </a:p>
          <a:p>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6">
                    <a:lumMod val="50000"/>
                  </a:schemeClr>
                </a:solidFill>
              </a:rPr>
              <a:t>Teaching ideas and Assessment Strategies</a:t>
            </a:r>
            <a:endParaRPr lang="en-US" dirty="0">
              <a:solidFill>
                <a:schemeClr val="accent6">
                  <a:lumMod val="50000"/>
                </a:schemeClr>
              </a:solidFill>
            </a:endParaRPr>
          </a:p>
        </p:txBody>
      </p:sp>
      <p:sp>
        <p:nvSpPr>
          <p:cNvPr id="3" name="Content Placeholder 2"/>
          <p:cNvSpPr>
            <a:spLocks noGrp="1"/>
          </p:cNvSpPr>
          <p:nvPr>
            <p:ph sz="half" idx="1"/>
          </p:nvPr>
        </p:nvSpPr>
        <p:spPr/>
        <p:txBody>
          <a:bodyPr>
            <a:normAutofit fontScale="77500" lnSpcReduction="20000"/>
          </a:bodyPr>
          <a:lstStyle/>
          <a:p>
            <a:pPr>
              <a:buNone/>
            </a:pPr>
            <a:r>
              <a:rPr lang="en-US" b="1" dirty="0" smtClean="0"/>
              <a:t> </a:t>
            </a:r>
            <a:r>
              <a:rPr lang="en-US" b="1" u="sng" dirty="0" smtClean="0"/>
              <a:t>Teaching Ideas</a:t>
            </a:r>
          </a:p>
          <a:p>
            <a:r>
              <a:rPr lang="en-US" b="1" dirty="0" smtClean="0"/>
              <a:t>Lecture Method including diagrams.</a:t>
            </a:r>
          </a:p>
          <a:p>
            <a:r>
              <a:rPr lang="en-US" b="1" dirty="0" smtClean="0"/>
              <a:t>Journal Entries</a:t>
            </a:r>
          </a:p>
          <a:p>
            <a:r>
              <a:rPr lang="en-US" b="1" dirty="0" smtClean="0"/>
              <a:t>Lab. demonstration</a:t>
            </a:r>
          </a:p>
          <a:p>
            <a:r>
              <a:rPr lang="en-US" b="1" dirty="0" smtClean="0"/>
              <a:t>Group work on computer</a:t>
            </a:r>
          </a:p>
          <a:p>
            <a:r>
              <a:rPr lang="en-US" b="1" dirty="0" smtClean="0"/>
              <a:t>Use of Internet</a:t>
            </a:r>
          </a:p>
          <a:p>
            <a:r>
              <a:rPr lang="en-US" b="1" dirty="0" smtClean="0"/>
              <a:t>Problem Solving in Pairs</a:t>
            </a:r>
          </a:p>
          <a:p>
            <a:r>
              <a:rPr lang="en-US" b="1" dirty="0" smtClean="0"/>
              <a:t>Jigsaw strategy to discuss applications of magnetism in important fields of life</a:t>
            </a:r>
          </a:p>
          <a:p>
            <a:r>
              <a:rPr lang="en-US" b="1" dirty="0" smtClean="0"/>
              <a:t>Activity Sheets/ Revision Sheets.</a:t>
            </a:r>
          </a:p>
          <a:p>
            <a:r>
              <a:rPr lang="en-US" b="1" dirty="0" smtClean="0"/>
              <a:t>Home work</a:t>
            </a:r>
          </a:p>
        </p:txBody>
      </p:sp>
      <p:sp>
        <p:nvSpPr>
          <p:cNvPr id="4" name="Content Placeholder 3"/>
          <p:cNvSpPr>
            <a:spLocks noGrp="1"/>
          </p:cNvSpPr>
          <p:nvPr>
            <p:ph sz="half" idx="2"/>
          </p:nvPr>
        </p:nvSpPr>
        <p:spPr/>
        <p:txBody>
          <a:bodyPr>
            <a:normAutofit fontScale="77500" lnSpcReduction="20000"/>
          </a:bodyPr>
          <a:lstStyle/>
          <a:p>
            <a:pPr>
              <a:buNone/>
            </a:pPr>
            <a:r>
              <a:rPr lang="en-US" u="sng" dirty="0" smtClean="0"/>
              <a:t>Assessment Strategies</a:t>
            </a:r>
          </a:p>
          <a:p>
            <a:pPr>
              <a:buNone/>
            </a:pPr>
            <a:r>
              <a:rPr lang="en-US" dirty="0" smtClean="0"/>
              <a:t>Students will be assessed from the activity sheets passed on by the teacher at the end of the class in addition to observation and journal entries</a:t>
            </a:r>
          </a:p>
          <a:p>
            <a:pPr>
              <a:buNone/>
            </a:pPr>
            <a:r>
              <a:rPr lang="en-US" dirty="0" smtClean="0"/>
              <a:t>Self- Assessment method will also be used </a:t>
            </a:r>
          </a:p>
          <a:p>
            <a:pPr>
              <a:buNone/>
            </a:pPr>
            <a:r>
              <a:rPr lang="en-US" dirty="0" smtClean="0"/>
              <a:t>In order to meet the achievement chart categories following tools will be used:-</a:t>
            </a:r>
          </a:p>
          <a:p>
            <a:pPr>
              <a:buNone/>
            </a:pPr>
            <a:r>
              <a:rPr lang="en-US" dirty="0" smtClean="0"/>
              <a:t>K/U Rubric, Inquiry Sheets, Communication Rubric, Applications marks sheets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solidFill>
                  <a:schemeClr val="accent6">
                    <a:lumMod val="50000"/>
                  </a:schemeClr>
                </a:solidFill>
              </a:rPr>
              <a:t>Addressing  common misconceptions of students</a:t>
            </a:r>
            <a:endParaRPr lang="en-US" sz="4000" dirty="0">
              <a:solidFill>
                <a:schemeClr val="accent6">
                  <a:lumMod val="50000"/>
                </a:schemeClr>
              </a:solidFill>
            </a:endParaRPr>
          </a:p>
        </p:txBody>
      </p:sp>
      <p:sp>
        <p:nvSpPr>
          <p:cNvPr id="3" name="Content Placeholder 2"/>
          <p:cNvSpPr>
            <a:spLocks noGrp="1"/>
          </p:cNvSpPr>
          <p:nvPr>
            <p:ph idx="1"/>
          </p:nvPr>
        </p:nvSpPr>
        <p:spPr/>
        <p:txBody>
          <a:bodyPr>
            <a:normAutofit fontScale="85000" lnSpcReduction="20000"/>
          </a:bodyPr>
          <a:lstStyle/>
          <a:p>
            <a:r>
              <a:rPr lang="en-US" dirty="0" smtClean="0"/>
              <a:t>Some time students are confused about the poles of a magnet and geographical poles. It can be addressed from the idea of “ north seeking pole” and “south seeking pole”</a:t>
            </a:r>
          </a:p>
          <a:p>
            <a:r>
              <a:rPr lang="en-US" dirty="0" smtClean="0"/>
              <a:t>In understanding the domain theory which is the basic of magnetization. They should try to memorize and understand the “Principals of Magnetism”</a:t>
            </a:r>
          </a:p>
          <a:p>
            <a:r>
              <a:rPr lang="en-US" dirty="0" smtClean="0"/>
              <a:t>Students do not understand the three-dimensional nature of the magnetic field along a long, straight conductor. Careful observations during any activities and close attention to the construction of diagrams can help with this.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Back ground Knowledge</a:t>
            </a:r>
            <a:endParaRPr lang="en-US" dirty="0">
              <a:solidFill>
                <a:schemeClr val="accent6">
                  <a:lumMod val="50000"/>
                </a:schemeClr>
              </a:solidFill>
            </a:endParaRPr>
          </a:p>
        </p:txBody>
      </p:sp>
      <p:sp>
        <p:nvSpPr>
          <p:cNvPr id="3" name="Content Placeholder 2"/>
          <p:cNvSpPr>
            <a:spLocks noGrp="1"/>
          </p:cNvSpPr>
          <p:nvPr>
            <p:ph idx="1"/>
          </p:nvPr>
        </p:nvSpPr>
        <p:spPr/>
        <p:txBody>
          <a:bodyPr>
            <a:normAutofit fontScale="92500" lnSpcReduction="20000"/>
          </a:bodyPr>
          <a:lstStyle/>
          <a:p>
            <a:r>
              <a:rPr lang="en-US" dirty="0" smtClean="0"/>
              <a:t>As this topic has not been studied in depth in previous grades, the students should refresh themselves with the following basics about the topic for their benefit</a:t>
            </a:r>
          </a:p>
          <a:p>
            <a:pPr lvl="0"/>
            <a:r>
              <a:rPr lang="en-US" sz="2000" dirty="0" smtClean="0">
                <a:hlinkClick r:id="rId2"/>
              </a:rPr>
              <a:t>How </a:t>
            </a:r>
            <a:r>
              <a:rPr lang="en-US" sz="2000" dirty="0" smtClean="0">
                <a:hlinkClick r:id="rId2"/>
              </a:rPr>
              <a:t>did it all begin? </a:t>
            </a:r>
            <a:endParaRPr lang="en-US" sz="2000" dirty="0" smtClean="0"/>
          </a:p>
          <a:p>
            <a:pPr lvl="0"/>
            <a:r>
              <a:rPr lang="en-US" sz="2000" dirty="0" smtClean="0">
                <a:hlinkClick r:id="rId2"/>
              </a:rPr>
              <a:t>Who discovered magnets?</a:t>
            </a:r>
            <a:r>
              <a:rPr lang="en-US" sz="2000" dirty="0" smtClean="0"/>
              <a:t> </a:t>
            </a:r>
          </a:p>
          <a:p>
            <a:pPr lvl="0"/>
            <a:r>
              <a:rPr lang="en-US" sz="2000" dirty="0" smtClean="0">
                <a:hlinkClick r:id="rId2"/>
              </a:rPr>
              <a:t>Who were the scientists who helped us to understand magnets?</a:t>
            </a:r>
            <a:r>
              <a:rPr lang="en-US" sz="2000" dirty="0" smtClean="0"/>
              <a:t> </a:t>
            </a:r>
          </a:p>
          <a:p>
            <a:pPr lvl="0"/>
            <a:r>
              <a:rPr lang="en-US" sz="2000" dirty="0" smtClean="0">
                <a:hlinkClick r:id="rId2"/>
              </a:rPr>
              <a:t>What is magnetite?</a:t>
            </a:r>
            <a:r>
              <a:rPr lang="en-US" sz="2000" dirty="0" smtClean="0"/>
              <a:t> </a:t>
            </a:r>
          </a:p>
          <a:p>
            <a:pPr lvl="0"/>
            <a:r>
              <a:rPr lang="en-US" sz="2000" dirty="0" smtClean="0">
                <a:hlinkClick r:id="rId2"/>
              </a:rPr>
              <a:t>What are magnetic force fields?</a:t>
            </a:r>
            <a:r>
              <a:rPr lang="en-US" sz="2000" dirty="0" smtClean="0"/>
              <a:t> </a:t>
            </a:r>
          </a:p>
          <a:p>
            <a:pPr lvl="0"/>
            <a:r>
              <a:rPr lang="en-US" sz="2000" dirty="0" smtClean="0">
                <a:hlinkClick r:id="rId2"/>
              </a:rPr>
              <a:t>What is the rule of magnetism?</a:t>
            </a:r>
            <a:r>
              <a:rPr lang="en-US" sz="2000" dirty="0" smtClean="0"/>
              <a:t> </a:t>
            </a:r>
          </a:p>
          <a:p>
            <a:pPr lvl="0"/>
            <a:r>
              <a:rPr lang="en-US" sz="2000" dirty="0" smtClean="0">
                <a:hlinkClick r:id="rId2"/>
              </a:rPr>
              <a:t>How does a compass work?</a:t>
            </a:r>
            <a:r>
              <a:rPr lang="en-US" sz="2000" dirty="0" smtClean="0"/>
              <a:t> </a:t>
            </a:r>
          </a:p>
          <a:p>
            <a:pPr lvl="0"/>
            <a:r>
              <a:rPr lang="en-US" sz="2000" dirty="0" smtClean="0">
                <a:hlinkClick r:id="rId2"/>
              </a:rPr>
              <a:t>Who first used a compass?</a:t>
            </a:r>
            <a:r>
              <a:rPr lang="en-US" sz="2000" dirty="0" smtClean="0"/>
              <a:t> </a:t>
            </a:r>
          </a:p>
          <a:p>
            <a:pPr lvl="0"/>
            <a:r>
              <a:rPr lang="en-US" sz="2000" dirty="0" smtClean="0">
                <a:hlinkClick r:id="rId2"/>
              </a:rPr>
              <a:t>Digging deeper into terrestrial magnetism.</a:t>
            </a:r>
            <a:r>
              <a:rPr lang="en-US" sz="2000" dirty="0" smtClean="0"/>
              <a:t> </a:t>
            </a:r>
          </a:p>
          <a:p>
            <a:pPr lvl="0"/>
            <a:r>
              <a:rPr lang="en-US" sz="2000" dirty="0" smtClean="0">
                <a:hlinkClick r:id="rId2"/>
              </a:rPr>
              <a:t>What are some uses of magnets?</a:t>
            </a:r>
            <a:r>
              <a:rPr lang="en-US" sz="2000" dirty="0" smtClean="0"/>
              <a:t> </a:t>
            </a:r>
          </a:p>
          <a:p>
            <a:endParaRPr 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Safety First</a:t>
            </a:r>
            <a:endParaRPr lang="en-US" dirty="0">
              <a:solidFill>
                <a:schemeClr val="accent6">
                  <a:lumMod val="50000"/>
                </a:schemeClr>
              </a:solidFill>
            </a:endParaRPr>
          </a:p>
        </p:txBody>
      </p:sp>
      <p:sp>
        <p:nvSpPr>
          <p:cNvPr id="3" name="Content Placeholder 2"/>
          <p:cNvSpPr>
            <a:spLocks noGrp="1"/>
          </p:cNvSpPr>
          <p:nvPr>
            <p:ph idx="1"/>
          </p:nvPr>
        </p:nvSpPr>
        <p:spPr/>
        <p:txBody>
          <a:bodyPr>
            <a:normAutofit fontScale="85000" lnSpcReduction="20000"/>
          </a:bodyPr>
          <a:lstStyle/>
          <a:p>
            <a:pPr>
              <a:buNone/>
            </a:pPr>
            <a:r>
              <a:rPr lang="en-US" dirty="0" smtClean="0"/>
              <a:t>     The slogan of work place “ Safety First” also applies in the Lab. work and class demonstrations. It is also covered under the curriculum expectations.</a:t>
            </a:r>
          </a:p>
          <a:p>
            <a:r>
              <a:rPr lang="en-US" dirty="0" smtClean="0"/>
              <a:t>Be careful not to get iron fillings in your eyes. Wash your hands after handling iron filings.</a:t>
            </a:r>
          </a:p>
          <a:p>
            <a:r>
              <a:rPr lang="en-US" dirty="0" smtClean="0"/>
              <a:t>Computer use should be constructive. Searching irrelevant sites is not allowed.</a:t>
            </a:r>
          </a:p>
          <a:p>
            <a:r>
              <a:rPr lang="en-US" dirty="0" smtClean="0"/>
              <a:t>Be careful about the Paper clips and Bar magnets. Do not try to lift the other personal items with the help of magnets.</a:t>
            </a:r>
          </a:p>
          <a:p>
            <a:r>
              <a:rPr lang="en-US" dirty="0" smtClean="0"/>
              <a:t>Lab. safety Policy is also in effect. Every one has to follow the sections of the policy in letter and spirit.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6">
                    <a:lumMod val="50000"/>
                  </a:schemeClr>
                </a:solidFill>
              </a:rPr>
              <a:t>Accommodations </a:t>
            </a:r>
            <a:endParaRPr lang="en-US" dirty="0">
              <a:solidFill>
                <a:schemeClr val="accent6">
                  <a:lumMod val="50000"/>
                </a:schemeClr>
              </a:solidFill>
            </a:endParaRPr>
          </a:p>
        </p:txBody>
      </p:sp>
      <p:sp>
        <p:nvSpPr>
          <p:cNvPr id="3" name="Content Placeholder 2"/>
          <p:cNvSpPr>
            <a:spLocks noGrp="1"/>
          </p:cNvSpPr>
          <p:nvPr>
            <p:ph idx="1"/>
          </p:nvPr>
        </p:nvSpPr>
        <p:spPr/>
        <p:txBody>
          <a:bodyPr>
            <a:normAutofit fontScale="85000" lnSpcReduction="20000"/>
          </a:bodyPr>
          <a:lstStyle/>
          <a:p>
            <a:pPr>
              <a:buNone/>
            </a:pPr>
            <a:r>
              <a:rPr lang="en-US" dirty="0" smtClean="0"/>
              <a:t>     Special need students and English Language Learners will be accommodated.</a:t>
            </a:r>
          </a:p>
          <a:p>
            <a:pPr>
              <a:buNone/>
            </a:pPr>
            <a:r>
              <a:rPr lang="en-US" dirty="0" smtClean="0"/>
              <a:t>     Differentiated Learning will be in effect. Students who still have trouble in understanding the concepts can  meet the teacher during break/recess or after school and they will have chance to take individual help from the teachers. Extra time will be given to ELL students to complete activity and test sheets.</a:t>
            </a:r>
          </a:p>
          <a:p>
            <a:pPr>
              <a:buNone/>
            </a:pPr>
            <a:r>
              <a:rPr lang="en-US" dirty="0" smtClean="0"/>
              <a:t>     Group strategy will be used for problem solving. It will help special need students. Teacher will provide help to such students during the Gizmo lesson with reference to use of computer.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54762"/>
          </a:xfrm>
        </p:spPr>
        <p:txBody>
          <a:bodyPr>
            <a:normAutofit/>
          </a:bodyPr>
          <a:lstStyle/>
          <a:p>
            <a:r>
              <a:rPr lang="en-US" dirty="0" smtClean="0">
                <a:solidFill>
                  <a:schemeClr val="accent6">
                    <a:lumMod val="50000"/>
                  </a:schemeClr>
                </a:solidFill>
              </a:rPr>
              <a:t/>
            </a:r>
            <a:br>
              <a:rPr lang="en-US" dirty="0" smtClean="0">
                <a:solidFill>
                  <a:schemeClr val="accent6">
                    <a:lumMod val="50000"/>
                  </a:schemeClr>
                </a:solidFill>
              </a:rPr>
            </a:br>
            <a:r>
              <a:rPr lang="en-US" dirty="0">
                <a:solidFill>
                  <a:schemeClr val="accent6">
                    <a:lumMod val="50000"/>
                  </a:schemeClr>
                </a:solidFill>
              </a:rPr>
              <a:t/>
            </a:r>
            <a:br>
              <a:rPr lang="en-US" dirty="0">
                <a:solidFill>
                  <a:schemeClr val="accent6">
                    <a:lumMod val="50000"/>
                  </a:schemeClr>
                </a:solidFill>
              </a:rPr>
            </a:br>
            <a:r>
              <a:rPr lang="en-US" dirty="0" smtClean="0">
                <a:solidFill>
                  <a:schemeClr val="accent6">
                    <a:lumMod val="50000"/>
                  </a:schemeClr>
                </a:solidFill>
              </a:rPr>
              <a:t>History</a:t>
            </a:r>
            <a:br>
              <a:rPr lang="en-US" dirty="0" smtClean="0">
                <a:solidFill>
                  <a:schemeClr val="accent6">
                    <a:lumMod val="50000"/>
                  </a:schemeClr>
                </a:solidFill>
              </a:rPr>
            </a:br>
            <a:r>
              <a:rPr lang="en-US" sz="2400" dirty="0" smtClean="0"/>
              <a:t>As early as 600 B.C. the Greeks discovered that a certain type of iron ore , later known as </a:t>
            </a:r>
            <a:r>
              <a:rPr lang="en-US" sz="2400" b="1" i="1" dirty="0" smtClean="0"/>
              <a:t>Lodestone</a:t>
            </a:r>
            <a:r>
              <a:rPr lang="en-US" sz="2400" dirty="0" smtClean="0"/>
              <a:t>, or </a:t>
            </a:r>
            <a:r>
              <a:rPr lang="en-US" sz="2400" b="1" i="1" dirty="0" smtClean="0"/>
              <a:t>Magnetite</a:t>
            </a:r>
            <a:r>
              <a:rPr lang="en-US" sz="2400" dirty="0" smtClean="0"/>
              <a:t> was able to attract other small pieces of iron. Also when pivoted and allowed to rotate freely, a piece of Lodestone would come to rest in a North-South position. Because of this property, Lodestone  was  widely used in navigation. The Lodestone is the rock that displayed natural magnetism.</a:t>
            </a:r>
            <a:br>
              <a:rPr lang="en-US" sz="2400" dirty="0" smtClean="0"/>
            </a:br>
            <a:r>
              <a:rPr lang="en-US" sz="2400" dirty="0" smtClean="0"/>
              <a:t>Chemical analysis has shown that Lodestone gets its magnetic properties from the presence  of </a:t>
            </a:r>
            <a:r>
              <a:rPr lang="en-US" sz="2400" b="1" i="1" dirty="0" smtClean="0"/>
              <a:t>an oxide of iron, Fe</a:t>
            </a:r>
            <a:r>
              <a:rPr lang="en-US" sz="1200" b="1" i="1" dirty="0" smtClean="0"/>
              <a:t>3</a:t>
            </a:r>
            <a:r>
              <a:rPr lang="en-US" sz="2400" b="1" i="1" dirty="0" smtClean="0"/>
              <a:t>O</a:t>
            </a:r>
            <a:r>
              <a:rPr lang="en-US" sz="1200" b="1" i="1" dirty="0" smtClean="0"/>
              <a:t>4 </a:t>
            </a:r>
            <a:r>
              <a:rPr lang="en-US" sz="2400" dirty="0" smtClean="0"/>
              <a:t>, Known today as magnetic iron ore.</a:t>
            </a:r>
            <a:br>
              <a:rPr lang="en-US" sz="2400" dirty="0" smtClean="0"/>
            </a:br>
            <a:endParaRPr lang="en-US" sz="2400" dirty="0">
              <a:solidFill>
                <a:schemeClr val="accent6">
                  <a:lumMod val="50000"/>
                </a:schemeClr>
              </a:solidFill>
            </a:endParaRPr>
          </a:p>
        </p:txBody>
      </p:sp>
      <p:pic>
        <p:nvPicPr>
          <p:cNvPr id="3" name="Picture 2" descr="lodestone.jpg"/>
          <p:cNvPicPr>
            <a:picLocks noChangeAspect="1"/>
          </p:cNvPicPr>
          <p:nvPr/>
        </p:nvPicPr>
        <p:blipFill>
          <a:blip r:embed="rId2"/>
          <a:stretch>
            <a:fillRect/>
          </a:stretch>
        </p:blipFill>
        <p:spPr>
          <a:xfrm flipV="1">
            <a:off x="457200" y="0"/>
            <a:ext cx="2971801" cy="24384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References</a:t>
            </a:r>
            <a:endParaRPr lang="en-US" dirty="0">
              <a:solidFill>
                <a:schemeClr val="accent6">
                  <a:lumMod val="50000"/>
                </a:schemeClr>
              </a:solidFill>
            </a:endParaRPr>
          </a:p>
        </p:txBody>
      </p:sp>
      <p:sp>
        <p:nvSpPr>
          <p:cNvPr id="3" name="Content Placeholder 2"/>
          <p:cNvSpPr>
            <a:spLocks noGrp="1"/>
          </p:cNvSpPr>
          <p:nvPr>
            <p:ph idx="1"/>
          </p:nvPr>
        </p:nvSpPr>
        <p:spPr/>
        <p:txBody>
          <a:bodyPr>
            <a:normAutofit fontScale="92500" lnSpcReduction="20000"/>
          </a:bodyPr>
          <a:lstStyle/>
          <a:p>
            <a:r>
              <a:rPr lang="en-US" u="sng" dirty="0" smtClean="0">
                <a:hlinkClick r:id="rId2"/>
              </a:rPr>
              <a:t>Grade 11 text books from Nelson, Addison Wesley, Pearson.</a:t>
            </a:r>
          </a:p>
          <a:p>
            <a:r>
              <a:rPr lang="en-US" u="sng" dirty="0" smtClean="0">
                <a:hlinkClick r:id="rId2"/>
              </a:rPr>
              <a:t>Ministry curriculum document grade 11 and 12 Science.</a:t>
            </a:r>
          </a:p>
          <a:p>
            <a:r>
              <a:rPr lang="en-US" dirty="0" smtClean="0">
                <a:hlinkClick r:id="rId2"/>
              </a:rPr>
              <a:t>www.science.nelson.com</a:t>
            </a:r>
            <a:endParaRPr lang="en-US" dirty="0" smtClean="0"/>
          </a:p>
          <a:p>
            <a:r>
              <a:rPr lang="en-US" dirty="0" smtClean="0">
                <a:hlinkClick r:id="rId3"/>
              </a:rPr>
              <a:t>http</a:t>
            </a:r>
            <a:r>
              <a:rPr lang="en-US" dirty="0" smtClean="0">
                <a:hlinkClick r:id="rId3"/>
              </a:rPr>
              <a:t>://</a:t>
            </a:r>
            <a:r>
              <a:rPr lang="en-US" dirty="0" smtClean="0">
                <a:hlinkClick r:id="rId3"/>
              </a:rPr>
              <a:t>www.4dneuroimaging.com/html-pages/index.html</a:t>
            </a:r>
            <a:endParaRPr lang="en-US" dirty="0" smtClean="0"/>
          </a:p>
          <a:p>
            <a:r>
              <a:rPr lang="en-US" dirty="0" smtClean="0">
                <a:hlinkClick r:id="rId4"/>
              </a:rPr>
              <a:t>http://www.physics.ucla.edu/~msimon</a:t>
            </a:r>
            <a:r>
              <a:rPr lang="en-US" dirty="0" smtClean="0">
                <a:hlinkClick r:id="rId4"/>
              </a:rPr>
              <a:t>/</a:t>
            </a:r>
            <a:endParaRPr lang="en-US" dirty="0" smtClean="0"/>
          </a:p>
          <a:p>
            <a:pPr marL="342900" lvl="1" indent="-342900">
              <a:buFont typeface="Arial" pitchFamily="34" charset="0"/>
              <a:buChar char="•"/>
            </a:pPr>
            <a:r>
              <a:rPr lang="en-US" sz="3200" dirty="0" smtClean="0">
                <a:solidFill>
                  <a:srgbClr val="0066FF"/>
                </a:solidFill>
              </a:rPr>
              <a:t>http://www.explorelearning.com/index.cfm?method=cResource.dspDetail&amp;ResourceID=631</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mpass.jpg"/>
          <p:cNvPicPr>
            <a:picLocks noChangeAspect="1"/>
          </p:cNvPicPr>
          <p:nvPr/>
        </p:nvPicPr>
        <p:blipFill>
          <a:blip r:embed="rId2"/>
          <a:stretch>
            <a:fillRect/>
          </a:stretch>
        </p:blipFill>
        <p:spPr>
          <a:xfrm>
            <a:off x="3462337" y="2400300"/>
            <a:ext cx="2219325" cy="2057400"/>
          </a:xfrm>
          <a:prstGeom prst="rect">
            <a:avLst/>
          </a:prstGeom>
        </p:spPr>
      </p:pic>
      <p:sp>
        <p:nvSpPr>
          <p:cNvPr id="2" name="Title 1"/>
          <p:cNvSpPr>
            <a:spLocks noGrp="1"/>
          </p:cNvSpPr>
          <p:nvPr>
            <p:ph type="title"/>
          </p:nvPr>
        </p:nvSpPr>
        <p:spPr>
          <a:xfrm>
            <a:off x="457200" y="152400"/>
            <a:ext cx="8229600" cy="6553200"/>
          </a:xfrm>
        </p:spPr>
        <p:txBody>
          <a:bodyPr>
            <a:normAutofit/>
          </a:bodyPr>
          <a:lstStyle/>
          <a:p>
            <a:r>
              <a:rPr lang="en-US" sz="4800" dirty="0" smtClean="0">
                <a:solidFill>
                  <a:schemeClr val="accent6">
                    <a:lumMod val="50000"/>
                  </a:schemeClr>
                </a:solidFill>
              </a:rPr>
              <a:t>Compass</a:t>
            </a:r>
            <a:r>
              <a:rPr lang="en-US" sz="2400" dirty="0" smtClean="0"/>
              <a:t/>
            </a:r>
            <a:br>
              <a:rPr lang="en-US" sz="2400" dirty="0" smtClean="0"/>
            </a:br>
            <a:r>
              <a:rPr lang="en-US" sz="2400" dirty="0" smtClean="0">
                <a:solidFill>
                  <a:srgbClr val="0070C0"/>
                </a:solidFill>
              </a:rPr>
              <a:t>A compass is simply a magnet that is allowed to rotate </a:t>
            </a:r>
            <a:br>
              <a:rPr lang="en-US" sz="2400" dirty="0" smtClean="0">
                <a:solidFill>
                  <a:srgbClr val="0070C0"/>
                </a:solidFill>
              </a:rPr>
            </a:br>
            <a:r>
              <a:rPr lang="en-US" sz="2400" dirty="0" smtClean="0">
                <a:solidFill>
                  <a:srgbClr val="0070C0"/>
                </a:solidFill>
              </a:rPr>
              <a:t>horizontally to point north and south.</a:t>
            </a:r>
            <a:br>
              <a:rPr lang="en-US" sz="2400" dirty="0" smtClean="0">
                <a:solidFill>
                  <a:srgbClr val="0070C0"/>
                </a:solidFill>
              </a:rPr>
            </a:br>
            <a:r>
              <a:rPr lang="en-US" sz="2400" dirty="0" smtClean="0">
                <a:solidFill>
                  <a:srgbClr val="0070C0"/>
                </a:solidFill>
              </a:rPr>
              <a:t>Early compass makers shaped lodestones so that one end always pointed towards Earth geographic north and the other towards the geographic south. Later on these ends were named as North and South Poles of a Compass.</a:t>
            </a:r>
            <a:br>
              <a:rPr lang="en-US" sz="2400" dirty="0" smtClean="0">
                <a:solidFill>
                  <a:srgbClr val="0070C0"/>
                </a:solidFill>
              </a:rPr>
            </a:br>
            <a:r>
              <a:rPr lang="en-US" sz="2400" dirty="0" smtClean="0">
                <a:solidFill>
                  <a:srgbClr val="0070C0"/>
                </a:solidFill>
              </a:rPr>
              <a:t>The invention of the compass enabled sailors to leave the coast and venture out into the ocean knowing they could find their way back with the compass. This resulted in the great global explorations of the fifteenth and sixteenth centuries, including the discovery of the “New World”</a:t>
            </a:r>
            <a:br>
              <a:rPr lang="en-US" sz="2400" dirty="0" smtClean="0">
                <a:solidFill>
                  <a:srgbClr val="0070C0"/>
                </a:solidFill>
              </a:rPr>
            </a:br>
            <a:r>
              <a:rPr lang="en-US" sz="2400" dirty="0" smtClean="0"/>
              <a:t>Albert Einstein </a:t>
            </a:r>
            <a:r>
              <a:rPr lang="en-US" sz="2400" dirty="0" smtClean="0">
                <a:solidFill>
                  <a:srgbClr val="0070C0"/>
                </a:solidFill>
              </a:rPr>
              <a:t>recalled that, as a child, he had been fascinated by </a:t>
            </a:r>
            <a:r>
              <a:rPr lang="en-US" sz="2400" dirty="0" smtClean="0">
                <a:solidFill>
                  <a:srgbClr val="0070C0"/>
                </a:solidFill>
              </a:rPr>
              <a:t>compass</a:t>
            </a:r>
            <a:endParaRPr lang="en-US" sz="2400" dirty="0">
              <a:solidFill>
                <a:srgbClr val="0070C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solidFill>
                  <a:schemeClr val="accent6">
                    <a:lumMod val="50000"/>
                  </a:schemeClr>
                </a:solidFill>
              </a:rPr>
              <a:t>Lab. Activity---- Making a magnet </a:t>
            </a:r>
            <a:endParaRPr lang="en-US" dirty="0">
              <a:solidFill>
                <a:schemeClr val="accent6">
                  <a:lumMod val="50000"/>
                </a:schemeClr>
              </a:solidFill>
            </a:endParaRPr>
          </a:p>
        </p:txBody>
      </p:sp>
      <p:sp>
        <p:nvSpPr>
          <p:cNvPr id="3" name="Content Placeholder 2"/>
          <p:cNvSpPr>
            <a:spLocks noGrp="1"/>
          </p:cNvSpPr>
          <p:nvPr>
            <p:ph idx="1"/>
          </p:nvPr>
        </p:nvSpPr>
        <p:spPr>
          <a:xfrm>
            <a:off x="381000" y="1828800"/>
            <a:ext cx="8229600" cy="4525963"/>
          </a:xfrm>
        </p:spPr>
        <p:txBody>
          <a:bodyPr>
            <a:normAutofit fontScale="92500" lnSpcReduction="10000"/>
          </a:bodyPr>
          <a:lstStyle/>
          <a:p>
            <a:pPr>
              <a:buNone/>
            </a:pPr>
            <a:r>
              <a:rPr lang="en-US" sz="2400" i="1" dirty="0" smtClean="0">
                <a:solidFill>
                  <a:srgbClr val="0066FF"/>
                </a:solidFill>
              </a:rPr>
              <a:t>Use a magnet to change a steel paper clip into a magnet. Use a compass to test the results.  </a:t>
            </a:r>
          </a:p>
          <a:p>
            <a:pPr>
              <a:buNone/>
            </a:pPr>
            <a:r>
              <a:rPr lang="en-US" sz="2600" b="1" dirty="0" smtClean="0"/>
              <a:t>Materials</a:t>
            </a:r>
            <a:r>
              <a:rPr lang="en-US" sz="2400" dirty="0" smtClean="0"/>
              <a:t>: Steel paper clips, compass, bar magnet</a:t>
            </a:r>
          </a:p>
          <a:p>
            <a:r>
              <a:rPr lang="en-US" sz="2400" dirty="0" smtClean="0"/>
              <a:t>Straighten out the paper clips. Bring the compass close to the paper clip and move it all the way around the paper clip. Note the effect on the compass needle.</a:t>
            </a:r>
          </a:p>
          <a:p>
            <a:r>
              <a:rPr lang="en-US" sz="2400" dirty="0" smtClean="0"/>
              <a:t>Drag the north end of the magnet in a sweeping motion along the paper clip several times. Make sure the sweeping motion is from left to right and that the magnet is lifted high above the paper clip when moving from right to left.</a:t>
            </a:r>
          </a:p>
          <a:p>
            <a:r>
              <a:rPr lang="en-US" sz="2400" dirty="0" smtClean="0"/>
              <a:t>Bring the compass close to the paper clip and move it all the way around the paper clip. Note the effect on the compass needle</a:t>
            </a:r>
            <a:r>
              <a:rPr lang="en-US" sz="2400" dirty="0" smtClean="0"/>
              <a:t>.</a:t>
            </a:r>
          </a:p>
          <a:p>
            <a:pPr>
              <a:buNone/>
            </a:pPr>
            <a:r>
              <a:rPr lang="en-US" sz="2400" dirty="0" smtClean="0"/>
              <a:t> Making list of observations recorded. </a:t>
            </a:r>
            <a:endParaRPr lang="en-US" sz="2400" dirty="0"/>
          </a:p>
        </p:txBody>
      </p:sp>
      <p:pic>
        <p:nvPicPr>
          <p:cNvPr id="4" name="Picture 3" descr="Bar magnet.jpg"/>
          <p:cNvPicPr>
            <a:picLocks noChangeAspect="1"/>
          </p:cNvPicPr>
          <p:nvPr/>
        </p:nvPicPr>
        <p:blipFill>
          <a:blip r:embed="rId2"/>
          <a:stretch>
            <a:fillRect/>
          </a:stretch>
        </p:blipFill>
        <p:spPr>
          <a:xfrm rot="5400000">
            <a:off x="5725947" y="-163347"/>
            <a:ext cx="533400" cy="3298494"/>
          </a:xfrm>
          <a:prstGeom prst="rect">
            <a:avLst/>
          </a:prstGeom>
        </p:spPr>
      </p:pic>
      <p:pic>
        <p:nvPicPr>
          <p:cNvPr id="5" name="Picture 4" descr="Steel paper clip.jpg"/>
          <p:cNvPicPr>
            <a:picLocks noChangeAspect="1"/>
          </p:cNvPicPr>
          <p:nvPr/>
        </p:nvPicPr>
        <p:blipFill>
          <a:blip r:embed="rId3" cstate="print"/>
          <a:stretch>
            <a:fillRect/>
          </a:stretch>
        </p:blipFill>
        <p:spPr>
          <a:xfrm rot="5673554">
            <a:off x="2660216" y="1055569"/>
            <a:ext cx="689686" cy="823433"/>
          </a:xfrm>
          <a:prstGeom prst="rect">
            <a:avLst/>
          </a:prstGeom>
        </p:spPr>
      </p:pic>
      <p:pic>
        <p:nvPicPr>
          <p:cNvPr id="6" name="Picture 5" descr="compass1.jpg"/>
          <p:cNvPicPr>
            <a:picLocks noChangeAspect="1"/>
          </p:cNvPicPr>
          <p:nvPr/>
        </p:nvPicPr>
        <p:blipFill>
          <a:blip r:embed="rId4"/>
          <a:stretch>
            <a:fillRect/>
          </a:stretch>
        </p:blipFill>
        <p:spPr>
          <a:xfrm>
            <a:off x="990601" y="914400"/>
            <a:ext cx="1371600" cy="9906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6477000"/>
          </a:xfrm>
        </p:spPr>
        <p:txBody>
          <a:bodyPr>
            <a:normAutofit/>
          </a:bodyPr>
          <a:lstStyle/>
          <a:p>
            <a:r>
              <a:rPr lang="en-US" sz="4000" dirty="0" smtClean="0">
                <a:solidFill>
                  <a:schemeClr val="accent6">
                    <a:lumMod val="50000"/>
                  </a:schemeClr>
                </a:solidFill>
              </a:rPr>
              <a:t>Domain Theory of Magnetism</a:t>
            </a:r>
            <a:br>
              <a:rPr lang="en-US" sz="4000" dirty="0" smtClean="0">
                <a:solidFill>
                  <a:schemeClr val="accent6">
                    <a:lumMod val="50000"/>
                  </a:schemeClr>
                </a:solidFill>
              </a:rPr>
            </a:br>
            <a:r>
              <a:rPr lang="en-US" dirty="0" smtClean="0"/>
              <a:t/>
            </a:r>
            <a:br>
              <a:rPr lang="en-US" dirty="0" smtClean="0"/>
            </a:br>
            <a:r>
              <a:rPr lang="en-US" sz="2000" dirty="0" smtClean="0"/>
              <a:t>In domain theory, the material is affected by the presence of a magnet if the atoms or molecules of the material are magnets. A </a:t>
            </a:r>
            <a:r>
              <a:rPr lang="en-US" sz="2000" b="1" dirty="0" smtClean="0"/>
              <a:t>domain</a:t>
            </a:r>
            <a:r>
              <a:rPr lang="en-US" sz="2000" dirty="0" smtClean="0"/>
              <a:t> is a group of adjacent atoms whose like poles have “like” orientations within the material. When the domains  of a material are randomly oriented, the material shows no permanent magnetism. The presence  of an external magnet can induce the domains to become aligned , more or less with that of the external magnet. Thus, the material becomes a magnet in its own right. </a:t>
            </a:r>
            <a:r>
              <a:rPr lang="en-US" sz="2000" dirty="0"/>
              <a:t/>
            </a:r>
            <a:br>
              <a:rPr lang="en-US" sz="2000" dirty="0"/>
            </a:br>
            <a:r>
              <a:rPr lang="en-US" sz="2000" dirty="0" smtClean="0"/>
              <a:t>In some magnetic materials, such as iron, the microscopic domains are easily reoriented in the direction parallel to the external applied field . How ever, when the external magnet is removed, the domains return to their random orientations and the magnetism disappears. The iron and such other materials form  </a:t>
            </a:r>
            <a:r>
              <a:rPr lang="en-US" sz="2400" b="1" dirty="0" smtClean="0"/>
              <a:t>temporary magnets</a:t>
            </a:r>
            <a:r>
              <a:rPr lang="en-US" sz="2000" dirty="0" smtClean="0"/>
              <a:t>. In other materials, such as steel, the internal domains are reoriented only with considerable difficulty. When the external magnet is removed , however random re-alignment of the domains is also difficult. Thus the material will retain its magnetic properties. These types of materials form </a:t>
            </a:r>
            <a:r>
              <a:rPr lang="en-US" sz="2400" b="1" dirty="0" smtClean="0"/>
              <a:t>permanent magnets</a:t>
            </a:r>
            <a:r>
              <a:rPr lang="en-US" sz="2000" dirty="0" smtClean="0"/>
              <a:t>. </a:t>
            </a:r>
            <a:endParaRPr lang="en-US" dirty="0"/>
          </a:p>
        </p:txBody>
      </p:sp>
      <p:pic>
        <p:nvPicPr>
          <p:cNvPr id="3" name="Picture 2" descr="domain theory.jpg"/>
          <p:cNvPicPr>
            <a:picLocks noChangeAspect="1"/>
          </p:cNvPicPr>
          <p:nvPr/>
        </p:nvPicPr>
        <p:blipFill>
          <a:blip r:embed="rId2"/>
          <a:stretch>
            <a:fillRect/>
          </a:stretch>
        </p:blipFill>
        <p:spPr>
          <a:xfrm>
            <a:off x="2619375" y="914400"/>
            <a:ext cx="3905250" cy="6858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534400" cy="6781800"/>
          </a:xfrm>
        </p:spPr>
        <p:txBody>
          <a:bodyPr>
            <a:normAutofit fontScale="90000"/>
          </a:bodyPr>
          <a:lstStyle/>
          <a:p>
            <a:r>
              <a:rPr lang="en-US" sz="4900" dirty="0" smtClean="0">
                <a:solidFill>
                  <a:schemeClr val="accent6">
                    <a:lumMod val="50000"/>
                  </a:schemeClr>
                </a:solidFill>
              </a:rPr>
              <a:t>Ferromagnetism</a:t>
            </a:r>
            <a:r>
              <a:rPr lang="en-US" dirty="0" smtClean="0"/>
              <a:t/>
            </a:r>
            <a:br>
              <a:rPr lang="en-US" dirty="0" smtClean="0"/>
            </a:br>
            <a:r>
              <a:rPr lang="en-US" sz="2000" dirty="0" smtClean="0">
                <a:latin typeface="+mn-lt"/>
              </a:rPr>
              <a:t>Small pieces of iron rubbed in one direction with lodestone become magnetized . Even bringing a piece of iron near a magnet causes the iron to be magnetized. Nickel and cobalt , and any alloy containing nickel, cobalt, or iron behave in the same way. These substances are called </a:t>
            </a:r>
            <a:r>
              <a:rPr lang="en-US" sz="2000" b="1" dirty="0" smtClean="0">
                <a:latin typeface="+mn-lt"/>
              </a:rPr>
              <a:t>ferromagnetic</a:t>
            </a:r>
            <a:r>
              <a:rPr lang="en-US" sz="2000" dirty="0" smtClean="0">
                <a:latin typeface="+mn-lt"/>
              </a:rPr>
              <a:t>, and you can induce them to become magnetized by placing them in a magnetic field.</a:t>
            </a:r>
            <a:br>
              <a:rPr lang="en-US" sz="2000" dirty="0" smtClean="0">
                <a:latin typeface="+mn-lt"/>
              </a:rPr>
            </a:br>
            <a:r>
              <a:rPr lang="en-US" sz="4900" dirty="0" smtClean="0">
                <a:solidFill>
                  <a:schemeClr val="accent6">
                    <a:lumMod val="50000"/>
                  </a:schemeClr>
                </a:solidFill>
              </a:rPr>
              <a:t>Demagnetization</a:t>
            </a:r>
            <a:r>
              <a:rPr lang="en-US" dirty="0" smtClean="0"/>
              <a:t/>
            </a:r>
            <a:br>
              <a:rPr lang="en-US" dirty="0" smtClean="0"/>
            </a:br>
            <a:r>
              <a:rPr lang="en-US" sz="2000" dirty="0" smtClean="0">
                <a:latin typeface="+mn-lt"/>
              </a:rPr>
              <a:t>Dropping or heating an induced magnet will cause its aligned poles to return to random directions.  Some materials, such as pure iron, revert  to random alignment as soon as they are removed from the magnetizing field. Substances that can become instantly demagnetized are called </a:t>
            </a:r>
            <a:r>
              <a:rPr lang="en-US" sz="2000" b="1" i="1" dirty="0" smtClean="0">
                <a:latin typeface="+mn-lt"/>
              </a:rPr>
              <a:t>soft ferromagnetic materials</a:t>
            </a:r>
            <a:r>
              <a:rPr lang="en-US" sz="2000" dirty="0" smtClean="0">
                <a:latin typeface="+mn-lt"/>
              </a:rPr>
              <a:t>. Iron can be alloyed with certain materials, such as Aluminum and Silicon , that have keeping the dipoles aligned even when the magnetizing field is removed. These alloys are used to make permanent magnets and are referred to as </a:t>
            </a:r>
            <a:r>
              <a:rPr lang="en-US" sz="2000" b="1" i="1" dirty="0" smtClean="0">
                <a:latin typeface="+mn-lt"/>
              </a:rPr>
              <a:t>hard ferromagnetic materials</a:t>
            </a:r>
            <a:r>
              <a:rPr lang="en-US" sz="2000" i="1" dirty="0" smtClean="0">
                <a:latin typeface="+mn-lt"/>
              </a:rPr>
              <a:t>.</a:t>
            </a:r>
            <a:r>
              <a:rPr lang="en-US" sz="2000" dirty="0" smtClean="0">
                <a:latin typeface="+mn-lt"/>
              </a:rPr>
              <a:t/>
            </a:r>
            <a:br>
              <a:rPr lang="en-US" sz="2000" dirty="0" smtClean="0">
                <a:latin typeface="+mn-lt"/>
              </a:rPr>
            </a:br>
            <a:r>
              <a:rPr lang="en-US" sz="4900" dirty="0" smtClean="0">
                <a:solidFill>
                  <a:schemeClr val="accent6">
                    <a:lumMod val="50000"/>
                  </a:schemeClr>
                </a:solidFill>
              </a:rPr>
              <a:t>Breaking a Bar Magnet </a:t>
            </a:r>
            <a:r>
              <a:rPr lang="en-US" dirty="0" smtClean="0"/>
              <a:t/>
            </a:r>
            <a:br>
              <a:rPr lang="en-US" dirty="0" smtClean="0"/>
            </a:br>
            <a:r>
              <a:rPr lang="en-US" sz="2000" dirty="0" smtClean="0">
                <a:latin typeface="+mn-lt"/>
              </a:rPr>
              <a:t>Breaking a bar magnet produces two pieces of iron whose dipole alignment is identical to the original piece. Both pieces will also be magnets, with N-poles and S-poles at opposite ends. Continuous breaking will produce the same results, since the domains within the magnet remain aligned even when the magnet is broken.</a:t>
            </a:r>
            <a:endParaRPr lang="en-US" dirty="0"/>
          </a:p>
        </p:txBody>
      </p:sp>
      <p:pic>
        <p:nvPicPr>
          <p:cNvPr id="3" name="Picture 2" descr="breaking bar magnet.jpg"/>
          <p:cNvPicPr>
            <a:picLocks noChangeAspect="1"/>
          </p:cNvPicPr>
          <p:nvPr/>
        </p:nvPicPr>
        <p:blipFill>
          <a:blip r:embed="rId2"/>
          <a:stretch>
            <a:fillRect/>
          </a:stretch>
        </p:blipFill>
        <p:spPr>
          <a:xfrm>
            <a:off x="7620000" y="4648200"/>
            <a:ext cx="1447800" cy="8382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430962"/>
          </a:xfrm>
        </p:spPr>
        <p:txBody>
          <a:bodyPr>
            <a:normAutofit fontScale="90000"/>
          </a:bodyPr>
          <a:lstStyle/>
          <a:p>
            <a:r>
              <a:rPr lang="en-US" sz="4900" dirty="0" smtClean="0">
                <a:solidFill>
                  <a:schemeClr val="accent6">
                    <a:lumMod val="50000"/>
                  </a:schemeClr>
                </a:solidFill>
              </a:rPr>
              <a:t>Earth Magnet </a:t>
            </a:r>
            <a:r>
              <a:rPr lang="en-US" sz="2000" dirty="0" smtClean="0"/>
              <a:t/>
            </a:r>
            <a:br>
              <a:rPr lang="en-US" sz="2000" dirty="0" smtClean="0"/>
            </a:br>
            <a:r>
              <a:rPr lang="en-US" sz="2000" dirty="0" smtClean="0"/>
              <a:t>In 1600, William Gilbert, an English Scientist  showed that the earth has the properties of a magnet. He fashioned a lodestone into the shape of a sphere (a model of Earth) . After using a compass to locate the poles of his lodestone sphere , he decided that, since it attracted the North pole of a compass, the magnet  pole in the Arctic region of the Earth had to be a magnetic South-pole. The Antarctic region must contain a magnetic North-pole. A compass needle placed on the surface of Gilbert’s lodestone sphere behaved like a compass on the surface of Earth. He argued that Earth itself must be a giant spherical magnet. </a:t>
            </a:r>
            <a:br>
              <a:rPr lang="en-US" sz="2000" dirty="0" smtClean="0"/>
            </a:br>
            <a:r>
              <a:rPr lang="en-US" sz="2000" dirty="0"/>
              <a:t/>
            </a:r>
            <a:br>
              <a:rPr lang="en-US" sz="2000" dirty="0"/>
            </a:br>
            <a:r>
              <a:rPr lang="en-US" sz="2000" dirty="0" smtClean="0"/>
              <a:t/>
            </a:r>
            <a:br>
              <a:rPr lang="en-US" sz="2000" dirty="0" smtClean="0"/>
            </a:br>
            <a:r>
              <a:rPr lang="en-US" sz="2000" dirty="0" smtClean="0"/>
              <a:t/>
            </a:r>
            <a:br>
              <a:rPr lang="en-US" sz="2000" dirty="0" smtClean="0"/>
            </a:br>
            <a:r>
              <a:rPr lang="en-US" sz="2000" dirty="0" smtClean="0"/>
              <a:t>(Gilbert’s lodestone Sphere)</a:t>
            </a:r>
            <a:r>
              <a:rPr lang="en-US" sz="2000" dirty="0"/>
              <a:t/>
            </a:r>
            <a:br>
              <a:rPr lang="en-US" sz="2000" dirty="0"/>
            </a:br>
            <a:r>
              <a:rPr lang="en-US" sz="2000" dirty="0" smtClean="0"/>
              <a:t/>
            </a:r>
            <a:br>
              <a:rPr lang="en-US" sz="2000" dirty="0" smtClean="0"/>
            </a:br>
            <a:r>
              <a:rPr lang="en-US" sz="2000" dirty="0" smtClean="0"/>
              <a:t> </a:t>
            </a:r>
            <a:br>
              <a:rPr lang="en-US" sz="2000" dirty="0" smtClean="0"/>
            </a:br>
            <a:r>
              <a:rPr lang="en-US" sz="2000" dirty="0" smtClean="0"/>
              <a:t>Long before Gilbert’s time, it was noticed that a compass did not point directly towards true geographic north. In 1580, in London, it was recorded  that a compass needle pointed 11 degree east of north. This is known as </a:t>
            </a:r>
            <a:r>
              <a:rPr lang="en-US" sz="2400" b="1" dirty="0" smtClean="0"/>
              <a:t>Magnetic Declination</a:t>
            </a:r>
            <a:r>
              <a:rPr lang="en-US" sz="2000" dirty="0" smtClean="0"/>
              <a:t>.   </a:t>
            </a:r>
            <a:br>
              <a:rPr lang="en-US" sz="2000" dirty="0" smtClean="0"/>
            </a:br>
            <a:r>
              <a:rPr lang="en-US" sz="2000" dirty="0" smtClean="0"/>
              <a:t>To use a magnet compass effectively, you must be aware of the magnetic declination at your location on Earth. Detailed maps have been prepared that provide very accurate readings of the magnetic declination everywhere on Earth.</a:t>
            </a:r>
            <a:r>
              <a:rPr lang="en-US" dirty="0" smtClean="0"/>
              <a:t/>
            </a:r>
            <a:br>
              <a:rPr lang="en-US" dirty="0" smtClean="0"/>
            </a:br>
            <a:endParaRPr lang="en-US" dirty="0"/>
          </a:p>
        </p:txBody>
      </p:sp>
      <p:pic>
        <p:nvPicPr>
          <p:cNvPr id="3" name="Picture 2" descr="Gilberts lodestone sphere.jpg"/>
          <p:cNvPicPr>
            <a:picLocks noChangeAspect="1"/>
          </p:cNvPicPr>
          <p:nvPr/>
        </p:nvPicPr>
        <p:blipFill>
          <a:blip r:embed="rId2"/>
          <a:stretch>
            <a:fillRect/>
          </a:stretch>
        </p:blipFill>
        <p:spPr>
          <a:xfrm>
            <a:off x="6096000" y="2667000"/>
            <a:ext cx="2362200" cy="1905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430962"/>
          </a:xfrm>
        </p:spPr>
        <p:txBody>
          <a:bodyPr>
            <a:normAutofit/>
          </a:bodyPr>
          <a:lstStyle/>
          <a:p>
            <a:r>
              <a:rPr lang="en-US" sz="4000" dirty="0" smtClean="0">
                <a:solidFill>
                  <a:schemeClr val="accent6">
                    <a:lumMod val="50000"/>
                  </a:schemeClr>
                </a:solidFill>
              </a:rPr>
              <a:t>Law of Magnetic Poles</a:t>
            </a:r>
            <a:r>
              <a:rPr lang="en-US" dirty="0" smtClean="0"/>
              <a:t/>
            </a:r>
            <a:br>
              <a:rPr lang="en-US" dirty="0" smtClean="0"/>
            </a:br>
            <a:r>
              <a:rPr lang="en-US" sz="2000" b="1" dirty="0" smtClean="0"/>
              <a:t>Opposite Magnetic Poles attract.</a:t>
            </a:r>
            <a:r>
              <a:rPr lang="en-US" sz="2000" dirty="0" smtClean="0"/>
              <a:t/>
            </a:r>
            <a:br>
              <a:rPr lang="en-US" sz="2000" dirty="0" smtClean="0"/>
            </a:br>
            <a:r>
              <a:rPr lang="en-US" sz="2000" b="1" dirty="0" smtClean="0"/>
              <a:t>Similar Magnetic Poles repel. </a:t>
            </a:r>
            <a:br>
              <a:rPr lang="en-US" sz="2000" b="1"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4000" dirty="0" smtClean="0">
                <a:solidFill>
                  <a:schemeClr val="accent6">
                    <a:lumMod val="50000"/>
                  </a:schemeClr>
                </a:solidFill>
              </a:rPr>
              <a:t>Magnetic Field of Force</a:t>
            </a:r>
            <a:r>
              <a:rPr lang="en-US" sz="4000" dirty="0" smtClean="0"/>
              <a:t/>
            </a:r>
            <a:br>
              <a:rPr lang="en-US" sz="4000" dirty="0" smtClean="0"/>
            </a:br>
            <a:r>
              <a:rPr lang="en-US" sz="2000" dirty="0" smtClean="0"/>
              <a:t>The space around a magnet in which magnetic forces are exerted.</a:t>
            </a:r>
            <a:br>
              <a:rPr lang="en-US" sz="2000" dirty="0" smtClean="0"/>
            </a:br>
            <a:r>
              <a:rPr lang="en-US" sz="2000" dirty="0" smtClean="0"/>
              <a:t>A magnetic field is represented by a series of lines around a magnet ,showing the path the N-pole of small test compass would take if it were to move freely in the direction of the magnetic force. Then, at any point in the field , a magnetic field line indicates the direction in which the N-pole of the test compass would point.</a:t>
            </a:r>
            <a:endParaRPr lang="en-US" sz="4000" dirty="0"/>
          </a:p>
        </p:txBody>
      </p:sp>
      <p:pic>
        <p:nvPicPr>
          <p:cNvPr id="3" name="Picture 2" descr="Mag. Field lines.jpg"/>
          <p:cNvPicPr>
            <a:picLocks noChangeAspect="1"/>
          </p:cNvPicPr>
          <p:nvPr/>
        </p:nvPicPr>
        <p:blipFill>
          <a:blip r:embed="rId2"/>
          <a:stretch>
            <a:fillRect/>
          </a:stretch>
        </p:blipFill>
        <p:spPr>
          <a:xfrm>
            <a:off x="3314700" y="1905001"/>
            <a:ext cx="2514600" cy="22098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6">
                    <a:lumMod val="50000"/>
                  </a:schemeClr>
                </a:solidFill>
              </a:rPr>
              <a:t>Lab. Activity: Magnetic Fields</a:t>
            </a:r>
            <a:endParaRPr lang="en-US" sz="3200" dirty="0">
              <a:solidFill>
                <a:schemeClr val="accent6">
                  <a:lumMod val="50000"/>
                </a:schemeClr>
              </a:solidFill>
            </a:endParaRPr>
          </a:p>
        </p:txBody>
      </p:sp>
      <p:sp>
        <p:nvSpPr>
          <p:cNvPr id="3" name="Content Placeholder 2"/>
          <p:cNvSpPr>
            <a:spLocks noGrp="1"/>
          </p:cNvSpPr>
          <p:nvPr>
            <p:ph idx="1"/>
          </p:nvPr>
        </p:nvSpPr>
        <p:spPr/>
        <p:txBody>
          <a:bodyPr>
            <a:normAutofit/>
          </a:bodyPr>
          <a:lstStyle/>
          <a:p>
            <a:pPr>
              <a:buNone/>
            </a:pPr>
            <a:r>
              <a:rPr lang="en-US" sz="2000" b="1" u="sng" dirty="0" err="1" smtClean="0"/>
              <a:t>Instuctions</a:t>
            </a:r>
            <a:r>
              <a:rPr lang="en-US" sz="2000" b="1" u="sng" dirty="0" smtClean="0"/>
              <a:t>:-</a:t>
            </a:r>
          </a:p>
          <a:p>
            <a:r>
              <a:rPr lang="en-US" sz="2000" dirty="0" smtClean="0"/>
              <a:t>Cover the bar magnet with the sheet of acetate(or paper).Carefully sprinkle the iron filings onto the sheet of acetate around the bar magnet and look for any patterns formed by the iron fillings, especially near the poles of the magnet . Sketch any patterns that you find.</a:t>
            </a:r>
          </a:p>
          <a:p>
            <a:r>
              <a:rPr lang="en-US" sz="2000" dirty="0" smtClean="0"/>
              <a:t>Use the compass to indicate the direction of the field around the space above the bar magnet. Draw a three-dimensional picture of the magnetic field around the magnet.</a:t>
            </a:r>
          </a:p>
          <a:p>
            <a:r>
              <a:rPr lang="en-US" sz="2000" dirty="0" smtClean="0"/>
              <a:t>Repeat the procedure for the following cases:-</a:t>
            </a:r>
          </a:p>
          <a:p>
            <a:pPr>
              <a:buNone/>
            </a:pPr>
            <a:r>
              <a:rPr lang="en-US" sz="2000" dirty="0" smtClean="0"/>
              <a:t>         (1) </a:t>
            </a:r>
            <a:r>
              <a:rPr lang="en-US" sz="1800" i="1" dirty="0" smtClean="0"/>
              <a:t>Like poles close to each other</a:t>
            </a:r>
          </a:p>
          <a:p>
            <a:pPr>
              <a:buNone/>
            </a:pPr>
            <a:r>
              <a:rPr lang="en-US" sz="1800" i="1" dirty="0"/>
              <a:t> </a:t>
            </a:r>
            <a:r>
              <a:rPr lang="en-US" sz="1800" i="1" dirty="0" smtClean="0"/>
              <a:t>         (2)opposite poles close to each other</a:t>
            </a:r>
          </a:p>
          <a:p>
            <a:pPr>
              <a:buNone/>
            </a:pPr>
            <a:r>
              <a:rPr lang="en-US" sz="1800" i="1" dirty="0"/>
              <a:t> </a:t>
            </a:r>
            <a:r>
              <a:rPr lang="en-US" sz="1800" i="1" dirty="0" smtClean="0"/>
              <a:t>         (3)magnets side by side</a:t>
            </a:r>
          </a:p>
          <a:p>
            <a:endParaRPr lang="en-US" sz="2000" dirty="0"/>
          </a:p>
        </p:txBody>
      </p:sp>
      <p:sp>
        <p:nvSpPr>
          <p:cNvPr id="4" name="Text Placeholder 3"/>
          <p:cNvSpPr>
            <a:spLocks noGrp="1"/>
          </p:cNvSpPr>
          <p:nvPr>
            <p:ph type="body" sz="half" idx="2"/>
          </p:nvPr>
        </p:nvSpPr>
        <p:spPr/>
        <p:txBody>
          <a:bodyPr/>
          <a:lstStyle/>
          <a:p>
            <a:r>
              <a:rPr lang="en-US" sz="1600" dirty="0" smtClean="0"/>
              <a:t>To observe the magnetic force at a given point in a magnetic field we can use a small test compass with clearly marked poles. To demonstrate the magnetic field around a magnet, iron filings are sprinkled around the magnet.</a:t>
            </a:r>
          </a:p>
          <a:p>
            <a:r>
              <a:rPr lang="en-US" sz="2000" b="1" u="sng" dirty="0" smtClean="0"/>
              <a:t>Materials</a:t>
            </a:r>
            <a:r>
              <a:rPr lang="en-US" sz="1600" b="1" dirty="0" smtClean="0"/>
              <a:t>: </a:t>
            </a:r>
            <a:r>
              <a:rPr lang="en-US" b="1" dirty="0" smtClean="0"/>
              <a:t>Two bar magnets, Iron filings, Sheet of Acetate (or paper), Small compass.</a:t>
            </a:r>
          </a:p>
          <a:p>
            <a:r>
              <a:rPr lang="en-US" sz="1600" b="1" u="sng" dirty="0" smtClean="0"/>
              <a:t>Precautions:</a:t>
            </a:r>
          </a:p>
          <a:p>
            <a:r>
              <a:rPr lang="en-US" dirty="0" smtClean="0">
                <a:solidFill>
                  <a:srgbClr val="FF0000"/>
                </a:solidFill>
              </a:rPr>
              <a:t>Be careful not to get iron fillings in your eyes. Wash your hands after handling iron filings.</a:t>
            </a:r>
          </a:p>
          <a:p>
            <a:endParaRPr lang="en-US" dirty="0" smtClean="0">
              <a:solidFill>
                <a:schemeClr val="tx2"/>
              </a:solidFill>
            </a:endParaRPr>
          </a:p>
          <a:p>
            <a:endParaRPr lang="en-US" dirty="0">
              <a:solidFill>
                <a:schemeClr val="tx2"/>
              </a:solidFill>
            </a:endParaRPr>
          </a:p>
          <a:p>
            <a:endParaRPr lang="en-US" dirty="0">
              <a:solidFill>
                <a:schemeClr val="tx2"/>
              </a:solidFill>
            </a:endParaRPr>
          </a:p>
        </p:txBody>
      </p:sp>
      <p:pic>
        <p:nvPicPr>
          <p:cNvPr id="5" name="Picture 4" descr="magneic lines of force.png"/>
          <p:cNvPicPr>
            <a:picLocks noChangeAspect="1"/>
          </p:cNvPicPr>
          <p:nvPr/>
        </p:nvPicPr>
        <p:blipFill>
          <a:blip r:embed="rId2"/>
          <a:stretch>
            <a:fillRect/>
          </a:stretch>
        </p:blipFill>
        <p:spPr>
          <a:xfrm>
            <a:off x="685800" y="4953000"/>
            <a:ext cx="2743200" cy="15240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708</TotalTime>
  <Words>1527</Words>
  <Application>Microsoft Office PowerPoint</Application>
  <PresentationFormat>On-screen Show (4:3)</PresentationFormat>
  <Paragraphs>137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Magnetism</vt:lpstr>
      <vt:lpstr>  History As early as 600 B.C. the Greeks discovered that a certain type of iron ore , later known as Lodestone, or Magnetite was able to attract other small pieces of iron. Also when pivoted and allowed to rotate freely, a piece of Lodestone would come to rest in a North-South position. Because of this property, Lodestone  was  widely used in navigation. The Lodestone is the rock that displayed natural magnetism. Chemical analysis has shown that Lodestone gets its magnetic properties from the presence  of an oxide of iron, Fe3O4 , Known today as magnetic iron ore. </vt:lpstr>
      <vt:lpstr>Compass A compass is simply a magnet that is allowed to rotate  horizontally to point north and south. Early compass makers shaped lodestones so that one end always pointed towards Earth geographic north and the other towards the geographic south. Later on these ends were named as North and South Poles of a Compass. The invention of the compass enabled sailors to leave the coast and venture out into the ocean knowing they could find their way back with the compass. This resulted in the great global explorations of the fifteenth and sixteenth centuries, including the discovery of the “New World” Albert Einstein recalled that, as a child, he had been fascinated by compass</vt:lpstr>
      <vt:lpstr>Lab. Activity---- Making a magnet </vt:lpstr>
      <vt:lpstr>Domain Theory of Magnetism  In domain theory, the material is affected by the presence of a magnet if the atoms or molecules of the material are magnets. A domain is a group of adjacent atoms whose like poles have “like” orientations within the material. When the domains  of a material are randomly oriented, the material shows no permanent magnetism. The presence  of an external magnet can induce the domains to become aligned , more or less with that of the external magnet. Thus, the material becomes a magnet in its own right.  In some magnetic materials, such as iron, the microscopic domains are easily reoriented in the direction parallel to the external applied field . How ever, when the external magnet is removed, the domains return to their random orientations and the magnetism disappears. The iron and such other materials form  temporary magnets. In other materials, such as steel, the internal domains are reoriented only with considerable difficulty. When the external magnet is removed , however random re-alignment of the domains is also difficult. Thus the material will retain its magnetic properties. These types of materials form permanent magnets. </vt:lpstr>
      <vt:lpstr>Ferromagnetism Small pieces of iron rubbed in one direction with lodestone become magnetized . Even bringing a piece of iron near a magnet causes the iron to be magnetized. Nickel and cobalt , and any alloy containing nickel, cobalt, or iron behave in the same way. These substances are called ferromagnetic, and you can induce them to become magnetized by placing them in a magnetic field. Demagnetization Dropping or heating an induced magnet will cause its aligned poles to return to random directions.  Some materials, such as pure iron, revert  to random alignment as soon as they are removed from the magnetizing field. Substances that can become instantly demagnetized are called soft ferromagnetic materials. Iron can be alloyed with certain materials, such as Aluminum and Silicon , that have keeping the dipoles aligned even when the magnetizing field is removed. These alloys are used to make permanent magnets and are referred to as hard ferromagnetic materials. Breaking a Bar Magnet  Breaking a bar magnet produces two pieces of iron whose dipole alignment is identical to the original piece. Both pieces will also be magnets, with N-poles and S-poles at opposite ends. Continuous breaking will produce the same results, since the domains within the magnet remain aligned even when the magnet is broken.</vt:lpstr>
      <vt:lpstr>Earth Magnet  In 1600, William Gilbert, an English Scientist  showed that the earth has the properties of a magnet. He fashioned a lodestone into the shape of a sphere (a model of Earth) . After using a compass to locate the poles of his lodestone sphere , he decided that, since it attracted the North pole of a compass, the magnet  pole in the Arctic region of the Earth had to be a magnetic South-pole. The Antarctic region must contain a magnetic North-pole. A compass needle placed on the surface of Gilbert’s lodestone sphere behaved like a compass on the surface of Earth. He argued that Earth itself must be a giant spherical magnet.     (Gilbert’s lodestone Sphere)    Long before Gilbert’s time, it was noticed that a compass did not point directly towards true geographic north. In 1580, in London, it was recorded  that a compass needle pointed 11 degree east of north. This is known as Magnetic Declination.    To use a magnet compass effectively, you must be aware of the magnetic declination at your location on Earth. Detailed maps have been prepared that provide very accurate readings of the magnetic declination everywhere on Earth. </vt:lpstr>
      <vt:lpstr>Law of Magnetic Poles Opposite Magnetic Poles attract. Similar Magnetic Poles repel.          Magnetic Field of Force The space around a magnet in which magnetic forces are exerted. A magnetic field is represented by a series of lines around a magnet ,showing the path the N-pole of small test compass would take if it were to move freely in the direction of the magnetic force. Then, at any point in the field , a magnetic field line indicates the direction in which the N-pole of the test compass would point.</vt:lpstr>
      <vt:lpstr>Lab. Activity: Magnetic Fields</vt:lpstr>
      <vt:lpstr>Electromagnetism     </vt:lpstr>
      <vt:lpstr>Magnetism - a Gizmo- (a Computer-Based Simulation)</vt:lpstr>
      <vt:lpstr>Applications of Magnetism in every day life There are numerous applications of Electromagnetism in almost every field of life. Lifting electromagnets, electromagnetic relay, door chimes,  electric bell, motors, transformers are few  examples. Kitchen appliances, such as blender, food processor, vacuum cleaner, washing machine, dryer,  Electric shaver. Most people are familiar with magnets primarily as toys, or as simple objects for keeping papers attached to a metal surface such as a refrigerator door. The invention of Magnetic Resonance Imaging(MRI)  has revolutionized the field of Medical Science. It is a diagnostic technique that produces high quality images of the inside of the human body. It is a very clear improvement over  X-rays and other methods of diagnosing illnesses. This life saving technology enables to see and study soft tissues of the body without the need for invasive exploratory surgery.  Maglev Trains  can move at speeds around 500 Km/hour . These high speed trains are already in operation in Japan, Germany and China. They rely upon magnetic fields to lift  the train off the tracks( to reduce friction)  and so are called Magnetic Levitation Trains. Magnetic fields are also used to propel the trains forward. They run on electricity and release no pollutants.</vt:lpstr>
      <vt:lpstr>Curriculum Expectations</vt:lpstr>
      <vt:lpstr>Lesson Sequence for Magnetism</vt:lpstr>
      <vt:lpstr>Teaching ideas and Assessment Strategies</vt:lpstr>
      <vt:lpstr>Addressing  common misconceptions of students</vt:lpstr>
      <vt:lpstr>Back ground Knowledge</vt:lpstr>
      <vt:lpstr>Safety First</vt:lpstr>
      <vt:lpstr>Accommodations </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Magnetism</dc:title>
  <dc:creator>HP Admin</dc:creator>
  <cp:lastModifiedBy>HP Admin</cp:lastModifiedBy>
  <cp:revision>83</cp:revision>
  <dcterms:created xsi:type="dcterms:W3CDTF">2012-07-17T22:52:15Z</dcterms:created>
  <dcterms:modified xsi:type="dcterms:W3CDTF">2012-07-18T17:38:41Z</dcterms:modified>
</cp:coreProperties>
</file>