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76" d="100"/>
          <a:sy n="76" d="100"/>
        </p:scale>
        <p:origin x="-1206"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0FE6FDFA-67EB-4E2F-B07F-E0BA30A6AFE5}" type="datetimeFigureOut">
              <a:rPr lang="en-US" smtClean="0"/>
              <a:pPr/>
              <a:t>7/13/2012</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1BABA60A-1D93-4EC0-944B-37438261CC5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FE6FDFA-67EB-4E2F-B07F-E0BA30A6AFE5}" type="datetimeFigureOut">
              <a:rPr lang="en-US" smtClean="0"/>
              <a:pPr/>
              <a:t>7/13/2012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ABA60A-1D93-4EC0-944B-37438261CC54}"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FE6FDFA-67EB-4E2F-B07F-E0BA30A6AFE5}" type="datetimeFigureOut">
              <a:rPr lang="en-US" smtClean="0"/>
              <a:pPr/>
              <a:t>7/13/2012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ABA60A-1D93-4EC0-944B-37438261CC54}"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0FE6FDFA-67EB-4E2F-B07F-E0BA30A6AFE5}" type="datetimeFigureOut">
              <a:rPr lang="en-US" smtClean="0"/>
              <a:pPr/>
              <a:t>7/13/2012</a:t>
            </a:fld>
            <a:endParaRPr lang="en-US"/>
          </a:p>
        </p:txBody>
      </p:sp>
      <p:sp>
        <p:nvSpPr>
          <p:cNvPr id="9" name="Slide Number Placeholder 8"/>
          <p:cNvSpPr>
            <a:spLocks noGrp="1"/>
          </p:cNvSpPr>
          <p:nvPr>
            <p:ph type="sldNum" sz="quarter" idx="15"/>
          </p:nvPr>
        </p:nvSpPr>
        <p:spPr/>
        <p:txBody>
          <a:bodyPr rtlCol="0"/>
          <a:lstStyle/>
          <a:p>
            <a:fld id="{1BABA60A-1D93-4EC0-944B-37438261CC54}"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0FE6FDFA-67EB-4E2F-B07F-E0BA30A6AFE5}" type="datetimeFigureOut">
              <a:rPr lang="en-US" smtClean="0"/>
              <a:pPr/>
              <a:t>7/13/2012</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1BABA60A-1D93-4EC0-944B-37438261CC5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FE6FDFA-67EB-4E2F-B07F-E0BA30A6AFE5}" type="datetimeFigureOut">
              <a:rPr lang="en-US" smtClean="0"/>
              <a:pPr/>
              <a:t>7/13/2012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ABA60A-1D93-4EC0-944B-37438261CC54}"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0FE6FDFA-67EB-4E2F-B07F-E0BA30A6AFE5}" type="datetimeFigureOut">
              <a:rPr lang="en-US" smtClean="0"/>
              <a:pPr/>
              <a:t>7/13/2012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ABA60A-1D93-4EC0-944B-37438261CC54}"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0FE6FDFA-67EB-4E2F-B07F-E0BA30A6AFE5}" type="datetimeFigureOut">
              <a:rPr lang="en-US" smtClean="0"/>
              <a:pPr/>
              <a:t>7/13/2012</a:t>
            </a:fld>
            <a:endParaRPr lang="en-US"/>
          </a:p>
        </p:txBody>
      </p:sp>
      <p:sp>
        <p:nvSpPr>
          <p:cNvPr id="7" name="Slide Number Placeholder 6"/>
          <p:cNvSpPr>
            <a:spLocks noGrp="1"/>
          </p:cNvSpPr>
          <p:nvPr>
            <p:ph type="sldNum" sz="quarter" idx="11"/>
          </p:nvPr>
        </p:nvSpPr>
        <p:spPr/>
        <p:txBody>
          <a:bodyPr rtlCol="0"/>
          <a:lstStyle/>
          <a:p>
            <a:fld id="{1BABA60A-1D93-4EC0-944B-37438261CC54}"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E6FDFA-67EB-4E2F-B07F-E0BA30A6AFE5}" type="datetimeFigureOut">
              <a:rPr lang="en-US" smtClean="0"/>
              <a:pPr/>
              <a:t>7/13/2012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BABA60A-1D93-4EC0-944B-37438261CC54}"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0FE6FDFA-67EB-4E2F-B07F-E0BA30A6AFE5}" type="datetimeFigureOut">
              <a:rPr lang="en-US" smtClean="0"/>
              <a:pPr/>
              <a:t>7/13/2012</a:t>
            </a:fld>
            <a:endParaRPr lang="en-US"/>
          </a:p>
        </p:txBody>
      </p:sp>
      <p:sp>
        <p:nvSpPr>
          <p:cNvPr id="22" name="Slide Number Placeholder 21"/>
          <p:cNvSpPr>
            <a:spLocks noGrp="1"/>
          </p:cNvSpPr>
          <p:nvPr>
            <p:ph type="sldNum" sz="quarter" idx="15"/>
          </p:nvPr>
        </p:nvSpPr>
        <p:spPr/>
        <p:txBody>
          <a:bodyPr rtlCol="0"/>
          <a:lstStyle/>
          <a:p>
            <a:fld id="{1BABA60A-1D93-4EC0-944B-37438261CC54}"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0FE6FDFA-67EB-4E2F-B07F-E0BA30A6AFE5}" type="datetimeFigureOut">
              <a:rPr lang="en-US" smtClean="0"/>
              <a:pPr/>
              <a:t>7/13/2012</a:t>
            </a:fld>
            <a:endParaRPr lang="en-US"/>
          </a:p>
        </p:txBody>
      </p:sp>
      <p:sp>
        <p:nvSpPr>
          <p:cNvPr id="18" name="Slide Number Placeholder 17"/>
          <p:cNvSpPr>
            <a:spLocks noGrp="1"/>
          </p:cNvSpPr>
          <p:nvPr>
            <p:ph type="sldNum" sz="quarter" idx="11"/>
          </p:nvPr>
        </p:nvSpPr>
        <p:spPr/>
        <p:txBody>
          <a:bodyPr rtlCol="0"/>
          <a:lstStyle/>
          <a:p>
            <a:fld id="{1BABA60A-1D93-4EC0-944B-37438261CC54}"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FE6FDFA-67EB-4E2F-B07F-E0BA30A6AFE5}" type="datetimeFigureOut">
              <a:rPr lang="en-US" smtClean="0"/>
              <a:pPr/>
              <a:t>7/13/2012</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BABA60A-1D93-4EC0-944B-37438261CC5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youtube.com/watch?v=MqaJqLL49a0" TargetMode="External"/><Relationship Id="rId1" Type="http://schemas.openxmlformats.org/officeDocument/2006/relationships/slideLayout" Target="../slideLayouts/slideLayout2.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0"/>
            <a:ext cx="7543800" cy="2351562"/>
          </a:xfrm>
        </p:spPr>
        <p:txBody>
          <a:bodyPr>
            <a:noAutofit/>
          </a:bodyPr>
          <a:lstStyle/>
          <a:p>
            <a:pPr algn="ctr"/>
            <a:r>
              <a:rPr lang="en-US" sz="4000" dirty="0" smtClean="0">
                <a:solidFill>
                  <a:schemeClr val="tx1"/>
                </a:solidFill>
              </a:rPr>
              <a:t>Teaching the Concepts of Meiosis</a:t>
            </a:r>
            <a:br>
              <a:rPr lang="en-US" sz="4000" dirty="0" smtClean="0">
                <a:solidFill>
                  <a:schemeClr val="tx1"/>
                </a:solidFill>
              </a:rPr>
            </a:br>
            <a:r>
              <a:rPr lang="en-US" sz="4000" dirty="0" smtClean="0">
                <a:solidFill>
                  <a:schemeClr val="tx1"/>
                </a:solidFill>
              </a:rPr>
              <a:t>D2.2, D3.1, D3.4 </a:t>
            </a:r>
            <a:endParaRPr lang="en-US" sz="4000" dirty="0">
              <a:solidFill>
                <a:schemeClr val="tx1"/>
              </a:solidFill>
            </a:endParaRPr>
          </a:p>
        </p:txBody>
      </p:sp>
      <p:sp>
        <p:nvSpPr>
          <p:cNvPr id="3" name="Subtitle 2"/>
          <p:cNvSpPr>
            <a:spLocks noGrp="1"/>
          </p:cNvSpPr>
          <p:nvPr>
            <p:ph type="subTitle" idx="1"/>
          </p:nvPr>
        </p:nvSpPr>
        <p:spPr>
          <a:xfrm>
            <a:off x="2240072" y="2514600"/>
            <a:ext cx="6172200" cy="1371600"/>
          </a:xfrm>
        </p:spPr>
        <p:txBody>
          <a:bodyPr>
            <a:normAutofit/>
          </a:bodyPr>
          <a:lstStyle/>
          <a:p>
            <a:pPr algn="ctr"/>
            <a:r>
              <a:rPr lang="en-US" sz="2800" dirty="0" err="1" smtClean="0">
                <a:solidFill>
                  <a:schemeClr val="tx1"/>
                </a:solidFill>
                <a:effectLst>
                  <a:outerShdw blurRad="38100" dist="38100" dir="2700000" algn="tl">
                    <a:srgbClr val="000000">
                      <a:alpha val="43137"/>
                    </a:srgbClr>
                  </a:outerShdw>
                </a:effectLst>
              </a:rPr>
              <a:t>Khagen</a:t>
            </a:r>
            <a:r>
              <a:rPr lang="en-US" sz="2800" dirty="0" smtClean="0">
                <a:solidFill>
                  <a:schemeClr val="tx1"/>
                </a:solidFill>
                <a:effectLst>
                  <a:outerShdw blurRad="38100" dist="38100" dir="2700000" algn="tl">
                    <a:srgbClr val="000000">
                      <a:alpha val="43137"/>
                    </a:srgbClr>
                  </a:outerShdw>
                </a:effectLst>
              </a:rPr>
              <a:t>  </a:t>
            </a:r>
            <a:r>
              <a:rPr lang="en-US" sz="2800" dirty="0" err="1" smtClean="0">
                <a:solidFill>
                  <a:schemeClr val="tx1"/>
                </a:solidFill>
                <a:effectLst>
                  <a:outerShdw blurRad="38100" dist="38100" dir="2700000" algn="tl">
                    <a:srgbClr val="000000">
                      <a:alpha val="43137"/>
                    </a:srgbClr>
                  </a:outerShdw>
                </a:effectLst>
              </a:rPr>
              <a:t>Dhakal</a:t>
            </a:r>
            <a:endParaRPr lang="en-US" sz="2800" dirty="0" smtClean="0">
              <a:solidFill>
                <a:schemeClr val="tx1"/>
              </a:solidFill>
              <a:effectLst>
                <a:outerShdw blurRad="38100" dist="38100" dir="2700000" algn="tl">
                  <a:srgbClr val="000000">
                    <a:alpha val="43137"/>
                  </a:srgbClr>
                </a:outerShdw>
              </a:effectLst>
            </a:endParaRPr>
          </a:p>
          <a:p>
            <a:pPr algn="ctr"/>
            <a:r>
              <a:rPr lang="en-US" sz="2800" dirty="0" smtClean="0">
                <a:solidFill>
                  <a:schemeClr val="tx1"/>
                </a:solidFill>
                <a:effectLst>
                  <a:outerShdw blurRad="38100" dist="38100" dir="2700000" algn="tl">
                    <a:srgbClr val="000000">
                      <a:alpha val="43137"/>
                    </a:srgbClr>
                  </a:outerShdw>
                </a:effectLst>
              </a:rPr>
              <a:t>Rosa Rossi</a:t>
            </a:r>
          </a:p>
        </p:txBody>
      </p:sp>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86200" y="3657600"/>
            <a:ext cx="3027978" cy="3117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17685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7467600" cy="1143000"/>
          </a:xfrm>
        </p:spPr>
        <p:txBody>
          <a:bodyPr/>
          <a:lstStyle/>
          <a:p>
            <a:pPr algn="ctr"/>
            <a:r>
              <a:rPr lang="en-US" dirty="0" smtClean="0">
                <a:solidFill>
                  <a:schemeClr val="accent1">
                    <a:lumMod val="50000"/>
                  </a:schemeClr>
                </a:solidFill>
                <a:effectLst>
                  <a:outerShdw blurRad="38100" dist="38100" dir="2700000" algn="tl">
                    <a:srgbClr val="000000">
                      <a:alpha val="43137"/>
                    </a:srgbClr>
                  </a:outerShdw>
                </a:effectLst>
              </a:rPr>
              <a:t>Safety considerations</a:t>
            </a:r>
            <a:endParaRPr lang="en-US" dirty="0">
              <a:solidFill>
                <a:schemeClr val="accent1">
                  <a:lumMod val="50000"/>
                </a:schemeClr>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152400" y="1039660"/>
            <a:ext cx="8458200" cy="5665940"/>
          </a:xfrm>
        </p:spPr>
        <p:txBody>
          <a:bodyPr>
            <a:normAutofit lnSpcReduction="10000"/>
          </a:bodyPr>
          <a:lstStyle/>
          <a:p>
            <a:r>
              <a:rPr lang="en-US" sz="2000" dirty="0" smtClean="0"/>
              <a:t>Considering the nature of adolescents, they should be well monitored while they are in the virtual lab activity in order to make sure that they are doing the job as intended </a:t>
            </a:r>
          </a:p>
          <a:p>
            <a:pPr lvl="1"/>
            <a:r>
              <a:rPr lang="en-US" sz="2000" dirty="0" smtClean="0"/>
              <a:t>Unsafe websites should be blocked either by appropriate settings on browser or through school’s server</a:t>
            </a:r>
          </a:p>
          <a:p>
            <a:r>
              <a:rPr lang="en-US" sz="2000" dirty="0" smtClean="0"/>
              <a:t>Volunteers who are selected for the role play (for example in the wrestling game) should be encouraged to sign a safety contract</a:t>
            </a:r>
          </a:p>
          <a:p>
            <a:r>
              <a:rPr lang="en-US" sz="2000" dirty="0" smtClean="0"/>
              <a:t> </a:t>
            </a:r>
            <a:r>
              <a:rPr lang="en-US" sz="2000" dirty="0"/>
              <a:t>Students demonstrate that they have the knowledge, skills, and habits of mind </a:t>
            </a:r>
            <a:r>
              <a:rPr lang="en-US" sz="2000" dirty="0" smtClean="0"/>
              <a:t>required for </a:t>
            </a:r>
            <a:r>
              <a:rPr lang="en-US" sz="2000" dirty="0"/>
              <a:t>safe participation in science activities </a:t>
            </a:r>
            <a:r>
              <a:rPr lang="en-US" sz="2000" dirty="0" smtClean="0"/>
              <a:t>and laboratories when they (Ontario Science Curriculum, 2008):</a:t>
            </a:r>
            <a:endParaRPr lang="en-US" sz="2000" dirty="0"/>
          </a:p>
          <a:p>
            <a:pPr marL="365760" lvl="1" indent="0">
              <a:buNone/>
            </a:pPr>
            <a:r>
              <a:rPr lang="en-US" sz="2000" i="1" dirty="0"/>
              <a:t>• maintain a well-organized and uncluttered work space;</a:t>
            </a:r>
          </a:p>
          <a:p>
            <a:pPr marL="365760" lvl="1" indent="0">
              <a:buNone/>
            </a:pPr>
            <a:r>
              <a:rPr lang="en-US" sz="2000" i="1" dirty="0"/>
              <a:t>• follow established safety procedures;</a:t>
            </a:r>
          </a:p>
          <a:p>
            <a:pPr marL="365760" lvl="1" indent="0">
              <a:buNone/>
            </a:pPr>
            <a:r>
              <a:rPr lang="en-US" sz="2000" i="1" dirty="0"/>
              <a:t>• identify possible safety concerns;</a:t>
            </a:r>
          </a:p>
          <a:p>
            <a:pPr marL="365760" lvl="1" indent="0">
              <a:buNone/>
            </a:pPr>
            <a:r>
              <a:rPr lang="en-US" sz="2000" i="1" dirty="0"/>
              <a:t>• suggest and implement appropriate safety procedures;</a:t>
            </a:r>
          </a:p>
          <a:p>
            <a:pPr marL="365760" lvl="1" indent="0">
              <a:buNone/>
            </a:pPr>
            <a:r>
              <a:rPr lang="en-US" sz="2000" i="1" dirty="0"/>
              <a:t>• carefully follow the instructions and example of the teacher;</a:t>
            </a:r>
          </a:p>
          <a:p>
            <a:pPr marL="365760" lvl="1" indent="0">
              <a:buNone/>
            </a:pPr>
            <a:r>
              <a:rPr lang="en-US" sz="2000" i="1" dirty="0"/>
              <a:t>• consistently show care and concern for their own safety and </a:t>
            </a:r>
            <a:r>
              <a:rPr lang="en-US" sz="2000" i="1" dirty="0" smtClean="0"/>
              <a:t>    that </a:t>
            </a:r>
            <a:r>
              <a:rPr lang="en-US" sz="2000" i="1" dirty="0"/>
              <a:t>of others</a:t>
            </a:r>
            <a:endParaRPr lang="en-US" sz="2000" i="1" dirty="0" smtClean="0"/>
          </a:p>
          <a:p>
            <a:endParaRPr lang="en-US" dirty="0"/>
          </a:p>
        </p:txBody>
      </p:sp>
    </p:spTree>
    <p:extLst>
      <p:ext uri="{BB962C8B-B14F-4D97-AF65-F5344CB8AC3E}">
        <p14:creationId xmlns:p14="http://schemas.microsoft.com/office/powerpoint/2010/main" val="23457009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399"/>
            <a:ext cx="7467600" cy="1600200"/>
          </a:xfrm>
        </p:spPr>
        <p:txBody>
          <a:bodyPr/>
          <a:lstStyle/>
          <a:p>
            <a:pPr algn="ctr"/>
            <a:r>
              <a:rPr lang="en-US" dirty="0" smtClean="0">
                <a:solidFill>
                  <a:schemeClr val="accent1">
                    <a:lumMod val="50000"/>
                  </a:schemeClr>
                </a:solidFill>
                <a:effectLst>
                  <a:outerShdw blurRad="38100" dist="38100" dir="2700000" algn="tl">
                    <a:srgbClr val="000000">
                      <a:alpha val="43137"/>
                    </a:srgbClr>
                  </a:outerShdw>
                </a:effectLst>
              </a:rPr>
              <a:t>Practical applications</a:t>
            </a:r>
            <a:endParaRPr lang="en-US" dirty="0">
              <a:solidFill>
                <a:schemeClr val="accent1">
                  <a:lumMod val="50000"/>
                </a:schemeClr>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457200" y="1295400"/>
            <a:ext cx="7962900" cy="5178552"/>
          </a:xfrm>
        </p:spPr>
        <p:txBody>
          <a:bodyPr/>
          <a:lstStyle/>
          <a:p>
            <a:r>
              <a:rPr lang="en-US" dirty="0"/>
              <a:t>Students will </a:t>
            </a:r>
            <a:r>
              <a:rPr lang="en-US" dirty="0" smtClean="0"/>
              <a:t>explore through journals on how </a:t>
            </a:r>
            <a:r>
              <a:rPr lang="en-US" dirty="0"/>
              <a:t>meiosis relates to topics such as genetic testing and damage to </a:t>
            </a:r>
            <a:r>
              <a:rPr lang="en-US" dirty="0" smtClean="0"/>
              <a:t>chromosome</a:t>
            </a:r>
          </a:p>
          <a:p>
            <a:pPr marL="0" indent="0">
              <a:buNone/>
            </a:pPr>
            <a:r>
              <a:rPr lang="en-US" dirty="0"/>
              <a:t> </a:t>
            </a:r>
            <a:r>
              <a:rPr lang="en-US" dirty="0" smtClean="0"/>
              <a:t>   structure</a:t>
            </a:r>
          </a:p>
          <a:p>
            <a:pPr lvl="1"/>
            <a:r>
              <a:rPr lang="en-US" dirty="0" smtClean="0"/>
              <a:t>Prenatal screening; newborn </a:t>
            </a:r>
          </a:p>
          <a:p>
            <a:pPr marL="365760" lvl="1" indent="0">
              <a:buNone/>
            </a:pPr>
            <a:r>
              <a:rPr lang="en-US" dirty="0" smtClean="0"/>
              <a:t>screening</a:t>
            </a:r>
          </a:p>
          <a:p>
            <a:pPr marL="365760" lvl="1" indent="0">
              <a:buNone/>
            </a:pPr>
            <a:endParaRPr lang="en-US" dirty="0" smtClean="0"/>
          </a:p>
          <a:p>
            <a:r>
              <a:rPr lang="en-US" dirty="0" smtClean="0"/>
              <a:t>Atypical chromosome Numbers</a:t>
            </a:r>
          </a:p>
          <a:p>
            <a:pPr lvl="1"/>
            <a:r>
              <a:rPr lang="en-US" dirty="0" smtClean="0"/>
              <a:t>Trisomy 21-Down syndrome; </a:t>
            </a:r>
          </a:p>
          <a:p>
            <a:pPr marL="365760" lvl="1" indent="0">
              <a:buNone/>
            </a:pPr>
            <a:r>
              <a:rPr lang="en-US" dirty="0" smtClean="0"/>
              <a:t>     Trisomy 18-Edwards syndrome</a:t>
            </a:r>
          </a:p>
          <a:p>
            <a:pPr marL="365760" lvl="1" indent="0">
              <a:buNone/>
            </a:pPr>
            <a:r>
              <a:rPr lang="en-US" dirty="0" smtClean="0"/>
              <a:t>      XXY-</a:t>
            </a:r>
            <a:r>
              <a:rPr lang="en-US" dirty="0" err="1" smtClean="0"/>
              <a:t>Klinefelter</a:t>
            </a:r>
            <a:r>
              <a:rPr lang="en-US" dirty="0" smtClean="0"/>
              <a:t> syndrome</a:t>
            </a:r>
          </a:p>
          <a:p>
            <a:pPr marL="365760" lvl="1" indent="0">
              <a:buNone/>
            </a:pPr>
            <a:endParaRPr lang="en-US" dirty="0" smtClean="0"/>
          </a:p>
          <a:p>
            <a:pPr marL="0" indent="0">
              <a:buNone/>
            </a:pPr>
            <a:endParaRPr lang="en-US" dirty="0" smtClean="0"/>
          </a:p>
          <a:p>
            <a:pPr marL="0" indent="0">
              <a:buNone/>
            </a:pPr>
            <a:endParaRPr lang="en-US"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81600" y="4562475"/>
            <a:ext cx="2514600" cy="2295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57800" y="2122137"/>
            <a:ext cx="3505200" cy="23998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82186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lstStyle/>
          <a:p>
            <a:pPr algn="ctr"/>
            <a:r>
              <a:rPr lang="en-US" dirty="0" smtClean="0">
                <a:solidFill>
                  <a:schemeClr val="accent1">
                    <a:lumMod val="50000"/>
                  </a:schemeClr>
                </a:solidFill>
                <a:effectLst>
                  <a:outerShdw blurRad="38100" dist="38100" dir="2700000" algn="tl">
                    <a:srgbClr val="000000">
                      <a:alpha val="43137"/>
                    </a:srgbClr>
                  </a:outerShdw>
                </a:effectLst>
              </a:rPr>
              <a:t>Differentiated assessment</a:t>
            </a:r>
            <a:endParaRPr lang="en-US" dirty="0">
              <a:solidFill>
                <a:schemeClr val="accent1">
                  <a:lumMod val="50000"/>
                </a:schemeClr>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457200" y="838200"/>
            <a:ext cx="8077200" cy="5635752"/>
          </a:xfrm>
        </p:spPr>
        <p:txBody>
          <a:bodyPr>
            <a:normAutofit fontScale="92500" lnSpcReduction="10000"/>
          </a:bodyPr>
          <a:lstStyle/>
          <a:p>
            <a:r>
              <a:rPr lang="en-US" dirty="0" smtClean="0"/>
              <a:t>Assessment will be on ongoing </a:t>
            </a:r>
          </a:p>
          <a:p>
            <a:pPr lvl="1"/>
            <a:r>
              <a:rPr lang="en-US" dirty="0" smtClean="0"/>
              <a:t>Accessing prior knowledge before, during, and after instruction using pre-assessment tests and activities </a:t>
            </a:r>
          </a:p>
          <a:p>
            <a:r>
              <a:rPr lang="en-US" dirty="0" smtClean="0"/>
              <a:t>Students are differentiated in their knowledge (concept of terminologies, meiosis) and skills (reading books and interpreting figures to identify differences/linking ideas between mitosis and meiosis, and meiosis I and II.</a:t>
            </a:r>
          </a:p>
          <a:p>
            <a:pPr lvl="1"/>
            <a:r>
              <a:rPr lang="en-US" dirty="0" smtClean="0"/>
              <a:t>Student use of their own ideas to express a concept, process and skills (it can be different than wrestling game)</a:t>
            </a:r>
          </a:p>
          <a:p>
            <a:r>
              <a:rPr lang="en-US" dirty="0" smtClean="0"/>
              <a:t>The speeds at which they process new learning and connect it to prior knowledge will be assessed</a:t>
            </a:r>
          </a:p>
          <a:p>
            <a:r>
              <a:rPr lang="en-US" dirty="0" smtClean="0"/>
              <a:t>Students also differ in the ways they most effectively demonstrate their progress.</a:t>
            </a:r>
          </a:p>
          <a:p>
            <a:r>
              <a:rPr lang="en-US" dirty="0" smtClean="0"/>
              <a:t>Self and formative assessment and peer observation</a:t>
            </a:r>
          </a:p>
          <a:p>
            <a:r>
              <a:rPr lang="en-US" dirty="0" smtClean="0"/>
              <a:t>Eagerness to participate and contribute in role-play</a:t>
            </a:r>
          </a:p>
          <a:p>
            <a:r>
              <a:rPr lang="en-US" dirty="0" smtClean="0"/>
              <a:t>Assessment of learning from </a:t>
            </a:r>
            <a:r>
              <a:rPr lang="en-US" dirty="0" err="1" smtClean="0"/>
              <a:t>youtube</a:t>
            </a:r>
            <a:r>
              <a:rPr lang="en-US" dirty="0" smtClean="0"/>
              <a:t> video (for the kinesthetic learners)</a:t>
            </a:r>
            <a:endParaRPr lang="en-US" dirty="0" smtClean="0">
              <a:solidFill>
                <a:srgbClr val="FF0000"/>
              </a:solidFill>
            </a:endParaRPr>
          </a:p>
          <a:p>
            <a:endParaRPr lang="en-US" dirty="0">
              <a:solidFill>
                <a:srgbClr val="FF0000"/>
              </a:solidFill>
            </a:endParaRPr>
          </a:p>
        </p:txBody>
      </p:sp>
    </p:spTree>
    <p:extLst>
      <p:ext uri="{BB962C8B-B14F-4D97-AF65-F5344CB8AC3E}">
        <p14:creationId xmlns:p14="http://schemas.microsoft.com/office/powerpoint/2010/main" val="34254549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7"/>
            <a:ext cx="7467600" cy="1143000"/>
          </a:xfrm>
        </p:spPr>
        <p:txBody>
          <a:bodyPr>
            <a:normAutofit/>
          </a:bodyPr>
          <a:lstStyle/>
          <a:p>
            <a:pPr algn="ctr"/>
            <a:r>
              <a:rPr lang="en-US" sz="4000" b="1" dirty="0" smtClean="0">
                <a:solidFill>
                  <a:schemeClr val="accent1">
                    <a:lumMod val="50000"/>
                  </a:schemeClr>
                </a:solidFill>
                <a:effectLst>
                  <a:outerShdw blurRad="38100" dist="38100" dir="2700000" algn="tl">
                    <a:srgbClr val="000000">
                      <a:alpha val="43137"/>
                    </a:srgbClr>
                  </a:outerShdw>
                </a:effectLst>
              </a:rPr>
              <a:t>Introduction to Meiosis</a:t>
            </a:r>
            <a:endParaRPr lang="en-US" sz="4000" b="1" dirty="0">
              <a:solidFill>
                <a:schemeClr val="accent1">
                  <a:lumMod val="50000"/>
                </a:schemeClr>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228600" y="1143000"/>
            <a:ext cx="5334000" cy="5330952"/>
          </a:xfrm>
        </p:spPr>
        <p:txBody>
          <a:bodyPr>
            <a:normAutofit fontScale="92500" lnSpcReduction="10000"/>
          </a:bodyPr>
          <a:lstStyle/>
          <a:p>
            <a:pPr marL="0" indent="0">
              <a:buNone/>
            </a:pPr>
            <a:r>
              <a:rPr lang="en-US" dirty="0" smtClean="0"/>
              <a:t>If someone told  you that your body developed from the fertilization of a unique sperm and unique egg you might think they are joking! </a:t>
            </a:r>
          </a:p>
          <a:p>
            <a:pPr marL="0" indent="0">
              <a:buNone/>
            </a:pPr>
            <a:endParaRPr lang="en-US" dirty="0" smtClean="0"/>
          </a:p>
          <a:p>
            <a:pPr marL="0" indent="0">
              <a:buNone/>
            </a:pPr>
            <a:r>
              <a:rPr lang="en-US" dirty="0" smtClean="0"/>
              <a:t>Truth is, they aren’t! But there is more to the story than an egg and a sperm. </a:t>
            </a:r>
          </a:p>
          <a:p>
            <a:pPr marL="0" indent="0">
              <a:buNone/>
            </a:pPr>
            <a:endParaRPr lang="en-US" dirty="0" smtClean="0"/>
          </a:p>
          <a:p>
            <a:pPr marL="0" indent="0">
              <a:buNone/>
            </a:pPr>
            <a:r>
              <a:rPr lang="en-US" dirty="0" smtClean="0"/>
              <a:t>To put it in simple terms (for now) the fertilized egg , which we call a zygote, undergoes successive cell division. </a:t>
            </a:r>
          </a:p>
          <a:p>
            <a:pPr marL="0" indent="0">
              <a:buNone/>
            </a:pPr>
            <a:r>
              <a:rPr lang="en-US" dirty="0" smtClean="0"/>
              <a:t>What is successive cell division? </a:t>
            </a:r>
          </a:p>
          <a:p>
            <a:pPr marL="0" indent="0">
              <a:buNone/>
            </a:pPr>
            <a:endParaRPr lang="en-US" dirty="0" smtClean="0"/>
          </a:p>
          <a:p>
            <a:pPr marL="0" indent="0">
              <a:buNone/>
            </a:pPr>
            <a:r>
              <a:rPr lang="en-US" dirty="0" smtClean="0"/>
              <a:t>To better understand this we will explore the process of Meiosis. </a:t>
            </a:r>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14962" y="1447800"/>
            <a:ext cx="3352800"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4790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a:normAutofit/>
          </a:bodyPr>
          <a:lstStyle/>
          <a:p>
            <a:pPr algn="ctr"/>
            <a:r>
              <a:rPr lang="en-US" sz="4000" b="1" dirty="0" smtClean="0">
                <a:solidFill>
                  <a:schemeClr val="accent1">
                    <a:lumMod val="50000"/>
                  </a:schemeClr>
                </a:solidFill>
                <a:effectLst>
                  <a:outerShdw blurRad="38100" dist="38100" dir="2700000" algn="tl">
                    <a:srgbClr val="000000">
                      <a:alpha val="43137"/>
                    </a:srgbClr>
                  </a:outerShdw>
                </a:effectLst>
              </a:rPr>
              <a:t>Lesson Sequence</a:t>
            </a:r>
            <a:endParaRPr lang="en-US" sz="4000" b="1" dirty="0">
              <a:solidFill>
                <a:schemeClr val="accent1">
                  <a:lumMod val="50000"/>
                </a:schemeClr>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457200" y="1219200"/>
            <a:ext cx="7467600" cy="5254752"/>
          </a:xfrm>
        </p:spPr>
        <p:txBody>
          <a:bodyPr/>
          <a:lstStyle/>
          <a:p>
            <a:r>
              <a:rPr lang="en-US" dirty="0" smtClean="0"/>
              <a:t>Lesson 1: Meiosis and Sexual Reproduction</a:t>
            </a:r>
          </a:p>
          <a:p>
            <a:pPr lvl="1"/>
            <a:r>
              <a:rPr lang="en-US" dirty="0" smtClean="0"/>
              <a:t>Sex Chromosomes and Phases of Meiosis</a:t>
            </a:r>
          </a:p>
          <a:p>
            <a:r>
              <a:rPr lang="en-US" dirty="0" smtClean="0"/>
              <a:t>Lesson 2: New Gene Combinations</a:t>
            </a:r>
          </a:p>
          <a:p>
            <a:pPr lvl="1"/>
            <a:r>
              <a:rPr lang="en-US" dirty="0" smtClean="0"/>
              <a:t>Crossing Over</a:t>
            </a:r>
          </a:p>
          <a:p>
            <a:r>
              <a:rPr lang="en-US" dirty="0" smtClean="0"/>
              <a:t>Lesson 3: Atypical Chromosome Numbers</a:t>
            </a:r>
          </a:p>
          <a:p>
            <a:pPr lvl="1"/>
            <a:r>
              <a:rPr lang="en-US" dirty="0" smtClean="0"/>
              <a:t>Trisomy, Down Syndrome</a:t>
            </a:r>
            <a:r>
              <a:rPr lang="en-US" smtClean="0"/>
              <a:t>, Non-Disjunction</a:t>
            </a:r>
            <a:endParaRPr lang="en-US" dirty="0" smtClean="0"/>
          </a:p>
          <a:p>
            <a:r>
              <a:rPr lang="en-US" dirty="0" smtClean="0"/>
              <a:t>Lesson 4: Damage to Chromosome Structure</a:t>
            </a:r>
          </a:p>
          <a:p>
            <a:pPr lvl="1"/>
            <a:r>
              <a:rPr lang="en-US" dirty="0" smtClean="0"/>
              <a:t>Mutation, Translocation, Deletion, duplication, Inversion</a:t>
            </a:r>
          </a:p>
          <a:p>
            <a:r>
              <a:rPr lang="en-US" dirty="0" smtClean="0"/>
              <a:t>Lesson 5: Genetic Testing</a:t>
            </a:r>
          </a:p>
          <a:p>
            <a:pPr lvl="1"/>
            <a:r>
              <a:rPr lang="en-US" dirty="0" smtClean="0"/>
              <a:t>Prenatal Testing, Newborn Screening</a:t>
            </a:r>
          </a:p>
          <a:p>
            <a:pPr lvl="1"/>
            <a:endParaRPr lang="en-US" dirty="0" smtClean="0"/>
          </a:p>
          <a:p>
            <a:pPr lvl="1"/>
            <a:endParaRPr lang="en-US" dirty="0"/>
          </a:p>
        </p:txBody>
      </p:sp>
    </p:spTree>
    <p:extLst>
      <p:ext uri="{BB962C8B-B14F-4D97-AF65-F5344CB8AC3E}">
        <p14:creationId xmlns:p14="http://schemas.microsoft.com/office/powerpoint/2010/main" val="18624465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15962"/>
          </a:xfrm>
        </p:spPr>
        <p:txBody>
          <a:bodyPr>
            <a:normAutofit/>
          </a:bodyPr>
          <a:lstStyle/>
          <a:p>
            <a:pPr algn="ctr"/>
            <a:r>
              <a:rPr lang="en-US" sz="4000" b="1" dirty="0" smtClean="0">
                <a:solidFill>
                  <a:schemeClr val="accent1">
                    <a:lumMod val="50000"/>
                  </a:schemeClr>
                </a:solidFill>
                <a:effectLst>
                  <a:outerShdw blurRad="38100" dist="38100" dir="2700000" algn="tl">
                    <a:srgbClr val="000000">
                      <a:alpha val="43137"/>
                    </a:srgbClr>
                  </a:outerShdw>
                </a:effectLst>
              </a:rPr>
              <a:t>Curriculum Expectations</a:t>
            </a:r>
            <a:endParaRPr lang="en-US" sz="4000" b="1" dirty="0">
              <a:solidFill>
                <a:schemeClr val="accent1">
                  <a:lumMod val="50000"/>
                </a:schemeClr>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457200" y="1219200"/>
            <a:ext cx="7467600" cy="5254752"/>
          </a:xfrm>
        </p:spPr>
        <p:txBody>
          <a:bodyPr>
            <a:normAutofit/>
          </a:bodyPr>
          <a:lstStyle/>
          <a:p>
            <a:r>
              <a:rPr lang="en-US" dirty="0"/>
              <a:t>D2.2 investigate the process of meiosis, using </a:t>
            </a:r>
            <a:r>
              <a:rPr lang="en-US" dirty="0" smtClean="0"/>
              <a:t>a microscope </a:t>
            </a:r>
            <a:r>
              <a:rPr lang="en-US" dirty="0"/>
              <a:t>or similar instrument, or a </a:t>
            </a:r>
            <a:r>
              <a:rPr lang="en-US" dirty="0" smtClean="0"/>
              <a:t>computer simulation</a:t>
            </a:r>
            <a:r>
              <a:rPr lang="en-US" dirty="0"/>
              <a:t>, and draw biological diagrams </a:t>
            </a:r>
            <a:r>
              <a:rPr lang="en-US" dirty="0" smtClean="0"/>
              <a:t>to help </a:t>
            </a:r>
            <a:r>
              <a:rPr lang="en-US" dirty="0"/>
              <a:t>explain the main phases in the </a:t>
            </a:r>
            <a:r>
              <a:rPr lang="en-US" dirty="0" smtClean="0"/>
              <a:t>process</a:t>
            </a:r>
          </a:p>
          <a:p>
            <a:r>
              <a:rPr lang="en-US" dirty="0"/>
              <a:t>D3.1 explain the phases in the process of </a:t>
            </a:r>
            <a:r>
              <a:rPr lang="en-US" dirty="0" smtClean="0"/>
              <a:t>meiosis in </a:t>
            </a:r>
            <a:r>
              <a:rPr lang="en-US" dirty="0"/>
              <a:t>terms of cell division, the movement </a:t>
            </a:r>
            <a:r>
              <a:rPr lang="en-US" dirty="0" smtClean="0"/>
              <a:t>of chromosomes</a:t>
            </a:r>
            <a:r>
              <a:rPr lang="en-US" dirty="0"/>
              <a:t>, and crossing over of </a:t>
            </a:r>
            <a:r>
              <a:rPr lang="en-US" dirty="0" smtClean="0"/>
              <a:t>genetic material</a:t>
            </a:r>
          </a:p>
          <a:p>
            <a:r>
              <a:rPr lang="en-US" dirty="0"/>
              <a:t>D3.4 describe some genetic disorders caused </a:t>
            </a:r>
            <a:r>
              <a:rPr lang="en-US" dirty="0" smtClean="0"/>
              <a:t>by chromosomal </a:t>
            </a:r>
            <a:r>
              <a:rPr lang="en-US" dirty="0"/>
              <a:t>abnormalities (e.g., </a:t>
            </a:r>
            <a:r>
              <a:rPr lang="en-US" dirty="0" smtClean="0"/>
              <a:t>non-disjunction of </a:t>
            </a:r>
            <a:r>
              <a:rPr lang="en-US" dirty="0"/>
              <a:t>chromosomes during meiosis) or other </a:t>
            </a:r>
            <a:r>
              <a:rPr lang="en-US" dirty="0" smtClean="0"/>
              <a:t>genetic mutations </a:t>
            </a:r>
            <a:r>
              <a:rPr lang="en-US" dirty="0"/>
              <a:t>in terms of chromosomes </a:t>
            </a:r>
            <a:r>
              <a:rPr lang="en-US" dirty="0" smtClean="0"/>
              <a:t>affected, physical </a:t>
            </a:r>
            <a:r>
              <a:rPr lang="en-US" dirty="0"/>
              <a:t>effects, and treatments</a:t>
            </a:r>
          </a:p>
        </p:txBody>
      </p:sp>
    </p:spTree>
    <p:extLst>
      <p:ext uri="{BB962C8B-B14F-4D97-AF65-F5344CB8AC3E}">
        <p14:creationId xmlns:p14="http://schemas.microsoft.com/office/powerpoint/2010/main" val="1199961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855"/>
            <a:ext cx="7467600" cy="1143000"/>
          </a:xfrm>
        </p:spPr>
        <p:txBody>
          <a:bodyPr>
            <a:normAutofit/>
          </a:bodyPr>
          <a:lstStyle/>
          <a:p>
            <a:pPr algn="ctr"/>
            <a:r>
              <a:rPr lang="en-US" sz="4000" b="1" dirty="0" smtClean="0">
                <a:solidFill>
                  <a:schemeClr val="accent1">
                    <a:lumMod val="50000"/>
                  </a:schemeClr>
                </a:solidFill>
                <a:effectLst>
                  <a:outerShdw blurRad="38100" dist="38100" dir="2700000" algn="tl">
                    <a:srgbClr val="000000">
                      <a:alpha val="43137"/>
                    </a:srgbClr>
                  </a:outerShdw>
                </a:effectLst>
              </a:rPr>
              <a:t>Inquiry Based learning</a:t>
            </a:r>
            <a:endParaRPr lang="en-US" sz="4000" b="1" dirty="0">
              <a:solidFill>
                <a:schemeClr val="accent1">
                  <a:lumMod val="50000"/>
                </a:schemeClr>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457200" y="1219200"/>
            <a:ext cx="7467600" cy="5254752"/>
          </a:xfrm>
        </p:spPr>
        <p:txBody>
          <a:bodyPr/>
          <a:lstStyle/>
          <a:p>
            <a:r>
              <a:rPr lang="en-US" dirty="0">
                <a:hlinkClick r:id="rId2"/>
              </a:rPr>
              <a:t>http://</a:t>
            </a:r>
            <a:r>
              <a:rPr lang="en-US" dirty="0" smtClean="0">
                <a:hlinkClick r:id="rId2"/>
              </a:rPr>
              <a:t>www.youtube.com/watch?v=MqaJqLL49a0</a:t>
            </a:r>
            <a:endParaRPr lang="en-US" dirty="0" smtClean="0"/>
          </a:p>
          <a:p>
            <a:pPr marL="0" indent="0">
              <a:buNone/>
            </a:pPr>
            <a:endParaRPr lang="en-US" dirty="0" smtClean="0"/>
          </a:p>
          <a:p>
            <a:pPr marL="0" indent="0">
              <a:buNone/>
            </a:pPr>
            <a:endParaRPr lang="en-US" dirty="0" smtClean="0"/>
          </a:p>
        </p:txBody>
      </p:sp>
      <p:pic>
        <p:nvPicPr>
          <p:cNvPr id="2050"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53000"/>
                    </a14:imgEffect>
                    <a14:imgEffect>
                      <a14:brightnessContrast bright="-18000" contrast="1000"/>
                    </a14:imgEffect>
                  </a14:imgLayer>
                </a14:imgProps>
              </a:ext>
              <a:ext uri="{28A0092B-C50C-407E-A947-70E740481C1C}">
                <a14:useLocalDpi xmlns:a14="http://schemas.microsoft.com/office/drawing/2010/main" val="0"/>
              </a:ext>
            </a:extLst>
          </a:blip>
          <a:srcRect/>
          <a:stretch>
            <a:fillRect/>
          </a:stretch>
        </p:blipFill>
        <p:spPr bwMode="auto">
          <a:xfrm>
            <a:off x="1219200" y="1828800"/>
            <a:ext cx="5657849" cy="4243387"/>
          </a:xfrm>
          <a:prstGeom prst="rect">
            <a:avLst/>
          </a:prstGeom>
          <a:noFill/>
          <a:ln>
            <a:noFill/>
          </a:ln>
          <a:effectLst/>
          <a:scene3d>
            <a:camera prst="orthographicFront"/>
            <a:lightRig rig="threePt" dir="t"/>
          </a:scene3d>
          <a:sp3d>
            <a:bevelT/>
            <a:bevelB/>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05498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506496" cy="1524000"/>
          </a:xfrm>
        </p:spPr>
        <p:txBody>
          <a:bodyPr>
            <a:normAutofit fontScale="90000"/>
          </a:bodyPr>
          <a:lstStyle/>
          <a:p>
            <a:pPr algn="ctr"/>
            <a:r>
              <a:rPr lang="en-US" dirty="0" smtClean="0">
                <a:solidFill>
                  <a:schemeClr val="accent1">
                    <a:lumMod val="50000"/>
                  </a:schemeClr>
                </a:solidFill>
                <a:effectLst>
                  <a:outerShdw blurRad="38100" dist="38100" dir="2700000" algn="tl">
                    <a:srgbClr val="000000">
                      <a:alpha val="43137"/>
                    </a:srgbClr>
                  </a:outerShdw>
                </a:effectLst>
              </a:rPr>
              <a:t>Inquiry Based Learning: Teaching concept, process and skills through </a:t>
            </a:r>
            <a:br>
              <a:rPr lang="en-US" dirty="0" smtClean="0">
                <a:solidFill>
                  <a:schemeClr val="accent1">
                    <a:lumMod val="50000"/>
                  </a:schemeClr>
                </a:solidFill>
                <a:effectLst>
                  <a:outerShdw blurRad="38100" dist="38100" dir="2700000" algn="tl">
                    <a:srgbClr val="000000">
                      <a:alpha val="43137"/>
                    </a:srgbClr>
                  </a:outerShdw>
                </a:effectLst>
              </a:rPr>
            </a:br>
            <a:r>
              <a:rPr lang="en-US" dirty="0" smtClean="0">
                <a:solidFill>
                  <a:schemeClr val="accent1">
                    <a:lumMod val="50000"/>
                  </a:schemeClr>
                </a:solidFill>
                <a:effectLst>
                  <a:outerShdw blurRad="38100" dist="38100" dir="2700000" algn="tl">
                    <a:srgbClr val="000000">
                      <a:alpha val="43137"/>
                    </a:srgbClr>
                  </a:outerShdw>
                </a:effectLst>
              </a:rPr>
              <a:t>Virtual Laboratory, mnemonics and story telling</a:t>
            </a:r>
            <a:endParaRPr lang="en-US" dirty="0">
              <a:solidFill>
                <a:schemeClr val="accent1">
                  <a:lumMod val="50000"/>
                </a:schemeClr>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0" y="1676400"/>
            <a:ext cx="7924800" cy="5146964"/>
          </a:xfrm>
        </p:spPr>
        <p:txBody>
          <a:bodyPr/>
          <a:lstStyle/>
          <a:p>
            <a:r>
              <a:rPr lang="en-US" sz="2000" dirty="0" smtClean="0"/>
              <a:t>Students will explore meiosis through a virtual laboratory </a:t>
            </a:r>
          </a:p>
          <a:p>
            <a:pPr lvl="1"/>
            <a:r>
              <a:rPr lang="en-US" sz="2000" dirty="0" smtClean="0"/>
              <a:t>Students will use an inquiry based approach to manipulate chromatids in the cell.</a:t>
            </a:r>
          </a:p>
          <a:p>
            <a:pPr lvl="1"/>
            <a:r>
              <a:rPr lang="en-US" sz="2000" dirty="0" smtClean="0"/>
              <a:t>Students will interactively learn about the key processes </a:t>
            </a:r>
          </a:p>
          <a:p>
            <a:pPr marL="365760" lvl="1" indent="0">
              <a:buNone/>
            </a:pPr>
            <a:r>
              <a:rPr lang="en-US" sz="2000" dirty="0"/>
              <a:t> </a:t>
            </a:r>
            <a:r>
              <a:rPr lang="en-US" sz="2000" dirty="0" smtClean="0"/>
              <a:t>   associated with </a:t>
            </a:r>
          </a:p>
          <a:p>
            <a:pPr marL="365760" lvl="1" indent="0">
              <a:buNone/>
            </a:pPr>
            <a:r>
              <a:rPr lang="en-US" sz="2000" dirty="0" smtClean="0"/>
              <a:t>    meiosis including: </a:t>
            </a:r>
          </a:p>
          <a:p>
            <a:pPr marL="365760" lvl="1" indent="0">
              <a:buNone/>
            </a:pPr>
            <a:r>
              <a:rPr lang="en-US" sz="2000" dirty="0" smtClean="0"/>
              <a:t>    crossing over, and</a:t>
            </a:r>
          </a:p>
          <a:p>
            <a:pPr marL="365760" lvl="1" indent="0">
              <a:buNone/>
            </a:pPr>
            <a:r>
              <a:rPr lang="en-US" sz="2000" dirty="0" smtClean="0"/>
              <a:t>    random assortment</a:t>
            </a:r>
          </a:p>
          <a:p>
            <a:pPr marL="365760" lvl="1" indent="0">
              <a:buNone/>
            </a:pPr>
            <a:r>
              <a:rPr lang="en-US" sz="2000" dirty="0" smtClean="0"/>
              <a:t>    of chromosomes</a:t>
            </a:r>
          </a:p>
          <a:p>
            <a:pPr marL="365760" lvl="1" indent="0">
              <a:buNone/>
            </a:pPr>
            <a:endParaRPr lang="en-US" dirty="0"/>
          </a:p>
        </p:txBody>
      </p:sp>
      <p:pic>
        <p:nvPicPr>
          <p:cNvPr id="1031"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05200" y="3089564"/>
            <a:ext cx="5410200"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42341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467600" cy="1143000"/>
          </a:xfrm>
        </p:spPr>
        <p:txBody>
          <a:bodyPr/>
          <a:lstStyle/>
          <a:p>
            <a:pPr algn="ctr"/>
            <a:r>
              <a:rPr lang="en-US" dirty="0" smtClean="0">
                <a:solidFill>
                  <a:schemeClr val="accent1">
                    <a:lumMod val="50000"/>
                  </a:schemeClr>
                </a:solidFill>
                <a:effectLst>
                  <a:outerShdw blurRad="38100" dist="38100" dir="2700000" algn="tl">
                    <a:srgbClr val="000000">
                      <a:alpha val="43137"/>
                    </a:srgbClr>
                  </a:outerShdw>
                </a:effectLst>
              </a:rPr>
              <a:t>Inquiry Based Learning: </a:t>
            </a:r>
            <a:r>
              <a:rPr lang="en-US" dirty="0" err="1" smtClean="0">
                <a:solidFill>
                  <a:schemeClr val="accent1">
                    <a:lumMod val="50000"/>
                  </a:schemeClr>
                </a:solidFill>
                <a:effectLst>
                  <a:outerShdw blurRad="38100" dist="38100" dir="2700000" algn="tl">
                    <a:srgbClr val="000000">
                      <a:alpha val="43137"/>
                    </a:srgbClr>
                  </a:outerShdw>
                </a:effectLst>
              </a:rPr>
              <a:t>Ascospores</a:t>
            </a:r>
            <a:r>
              <a:rPr lang="en-US" dirty="0" smtClean="0">
                <a:solidFill>
                  <a:schemeClr val="accent1">
                    <a:lumMod val="50000"/>
                  </a:schemeClr>
                </a:solidFill>
                <a:effectLst>
                  <a:outerShdw blurRad="38100" dist="38100" dir="2700000" algn="tl">
                    <a:srgbClr val="000000">
                      <a:alpha val="43137"/>
                    </a:srgbClr>
                  </a:outerShdw>
                </a:effectLst>
              </a:rPr>
              <a:t> Laboratory</a:t>
            </a:r>
            <a:endParaRPr lang="en-US" dirty="0">
              <a:solidFill>
                <a:schemeClr val="accent1">
                  <a:lumMod val="50000"/>
                </a:schemeClr>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457200" y="1143000"/>
            <a:ext cx="8153400" cy="5715000"/>
          </a:xfrm>
        </p:spPr>
        <p:txBody>
          <a:bodyPr>
            <a:normAutofit fontScale="32500" lnSpcReduction="20000"/>
          </a:bodyPr>
          <a:lstStyle/>
          <a:p>
            <a:r>
              <a:rPr lang="en-US" sz="6200" dirty="0" smtClean="0"/>
              <a:t>Student will have the opportunity to perform an in class laboratory to observe meiosis through their given slides. </a:t>
            </a:r>
          </a:p>
          <a:p>
            <a:pPr lvl="1"/>
            <a:r>
              <a:rPr lang="en-US" sz="6200" dirty="0" smtClean="0"/>
              <a:t>Through Pearson Education </a:t>
            </a:r>
            <a:r>
              <a:rPr lang="en-US" sz="6200" i="1" dirty="0" smtClean="0"/>
              <a:t>Lab Bench </a:t>
            </a:r>
            <a:r>
              <a:rPr lang="en-US" sz="6200" dirty="0" smtClean="0"/>
              <a:t>students will be able to explore the phases of meiosis in </a:t>
            </a:r>
            <a:r>
              <a:rPr lang="en-US" sz="6200" dirty="0" err="1" smtClean="0"/>
              <a:t>ascospores</a:t>
            </a:r>
            <a:r>
              <a:rPr lang="en-US" sz="6200" dirty="0" smtClean="0"/>
              <a:t>. </a:t>
            </a:r>
          </a:p>
          <a:p>
            <a:pPr lvl="1"/>
            <a:r>
              <a:rPr lang="en-US" sz="6200" dirty="0" smtClean="0"/>
              <a:t>Students can manipulate various features within the laboratory, which will assist them in their investigation and follow up questions</a:t>
            </a:r>
          </a:p>
          <a:p>
            <a:pPr lvl="1"/>
            <a:r>
              <a:rPr lang="en-US" sz="6200" dirty="0" smtClean="0"/>
              <a:t>Teachers can use the follow up questions as an assessment tool for student understanding</a:t>
            </a:r>
          </a:p>
          <a:p>
            <a:endParaRPr lang="en-US" sz="1200" dirty="0" smtClean="0"/>
          </a:p>
          <a:p>
            <a:endParaRPr lang="en-US" sz="1200" dirty="0" smtClean="0"/>
          </a:p>
          <a:p>
            <a:endParaRPr lang="en-US" sz="1200" dirty="0" smtClean="0"/>
          </a:p>
          <a:p>
            <a:endParaRPr lang="en-US" sz="1200" dirty="0" smtClean="0"/>
          </a:p>
          <a:p>
            <a:endParaRPr lang="en-US" sz="1200" dirty="0" smtClean="0"/>
          </a:p>
          <a:p>
            <a:endParaRPr lang="en-US" sz="1200" dirty="0" smtClean="0"/>
          </a:p>
          <a:p>
            <a:endParaRPr lang="en-US" sz="1200" dirty="0" smtClean="0"/>
          </a:p>
          <a:p>
            <a:endParaRPr lang="en-US" sz="1200" dirty="0" smtClean="0"/>
          </a:p>
          <a:p>
            <a:endParaRPr lang="en-US" sz="1200" dirty="0" smtClean="0"/>
          </a:p>
          <a:p>
            <a:endParaRPr lang="en-US" sz="1200" dirty="0" smtClean="0"/>
          </a:p>
          <a:p>
            <a:endParaRPr lang="en-US" sz="1200" dirty="0" smtClean="0"/>
          </a:p>
          <a:p>
            <a:endParaRPr lang="en-US" sz="1200" dirty="0" smtClean="0"/>
          </a:p>
          <a:p>
            <a:endParaRPr lang="en-US" sz="1200" dirty="0" smtClean="0"/>
          </a:p>
          <a:p>
            <a:endParaRPr lang="en-US" sz="1200" dirty="0" smtClean="0"/>
          </a:p>
          <a:p>
            <a:endParaRPr lang="en-US" sz="1200" dirty="0" smtClean="0"/>
          </a:p>
          <a:p>
            <a:endParaRPr lang="en-US" sz="1200" dirty="0" smtClean="0"/>
          </a:p>
          <a:p>
            <a:endParaRPr lang="en-US" sz="1200" dirty="0" smtClean="0"/>
          </a:p>
          <a:p>
            <a:endParaRPr lang="en-US" sz="1200" dirty="0" smtClean="0"/>
          </a:p>
          <a:p>
            <a:endParaRPr lang="en-US" sz="1200" dirty="0" smtClean="0"/>
          </a:p>
          <a:p>
            <a:endParaRPr lang="en-US" sz="1200" dirty="0"/>
          </a:p>
          <a:p>
            <a:endParaRPr lang="en-US" sz="1200" dirty="0" smtClean="0"/>
          </a:p>
          <a:p>
            <a:endParaRPr lang="en-US" sz="2900" dirty="0" smtClean="0"/>
          </a:p>
          <a:p>
            <a:pPr marL="0" indent="0">
              <a:buNone/>
            </a:pPr>
            <a:r>
              <a:rPr lang="en-US" sz="3700" dirty="0" smtClean="0"/>
              <a:t>1. In the photo, how many </a:t>
            </a:r>
            <a:r>
              <a:rPr lang="en-US" sz="3700" dirty="0" err="1" smtClean="0"/>
              <a:t>asci</a:t>
            </a:r>
            <a:r>
              <a:rPr lang="en-US" sz="3700" dirty="0" smtClean="0"/>
              <a:t> marked with an X show no evidence of crossing over? </a:t>
            </a:r>
          </a:p>
          <a:p>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2455" y="3886200"/>
            <a:ext cx="3733800" cy="232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19600" y="3822556"/>
            <a:ext cx="3583530" cy="2366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40286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1143000"/>
          </a:xfrm>
        </p:spPr>
        <p:txBody>
          <a:bodyPr/>
          <a:lstStyle/>
          <a:p>
            <a:pPr algn="ctr"/>
            <a:r>
              <a:rPr lang="en-US" dirty="0" smtClean="0">
                <a:solidFill>
                  <a:schemeClr val="accent1">
                    <a:lumMod val="50000"/>
                  </a:schemeClr>
                </a:solidFill>
                <a:effectLst>
                  <a:outerShdw blurRad="38100" dist="38100" dir="2700000" algn="tl">
                    <a:srgbClr val="000000">
                      <a:alpha val="43137"/>
                    </a:srgbClr>
                  </a:outerShdw>
                </a:effectLst>
              </a:rPr>
              <a:t>Potential Student Difficulties</a:t>
            </a:r>
            <a:endParaRPr lang="en-US" dirty="0">
              <a:solidFill>
                <a:schemeClr val="accent1">
                  <a:lumMod val="50000"/>
                </a:schemeClr>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457200" y="1295400"/>
            <a:ext cx="7467600" cy="5178552"/>
          </a:xfrm>
        </p:spPr>
        <p:txBody>
          <a:bodyPr>
            <a:normAutofit fontScale="92500" lnSpcReduction="10000"/>
          </a:bodyPr>
          <a:lstStyle/>
          <a:p>
            <a:r>
              <a:rPr lang="en-US" sz="2000" dirty="0" smtClean="0"/>
              <a:t>Students may have difficulty differentiating between the different phases of meiosis as well as stages I and II. </a:t>
            </a:r>
          </a:p>
          <a:p>
            <a:pPr lvl="1"/>
            <a:r>
              <a:rPr lang="en-US" sz="1700" dirty="0" smtClean="0"/>
              <a:t>Concept can be taught by Mnemonics,  story telling (linking primary discourse) for process and reading skills (see slide 6)</a:t>
            </a:r>
          </a:p>
          <a:p>
            <a:r>
              <a:rPr lang="en-US" sz="2000" dirty="0" smtClean="0"/>
              <a:t>Unlike prophase I, prophase II is not preceded by a round of DNA replication-abstract concept that may by difficult for students to picture</a:t>
            </a:r>
          </a:p>
          <a:p>
            <a:r>
              <a:rPr lang="en-US" sz="2000" dirty="0" smtClean="0"/>
              <a:t>Abstract concept- Separation of sister chromatids in anaphase II </a:t>
            </a:r>
          </a:p>
          <a:p>
            <a:pPr lvl="1"/>
            <a:r>
              <a:rPr lang="en-US" sz="1700" dirty="0"/>
              <a:t>Once separated, sister chromatids are considered individual </a:t>
            </a:r>
            <a:r>
              <a:rPr lang="en-US" sz="1700" dirty="0" smtClean="0"/>
              <a:t>chromosomes</a:t>
            </a:r>
          </a:p>
          <a:p>
            <a:r>
              <a:rPr lang="en-US" sz="2000" dirty="0" err="1" smtClean="0"/>
              <a:t>Telophase</a:t>
            </a:r>
            <a:r>
              <a:rPr lang="en-US" sz="2000" dirty="0" smtClean="0"/>
              <a:t> II and cytokinesis produces 4 HAPLOID DAUGHTER CELLS</a:t>
            </a:r>
          </a:p>
          <a:p>
            <a:r>
              <a:rPr lang="en-US" sz="2000" dirty="0" smtClean="0"/>
              <a:t>Similarity- Confusion may arise between mitosis and meiosis processes</a:t>
            </a:r>
          </a:p>
          <a:p>
            <a:r>
              <a:rPr lang="en-US" sz="2000" dirty="0" smtClean="0"/>
              <a:t>Recognizing and differentiating between mutations: translocation, deletion, duplication, and inversion</a:t>
            </a:r>
          </a:p>
          <a:p>
            <a:endParaRPr lang="en-US" dirty="0"/>
          </a:p>
        </p:txBody>
      </p:sp>
    </p:spTree>
    <p:extLst>
      <p:ext uri="{BB962C8B-B14F-4D97-AF65-F5344CB8AC3E}">
        <p14:creationId xmlns:p14="http://schemas.microsoft.com/office/powerpoint/2010/main" val="31558972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42950"/>
            <a:ext cx="7467600" cy="1485900"/>
          </a:xfrm>
        </p:spPr>
        <p:txBody>
          <a:bodyPr/>
          <a:lstStyle/>
          <a:p>
            <a:pPr algn="ctr"/>
            <a:r>
              <a:rPr lang="en-US" dirty="0" smtClean="0">
                <a:solidFill>
                  <a:schemeClr val="accent1">
                    <a:lumMod val="50000"/>
                  </a:schemeClr>
                </a:solidFill>
                <a:effectLst>
                  <a:outerShdw blurRad="38100" dist="38100" dir="2700000" algn="tl">
                    <a:srgbClr val="000000">
                      <a:alpha val="43137"/>
                    </a:srgbClr>
                  </a:outerShdw>
                </a:effectLst>
              </a:rPr>
              <a:t>Solutions to student difficulties</a:t>
            </a:r>
            <a:endParaRPr lang="en-US" dirty="0">
              <a:solidFill>
                <a:schemeClr val="accent1">
                  <a:lumMod val="50000"/>
                </a:schemeClr>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381000" y="1066800"/>
            <a:ext cx="8402392" cy="5791200"/>
          </a:xfrm>
        </p:spPr>
        <p:txBody>
          <a:bodyPr>
            <a:normAutofit fontScale="77500" lnSpcReduction="20000"/>
          </a:bodyPr>
          <a:lstStyle/>
          <a:p>
            <a:r>
              <a:rPr lang="en-US" sz="2600" dirty="0" smtClean="0"/>
              <a:t>Virtual laboratory can help make the phases more concrete</a:t>
            </a:r>
          </a:p>
          <a:p>
            <a:r>
              <a:rPr lang="en-US" sz="2600" dirty="0" smtClean="0"/>
              <a:t>Clarifying prior knowledge and confusion and linking with the topic eases the learning process.</a:t>
            </a:r>
          </a:p>
          <a:p>
            <a:r>
              <a:rPr lang="en-US" sz="2600" dirty="0" smtClean="0"/>
              <a:t>Analogy and story telling to teach sequence, process (for example wrestling game) by linking with primary discourse and prior knowledge can enhance the skills to learn</a:t>
            </a:r>
          </a:p>
          <a:p>
            <a:r>
              <a:rPr lang="en-US" sz="2600" dirty="0" smtClean="0"/>
              <a:t>Teachers can create Venn diagrams and/or T-charts as a class to differentiate between the two cell divisions: mitosis and meiosis</a:t>
            </a:r>
          </a:p>
          <a:p>
            <a:pPr lvl="1"/>
            <a:r>
              <a:rPr lang="en-US" sz="2600" dirty="0"/>
              <a:t>In class diagrams can assist the students during activities and help them remember the concepts over </a:t>
            </a:r>
            <a:r>
              <a:rPr lang="en-US" sz="2600" dirty="0" smtClean="0"/>
              <a:t>time</a:t>
            </a:r>
          </a:p>
          <a:p>
            <a:r>
              <a:rPr lang="en-US" sz="2600" dirty="0" smtClean="0"/>
              <a:t>During the </a:t>
            </a:r>
            <a:r>
              <a:rPr lang="en-US" sz="2600" dirty="0" err="1" smtClean="0"/>
              <a:t>Ascospores</a:t>
            </a:r>
            <a:r>
              <a:rPr lang="en-US" sz="2600" dirty="0" smtClean="0"/>
              <a:t> laboratory emphasize the key differences between each phase</a:t>
            </a:r>
          </a:p>
          <a:p>
            <a:pPr lvl="1"/>
            <a:r>
              <a:rPr lang="en-US" sz="2600" dirty="0" smtClean="0"/>
              <a:t>In prophase I, homologous chromosomes exchange genetic information</a:t>
            </a:r>
          </a:p>
          <a:p>
            <a:r>
              <a:rPr lang="en-US" sz="2600" dirty="0" smtClean="0"/>
              <a:t>Creating a mnemonic for the different chromosome mutations </a:t>
            </a:r>
          </a:p>
          <a:p>
            <a:r>
              <a:rPr lang="en-US" sz="2600" dirty="0" smtClean="0"/>
              <a:t>Research different articles on </a:t>
            </a:r>
            <a:r>
              <a:rPr lang="en-US" sz="2600" dirty="0"/>
              <a:t>a</a:t>
            </a:r>
            <a:r>
              <a:rPr lang="en-US" sz="2600" dirty="0" smtClean="0"/>
              <a:t>typical chromosome </a:t>
            </a:r>
            <a:r>
              <a:rPr lang="en-US" sz="2600" dirty="0"/>
              <a:t>n</a:t>
            </a:r>
            <a:r>
              <a:rPr lang="en-US" sz="2600" dirty="0" smtClean="0"/>
              <a:t>umbers </a:t>
            </a:r>
          </a:p>
          <a:p>
            <a:pPr lvl="1"/>
            <a:r>
              <a:rPr lang="en-US" sz="2600" dirty="0" smtClean="0"/>
              <a:t>Famous PEOPLE Players-example of developmental disabilities</a:t>
            </a:r>
          </a:p>
          <a:p>
            <a:pPr marL="365760" lvl="1" indent="0">
              <a:buNone/>
            </a:pPr>
            <a:endParaRPr lang="en-US" dirty="0"/>
          </a:p>
        </p:txBody>
      </p:sp>
    </p:spTree>
    <p:extLst>
      <p:ext uri="{BB962C8B-B14F-4D97-AF65-F5344CB8AC3E}">
        <p14:creationId xmlns:p14="http://schemas.microsoft.com/office/powerpoint/2010/main" val="33076181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391</TotalTime>
  <Words>1011</Words>
  <Application>Microsoft Office PowerPoint</Application>
  <PresentationFormat>On-screen Show (4:3)</PresentationFormat>
  <Paragraphs>118</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Oriel</vt:lpstr>
      <vt:lpstr>Teaching the Concepts of Meiosis D2.2, D3.1, D3.4 </vt:lpstr>
      <vt:lpstr>Introduction to Meiosis</vt:lpstr>
      <vt:lpstr>Lesson Sequence</vt:lpstr>
      <vt:lpstr>Curriculum Expectations</vt:lpstr>
      <vt:lpstr>Inquiry Based learning</vt:lpstr>
      <vt:lpstr>Inquiry Based Learning: Teaching concept, process and skills through  Virtual Laboratory, mnemonics and story telling</vt:lpstr>
      <vt:lpstr>Inquiry Based Learning: Ascospores Laboratory</vt:lpstr>
      <vt:lpstr>Potential Student Difficulties</vt:lpstr>
      <vt:lpstr>Solutions to student difficulties</vt:lpstr>
      <vt:lpstr>Safety considerations</vt:lpstr>
      <vt:lpstr>Practical applications</vt:lpstr>
      <vt:lpstr>Differentiated assessment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the Concepts of Meiosis</dc:title>
  <dc:creator>Rosa</dc:creator>
  <cp:lastModifiedBy>Rosa</cp:lastModifiedBy>
  <cp:revision>50</cp:revision>
  <dcterms:created xsi:type="dcterms:W3CDTF">2012-07-09T12:27:37Z</dcterms:created>
  <dcterms:modified xsi:type="dcterms:W3CDTF">2012-07-13T05:48:24Z</dcterms:modified>
</cp:coreProperties>
</file>