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3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908E6E0-DB7C-483D-B1F9-5D3D594C1519}" type="datetimeFigureOut">
              <a:rPr lang="en-US" smtClean="0"/>
              <a:pPr/>
              <a:t>7/20/2012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896CBA4-ECDB-4061-8F22-810849B6D7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08E6E0-DB7C-483D-B1F9-5D3D594C1519}" type="datetimeFigureOut">
              <a:rPr lang="en-US" smtClean="0"/>
              <a:pPr/>
              <a:t>7/20/2012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08E6E0-DB7C-483D-B1F9-5D3D594C1519}" type="datetimeFigureOut">
              <a:rPr lang="en-US" smtClean="0"/>
              <a:pPr/>
              <a:t>7/20/2012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08E6E0-DB7C-483D-B1F9-5D3D594C1519}" type="datetimeFigureOut">
              <a:rPr lang="en-US" smtClean="0"/>
              <a:pPr/>
              <a:t>7/20/2012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08E6E0-DB7C-483D-B1F9-5D3D594C1519}" type="datetimeFigureOut">
              <a:rPr lang="en-US" smtClean="0"/>
              <a:pPr/>
              <a:t>7/20/2012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96CBA4-ECDB-4061-8F22-810849B6D7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08E6E0-DB7C-483D-B1F9-5D3D594C1519}" type="datetimeFigureOut">
              <a:rPr lang="en-US" smtClean="0"/>
              <a:pPr/>
              <a:t>7/20/2012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08E6E0-DB7C-483D-B1F9-5D3D594C1519}" type="datetimeFigureOut">
              <a:rPr lang="en-US" smtClean="0"/>
              <a:pPr/>
              <a:t>7/20/2012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08E6E0-DB7C-483D-B1F9-5D3D594C1519}" type="datetimeFigureOut">
              <a:rPr lang="en-US" smtClean="0"/>
              <a:pPr/>
              <a:t>7/20/2012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8E6E0-DB7C-483D-B1F9-5D3D594C1519}" type="datetimeFigureOut">
              <a:rPr lang="en-US" smtClean="0"/>
              <a:pPr/>
              <a:t>7/20/2012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08E6E0-DB7C-483D-B1F9-5D3D594C1519}" type="datetimeFigureOut">
              <a:rPr lang="en-US" smtClean="0"/>
              <a:pPr/>
              <a:t>7/20/2012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96CBA4-ECDB-4061-8F22-810849B6D7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08E6E0-DB7C-483D-B1F9-5D3D594C1519}" type="datetimeFigureOut">
              <a:rPr lang="en-US" smtClean="0"/>
              <a:pPr/>
              <a:t>7/20/2012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896CBA4-ECDB-4061-8F22-810849B6D75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908E6E0-DB7C-483D-B1F9-5D3D594C1519}" type="datetimeFigureOut">
              <a:rPr lang="en-US" smtClean="0"/>
              <a:pPr/>
              <a:t>7/20/2012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896CBA4-ECDB-4061-8F22-810849B6D75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aypeople.com/2011/06/15/stem-cell-therapy-advancements/" TargetMode="Externa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youtube.com/watch?v=Qqsf_UJcfBc"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leavingbio.net/OSMOSIS%20AND%20DIFFUSION.htm" TargetMode="External"/><Relationship Id="rId2" Type="http://schemas.openxmlformats.org/officeDocument/2006/relationships/hyperlink" Target="http://www.youtube.com/watch?v=jinJNeHvowo&amp;feature=related" TargetMode="External"/><Relationship Id="rId1" Type="http://schemas.openxmlformats.org/officeDocument/2006/relationships/slideLayout" Target="../slideLayouts/slideLayout1.xml"/><Relationship Id="rId5" Type="http://schemas.openxmlformats.org/officeDocument/2006/relationships/image" Target="../media/image7.gif"/><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youtube.com/watch?v=JGF6ry0SWPs"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28600"/>
            <a:ext cx="8534400" cy="6477000"/>
          </a:xfrm>
        </p:spPr>
        <p:txBody>
          <a:bodyPr>
            <a:normAutofit lnSpcReduction="10000"/>
          </a:bodyPr>
          <a:lstStyle/>
          <a:p>
            <a:pPr algn="ctr"/>
            <a:r>
              <a:rPr lang="en-US" sz="3200" dirty="0" smtClean="0"/>
              <a:t>Teaching the concept of</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algn="ctr"/>
            <a:endParaRPr lang="en-US" dirty="0" smtClean="0"/>
          </a:p>
          <a:p>
            <a:pPr algn="ctr"/>
            <a:r>
              <a:rPr lang="en-US" dirty="0" smtClean="0"/>
              <a:t>AND</a:t>
            </a:r>
          </a:p>
          <a:p>
            <a:pPr algn="ctr"/>
            <a:r>
              <a:rPr lang="en-US" sz="3200" dirty="0" smtClean="0"/>
              <a:t>The Transport Across The Membrane.</a:t>
            </a:r>
          </a:p>
          <a:p>
            <a:endParaRPr lang="en-US" sz="2000" dirty="0" smtClean="0"/>
          </a:p>
          <a:p>
            <a:endParaRPr lang="en-US" sz="2000" dirty="0" smtClean="0"/>
          </a:p>
          <a:p>
            <a:r>
              <a:rPr lang="en-US" sz="2000" dirty="0" smtClean="0"/>
              <a:t>FIRCY JEMON</a:t>
            </a:r>
            <a:endParaRPr lang="en-US" sz="2000" dirty="0"/>
          </a:p>
        </p:txBody>
      </p:sp>
      <p:pic>
        <p:nvPicPr>
          <p:cNvPr id="1027" name="Picture 3" descr="C:\Documents and Settings\user\My Documents\My Pictures\Fluid Mosaic banner.jpg"/>
          <p:cNvPicPr>
            <a:picLocks noChangeAspect="1" noChangeArrowheads="1"/>
          </p:cNvPicPr>
          <p:nvPr/>
        </p:nvPicPr>
        <p:blipFill>
          <a:blip r:embed="rId2"/>
          <a:srcRect/>
          <a:stretch>
            <a:fillRect/>
          </a:stretch>
        </p:blipFill>
        <p:spPr bwMode="auto">
          <a:xfrm>
            <a:off x="1905000" y="685800"/>
            <a:ext cx="5933130" cy="3657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381000"/>
            <a:ext cx="8382000" cy="6172200"/>
          </a:xfrm>
        </p:spPr>
        <p:txBody>
          <a:bodyPr/>
          <a:lstStyle/>
          <a:p>
            <a:pPr algn="ctr"/>
            <a:r>
              <a:rPr lang="en-US" sz="3200" dirty="0" smtClean="0"/>
              <a:t>Safety Consideration</a:t>
            </a:r>
          </a:p>
          <a:p>
            <a:pPr algn="l">
              <a:buFont typeface="Arial" pitchFamily="34" charset="0"/>
              <a:buChar char="•"/>
            </a:pPr>
            <a:r>
              <a:rPr lang="en-US" sz="2000" dirty="0" smtClean="0"/>
              <a:t> Precaution will be  taken to avoid improper usage of internet as this class involves virtual labs.</a:t>
            </a:r>
          </a:p>
          <a:p>
            <a:pPr algn="l"/>
            <a:endParaRPr lang="en-US" sz="2000" dirty="0" smtClean="0"/>
          </a:p>
          <a:p>
            <a:pPr algn="l">
              <a:buFont typeface="Arial" pitchFamily="34" charset="0"/>
              <a:buChar char="•"/>
            </a:pPr>
            <a:r>
              <a:rPr lang="en-US" sz="2000" dirty="0" smtClean="0"/>
              <a:t>Lab safety measures will be intact concerned with demonstrated lab, especially handling with fragile apparatus</a:t>
            </a:r>
          </a:p>
          <a:p>
            <a:pPr algn="l"/>
            <a:endParaRPr lang="en-US" sz="2000" dirty="0" smtClean="0"/>
          </a:p>
          <a:p>
            <a:pPr algn="l">
              <a:buFont typeface="Arial" pitchFamily="34" charset="0"/>
              <a:buChar char="•"/>
            </a:pPr>
            <a:r>
              <a:rPr lang="en-US" sz="2000" dirty="0" smtClean="0"/>
              <a:t>Make sure classroom has enough place to do role-play and the place for role-play will be marked.</a:t>
            </a:r>
          </a:p>
          <a:p>
            <a:pPr algn="l"/>
            <a:r>
              <a:rPr lang="en-US" sz="2000" dirty="0" smtClean="0"/>
              <a:t> </a:t>
            </a:r>
          </a:p>
          <a:p>
            <a:pPr algn="l">
              <a:buFont typeface="Arial" pitchFamily="34" charset="0"/>
              <a:buChar char="•"/>
            </a:pPr>
            <a:r>
              <a:rPr lang="en-US" sz="2000" dirty="0" smtClean="0"/>
              <a:t>Proper instructions will be given to students prior to role-play</a:t>
            </a:r>
          </a:p>
          <a:p>
            <a:pPr algn="l"/>
            <a:endParaRPr lang="en-US" sz="2000" dirty="0" smtClean="0"/>
          </a:p>
          <a:p>
            <a:pPr algn="l">
              <a:buFont typeface="Arial" pitchFamily="34" charset="0"/>
              <a:buChar char="•"/>
            </a:pPr>
            <a:r>
              <a:rPr lang="en-US" sz="2000" dirty="0" smtClean="0"/>
              <a:t>Check and confirm all the safety measures and be prepared for any unexpected incidents. </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28600"/>
            <a:ext cx="8686800" cy="6400800"/>
          </a:xfrm>
        </p:spPr>
        <p:txBody>
          <a:bodyPr>
            <a:normAutofit fontScale="77500" lnSpcReduction="20000"/>
          </a:bodyPr>
          <a:lstStyle/>
          <a:p>
            <a:pPr algn="ctr"/>
            <a:r>
              <a:rPr lang="en-US" sz="4100" dirty="0" smtClean="0"/>
              <a:t>Practical Applications</a:t>
            </a:r>
          </a:p>
          <a:p>
            <a:pPr algn="l">
              <a:buFont typeface="Arial" pitchFamily="34" charset="0"/>
              <a:buChar char="•"/>
            </a:pPr>
            <a:r>
              <a:rPr lang="en-US" sz="2600" dirty="0" smtClean="0"/>
              <a:t> Students will have debate on Stem cell Technology </a:t>
            </a:r>
          </a:p>
          <a:p>
            <a:pPr algn="l">
              <a:buFont typeface="Arial" pitchFamily="34" charset="0"/>
              <a:buChar char="•"/>
            </a:pPr>
            <a:r>
              <a:rPr lang="en-US" sz="2600" dirty="0" smtClean="0"/>
              <a:t>Presentation on advance in cell biology</a:t>
            </a:r>
          </a:p>
          <a:p>
            <a:pPr algn="l">
              <a:buFont typeface="Arial" pitchFamily="34" charset="0"/>
              <a:buChar char="•"/>
            </a:pPr>
            <a:r>
              <a:rPr lang="en-US" sz="2600" dirty="0" smtClean="0"/>
              <a:t>Stem cells have found important roles in replacing tissues which are damaged as well as providing extra-cellular factors that can promote </a:t>
            </a:r>
          </a:p>
          <a:p>
            <a:pPr algn="l"/>
            <a:r>
              <a:rPr lang="en-US" sz="2600" dirty="0" smtClean="0"/>
              <a:t>replacement of used items or materials.</a:t>
            </a:r>
          </a:p>
          <a:p>
            <a:pPr algn="l">
              <a:buFont typeface="Arial" pitchFamily="34" charset="0"/>
              <a:buChar char="•"/>
            </a:pPr>
            <a:r>
              <a:rPr lang="en-US" sz="2600" dirty="0" smtClean="0"/>
              <a:t>Students will do presentation on advance</a:t>
            </a:r>
          </a:p>
          <a:p>
            <a:pPr algn="l"/>
            <a:r>
              <a:rPr lang="en-US" sz="2600" dirty="0" smtClean="0"/>
              <a:t> in cell Biology</a:t>
            </a:r>
          </a:p>
          <a:p>
            <a:pPr algn="l"/>
            <a:r>
              <a:rPr lang="en-US" sz="2600" dirty="0" smtClean="0"/>
              <a:t> ,especially in the field of medical science.</a:t>
            </a:r>
          </a:p>
          <a:p>
            <a:pPr algn="l"/>
            <a:r>
              <a:rPr lang="en-US" sz="2600" dirty="0" smtClean="0"/>
              <a:t>                                                     </a:t>
            </a:r>
            <a:r>
              <a:rPr lang="en-US" sz="2000" dirty="0" smtClean="0"/>
              <a:t/>
            </a:r>
            <a:br>
              <a:rPr lang="en-US" sz="2000" dirty="0" smtClean="0"/>
            </a:br>
            <a:r>
              <a:rPr lang="en-US" sz="2000" dirty="0" smtClean="0"/>
              <a:t>                                                                 (A Journal)</a:t>
            </a:r>
            <a:br>
              <a:rPr lang="en-US" sz="2000" dirty="0" smtClean="0"/>
            </a:br>
            <a:endParaRPr lang="en-US" sz="2000" dirty="0" smtClean="0"/>
          </a:p>
          <a:p>
            <a:pPr algn="l">
              <a:buFont typeface="Arial" pitchFamily="34" charset="0"/>
              <a:buChar char="•"/>
            </a:pPr>
            <a:endParaRPr lang="en-US" sz="2000" dirty="0" smtClean="0"/>
          </a:p>
          <a:p>
            <a:pPr algn="l"/>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smtClean="0"/>
          </a:p>
          <a:p>
            <a:pPr algn="l"/>
            <a:endParaRPr lang="en-US" sz="2000" dirty="0" smtClean="0"/>
          </a:p>
          <a:p>
            <a:pPr algn="l"/>
            <a:r>
              <a:rPr lang="en-US" sz="2000" dirty="0" smtClean="0"/>
              <a:t>Read more: </a:t>
            </a:r>
            <a:r>
              <a:rPr lang="en-US" sz="2000" dirty="0" smtClean="0">
                <a:hlinkClick r:id="rId2"/>
              </a:rPr>
              <a:t>http://saypeople.com/2011/06/15/stem-cell-therapy-advancements/#ixzz210VPXTot</a:t>
            </a:r>
            <a:endParaRPr lang="en-US" sz="2000" dirty="0"/>
          </a:p>
        </p:txBody>
      </p:sp>
      <p:pic>
        <p:nvPicPr>
          <p:cNvPr id="3074" name="Picture 2" descr="C:\Documents and Settings\user\My Documents\My Pictures\Stem-cells-benefits.jpg"/>
          <p:cNvPicPr>
            <a:picLocks noChangeAspect="1" noChangeArrowheads="1"/>
          </p:cNvPicPr>
          <p:nvPr/>
        </p:nvPicPr>
        <p:blipFill>
          <a:blip r:embed="rId3"/>
          <a:srcRect/>
          <a:stretch>
            <a:fillRect/>
          </a:stretch>
        </p:blipFill>
        <p:spPr bwMode="auto">
          <a:xfrm>
            <a:off x="4800600" y="2057399"/>
            <a:ext cx="4114800" cy="3649979"/>
          </a:xfrm>
          <a:prstGeom prst="rect">
            <a:avLst/>
          </a:prstGeom>
          <a:noFill/>
        </p:spPr>
      </p:pic>
      <p:pic>
        <p:nvPicPr>
          <p:cNvPr id="3075" name="Picture 3" descr="C:\Documents and Settings\user\My Documents\My Pictures\ACS-Synthetic-Biology.png"/>
          <p:cNvPicPr>
            <a:picLocks noChangeAspect="1" noChangeArrowheads="1"/>
          </p:cNvPicPr>
          <p:nvPr/>
        </p:nvPicPr>
        <p:blipFill>
          <a:blip r:embed="rId4"/>
          <a:srcRect/>
          <a:stretch>
            <a:fillRect/>
          </a:stretch>
        </p:blipFill>
        <p:spPr bwMode="auto">
          <a:xfrm>
            <a:off x="457200" y="3048000"/>
            <a:ext cx="2863850" cy="294151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304800"/>
            <a:ext cx="8382000" cy="6324600"/>
          </a:xfrm>
        </p:spPr>
        <p:txBody>
          <a:bodyPr/>
          <a:lstStyle/>
          <a:p>
            <a:pPr algn="ctr"/>
            <a:r>
              <a:rPr lang="en-US" sz="3200" dirty="0" smtClean="0"/>
              <a:t>Differentiated Assessment</a:t>
            </a:r>
          </a:p>
          <a:p>
            <a:pPr algn="l">
              <a:buFont typeface="Arial" pitchFamily="34" charset="0"/>
              <a:buChar char="•"/>
            </a:pPr>
            <a:r>
              <a:rPr lang="en-US" sz="2000" dirty="0" smtClean="0"/>
              <a:t>The assessment would be mainly based on their debate on stem cell and presentation on advances in cell biology</a:t>
            </a:r>
          </a:p>
          <a:p>
            <a:pPr algn="l">
              <a:buFont typeface="Arial" pitchFamily="34" charset="0"/>
              <a:buChar char="•"/>
            </a:pPr>
            <a:r>
              <a:rPr lang="en-US" sz="2000" dirty="0" smtClean="0"/>
              <a:t>A report on Ethics of Stem cell research(Logical)</a:t>
            </a:r>
          </a:p>
          <a:p>
            <a:pPr algn="l"/>
            <a:endParaRPr lang="en-US" sz="2000" dirty="0" smtClean="0"/>
          </a:p>
          <a:p>
            <a:pPr algn="l">
              <a:buFont typeface="Arial" pitchFamily="34" charset="0"/>
              <a:buChar char="•"/>
            </a:pPr>
            <a:r>
              <a:rPr lang="en-US" sz="2000" dirty="0" smtClean="0"/>
              <a:t>Debate on stem cell technology(Inter personal)</a:t>
            </a:r>
          </a:p>
          <a:p>
            <a:pPr algn="l"/>
            <a:endParaRPr lang="en-US" sz="2000" dirty="0" smtClean="0"/>
          </a:p>
          <a:p>
            <a:pPr algn="l">
              <a:buFont typeface="Arial" pitchFamily="34" charset="0"/>
              <a:buChar char="•"/>
            </a:pPr>
            <a:r>
              <a:rPr lang="en-US" sz="2000" dirty="0" smtClean="0"/>
              <a:t>An  presentation on advances in cell biology(Audio visual)</a:t>
            </a:r>
          </a:p>
          <a:p>
            <a:pPr algn="l"/>
            <a:endParaRPr lang="en-US" sz="2000" dirty="0" smtClean="0"/>
          </a:p>
          <a:p>
            <a:pPr algn="l">
              <a:buFont typeface="Arial" pitchFamily="34" charset="0"/>
              <a:buChar char="•"/>
            </a:pPr>
            <a:r>
              <a:rPr lang="en-US" sz="2000" dirty="0" smtClean="0"/>
              <a:t>A poem about cell membrane(Linguistic)</a:t>
            </a:r>
          </a:p>
          <a:p>
            <a:pPr algn="l"/>
            <a:endParaRPr lang="en-US" sz="2000" dirty="0" smtClean="0"/>
          </a:p>
          <a:p>
            <a:pPr algn="l">
              <a:buFont typeface="Arial" pitchFamily="34" charset="0"/>
              <a:buChar char="•"/>
            </a:pPr>
            <a:r>
              <a:rPr lang="en-US" sz="2000" dirty="0" smtClean="0"/>
              <a:t>Role-play for fluid mosaic model(Kinesthetic)</a:t>
            </a:r>
          </a:p>
          <a:p>
            <a:pPr algn="l"/>
            <a:endParaRPr lang="en-US" sz="2000" dirty="0" smtClean="0"/>
          </a:p>
          <a:p>
            <a:pPr algn="l">
              <a:buFont typeface="Arial" pitchFamily="34" charset="0"/>
              <a:buChar char="•"/>
            </a:pPr>
            <a:r>
              <a:rPr lang="en-US" sz="2000" dirty="0" smtClean="0"/>
              <a:t>Students understanding on the concept would be evaluated on Unit test</a:t>
            </a:r>
          </a:p>
          <a:p>
            <a:pPr algn="l"/>
            <a:endParaRPr lang="en-US" sz="2000" dirty="0" smtClean="0"/>
          </a:p>
          <a:p>
            <a:pPr algn="l">
              <a:buFont typeface="Arial" pitchFamily="34" charset="0"/>
              <a:buChar char="•"/>
            </a:pPr>
            <a:r>
              <a:rPr lang="en-US" sz="2000" dirty="0" smtClean="0"/>
              <a:t>On presentation the new techniques and their scope in the field of medical science and industry will be assessed</a:t>
            </a:r>
          </a:p>
          <a:p>
            <a:pPr algn="l"/>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381000"/>
            <a:ext cx="8458200" cy="6248400"/>
          </a:xfrm>
        </p:spPr>
        <p:txBody>
          <a:bodyPr/>
          <a:lstStyle/>
          <a:p>
            <a:pPr algn="ctr"/>
            <a:r>
              <a:rPr lang="en-US" dirty="0" smtClean="0"/>
              <a:t>Introduction to Plasma membrane </a:t>
            </a:r>
          </a:p>
          <a:p>
            <a:pPr algn="l"/>
            <a:r>
              <a:rPr lang="en-US" sz="1800" dirty="0" smtClean="0"/>
              <a:t>All of you will make boundaries around your house. The main purpose of boundaries to protect your property from the intruders.</a:t>
            </a:r>
          </a:p>
          <a:p>
            <a:pPr algn="l"/>
            <a:endParaRPr lang="en-US" sz="1800" dirty="0"/>
          </a:p>
          <a:p>
            <a:pPr algn="l"/>
            <a:r>
              <a:rPr lang="en-US" sz="1800" dirty="0" smtClean="0"/>
              <a:t>Is there any boundary inside our body?</a:t>
            </a:r>
          </a:p>
          <a:p>
            <a:pPr algn="l"/>
            <a:endParaRPr lang="en-US" sz="1800" dirty="0"/>
          </a:p>
          <a:p>
            <a:pPr algn="l"/>
            <a:r>
              <a:rPr lang="en-US" sz="1800" dirty="0" smtClean="0"/>
              <a:t>If there what is it? How it protects?</a:t>
            </a:r>
          </a:p>
          <a:p>
            <a:pPr algn="l"/>
            <a:endParaRPr lang="en-US" sz="1800" dirty="0"/>
          </a:p>
          <a:p>
            <a:pPr algn="l"/>
            <a:endParaRPr lang="en-US" sz="1800" dirty="0" smtClean="0"/>
          </a:p>
          <a:p>
            <a:pPr algn="l"/>
            <a:endParaRPr lang="en-US" sz="1800" dirty="0"/>
          </a:p>
          <a:p>
            <a:pPr algn="l"/>
            <a:endParaRPr lang="en-US" sz="1800" dirty="0" smtClean="0"/>
          </a:p>
          <a:p>
            <a:pPr algn="l"/>
            <a:endParaRPr lang="en-US" sz="1800" dirty="0"/>
          </a:p>
          <a:p>
            <a:pPr algn="l"/>
            <a:r>
              <a:rPr lang="en-US" sz="1800" dirty="0" smtClean="0"/>
              <a:t>The answer is yes!</a:t>
            </a:r>
          </a:p>
          <a:p>
            <a:pPr algn="l"/>
            <a:r>
              <a:rPr lang="en-US" sz="1800" dirty="0" smtClean="0"/>
              <a:t>It is Plasma membrane.</a:t>
            </a:r>
          </a:p>
          <a:p>
            <a:pPr algn="l"/>
            <a:r>
              <a:rPr lang="en-US" sz="1800" dirty="0" smtClean="0"/>
              <a:t>The Plasma membrane is a dynamic barrier which regulates the exchange of materials between the cell interior and its environment through a selective permeable membrane.</a:t>
            </a:r>
          </a:p>
          <a:p>
            <a:pPr algn="l"/>
            <a:endParaRPr lang="en-US" sz="1800" dirty="0"/>
          </a:p>
          <a:p>
            <a:pPr algn="l"/>
            <a:endParaRPr lang="en-US" sz="1800" dirty="0"/>
          </a:p>
        </p:txBody>
      </p:sp>
      <p:pic>
        <p:nvPicPr>
          <p:cNvPr id="2050" name="Picture 2" descr="C:\Documents and Settings\user\My Documents\My Pictures\fluidmosaic model.jpg"/>
          <p:cNvPicPr>
            <a:picLocks noChangeAspect="1" noChangeArrowheads="1"/>
          </p:cNvPicPr>
          <p:nvPr/>
        </p:nvPicPr>
        <p:blipFill>
          <a:blip r:embed="rId2"/>
          <a:srcRect/>
          <a:stretch>
            <a:fillRect/>
          </a:stretch>
        </p:blipFill>
        <p:spPr bwMode="auto">
          <a:xfrm>
            <a:off x="4267200" y="1447800"/>
            <a:ext cx="4038600" cy="3657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304800"/>
            <a:ext cx="8534400" cy="6019800"/>
          </a:xfrm>
        </p:spPr>
        <p:txBody>
          <a:bodyPr>
            <a:normAutofit fontScale="85000" lnSpcReduction="20000"/>
          </a:bodyPr>
          <a:lstStyle/>
          <a:p>
            <a:pPr algn="ctr"/>
            <a:r>
              <a:rPr lang="en-US" sz="3800" dirty="0" smtClean="0"/>
              <a:t>Lesson Sequence</a:t>
            </a:r>
          </a:p>
          <a:p>
            <a:endParaRPr lang="en-US" dirty="0" smtClean="0"/>
          </a:p>
          <a:p>
            <a:pPr algn="l">
              <a:buFont typeface="Wingdings" pitchFamily="2" charset="2"/>
              <a:buChar char="v"/>
            </a:pPr>
            <a:r>
              <a:rPr lang="en-US" sz="2800" dirty="0" smtClean="0"/>
              <a:t> Lesson 1: Cell membrane: An overview</a:t>
            </a:r>
          </a:p>
          <a:p>
            <a:pPr algn="l">
              <a:buFont typeface="Courier New" pitchFamily="49" charset="0"/>
              <a:buChar char="o"/>
            </a:pPr>
            <a:r>
              <a:rPr lang="en-US" sz="2800" dirty="0" smtClean="0"/>
              <a:t> </a:t>
            </a:r>
            <a:r>
              <a:rPr lang="en-US" sz="2200" dirty="0"/>
              <a:t>Structure and functions of cell </a:t>
            </a:r>
            <a:r>
              <a:rPr lang="en-US" sz="2200" dirty="0" smtClean="0"/>
              <a:t>membrane</a:t>
            </a:r>
          </a:p>
          <a:p>
            <a:pPr algn="l">
              <a:buFont typeface="Wingdings" pitchFamily="2" charset="2"/>
              <a:buChar char="v"/>
            </a:pPr>
            <a:r>
              <a:rPr lang="en-US" sz="2800" dirty="0"/>
              <a:t>Lesson2: Fluid mosaic Model</a:t>
            </a:r>
          </a:p>
          <a:p>
            <a:pPr algn="l">
              <a:buFont typeface="Courier New" pitchFamily="49" charset="0"/>
              <a:buChar char="o"/>
            </a:pPr>
            <a:r>
              <a:rPr lang="en-US" sz="2200" dirty="0"/>
              <a:t>Features of Fluid mosaic </a:t>
            </a:r>
            <a:r>
              <a:rPr lang="en-US" sz="2200" dirty="0" smtClean="0"/>
              <a:t>model</a:t>
            </a:r>
          </a:p>
          <a:p>
            <a:pPr algn="l">
              <a:buFont typeface="Wingdings" pitchFamily="2" charset="2"/>
              <a:buChar char="v"/>
            </a:pPr>
            <a:r>
              <a:rPr lang="en-US" sz="2800" dirty="0" smtClean="0"/>
              <a:t>Lesson3</a:t>
            </a:r>
            <a:r>
              <a:rPr lang="en-US" sz="2800" dirty="0"/>
              <a:t>: Passive transport </a:t>
            </a:r>
          </a:p>
          <a:p>
            <a:pPr algn="l">
              <a:buFont typeface="Courier New" pitchFamily="49" charset="0"/>
              <a:buChar char="o"/>
            </a:pPr>
            <a:r>
              <a:rPr lang="en-US" sz="2200" dirty="0"/>
              <a:t>Transport by diffusion, osmosis and Facilitated </a:t>
            </a:r>
            <a:r>
              <a:rPr lang="en-US" sz="2200" dirty="0" smtClean="0"/>
              <a:t>diffusion</a:t>
            </a:r>
          </a:p>
          <a:p>
            <a:pPr algn="l">
              <a:buFont typeface="Wingdings" pitchFamily="2" charset="2"/>
              <a:buChar char="v"/>
            </a:pPr>
            <a:r>
              <a:rPr lang="en-US" sz="2800" dirty="0"/>
              <a:t>Lesson4: Active Transport</a:t>
            </a:r>
          </a:p>
          <a:p>
            <a:pPr algn="l">
              <a:buFont typeface="Courier New" pitchFamily="49" charset="0"/>
              <a:buChar char="o"/>
            </a:pPr>
            <a:r>
              <a:rPr lang="en-US" sz="2200" dirty="0"/>
              <a:t>Primary active transport and secondary active </a:t>
            </a:r>
            <a:r>
              <a:rPr lang="en-US" sz="2200" dirty="0" smtClean="0"/>
              <a:t>transport</a:t>
            </a:r>
          </a:p>
          <a:p>
            <a:pPr algn="l">
              <a:buFont typeface="Wingdings" pitchFamily="2" charset="2"/>
              <a:buChar char="v"/>
            </a:pPr>
            <a:r>
              <a:rPr lang="en-US" sz="2800" dirty="0"/>
              <a:t>Lesson5: Membrane assist </a:t>
            </a:r>
            <a:r>
              <a:rPr lang="en-US" sz="2800" dirty="0" smtClean="0"/>
              <a:t>Transport</a:t>
            </a:r>
          </a:p>
          <a:p>
            <a:pPr algn="l">
              <a:buFont typeface="Courier New" pitchFamily="49" charset="0"/>
              <a:buChar char="o"/>
            </a:pPr>
            <a:r>
              <a:rPr lang="en-US" sz="2200" dirty="0" smtClean="0"/>
              <a:t>Endocytosis and Exocytosis</a:t>
            </a:r>
          </a:p>
          <a:p>
            <a:pPr algn="l">
              <a:buFont typeface="Wingdings" pitchFamily="2" charset="2"/>
              <a:buChar char="v"/>
            </a:pPr>
            <a:r>
              <a:rPr lang="en-US" sz="2800" dirty="0" smtClean="0"/>
              <a:t>Lesson </a:t>
            </a:r>
            <a:r>
              <a:rPr lang="en-US" sz="2800" dirty="0"/>
              <a:t>6: Advances in cellular biology</a:t>
            </a:r>
          </a:p>
          <a:p>
            <a:pPr algn="l">
              <a:buFont typeface="Courier New" pitchFamily="49" charset="0"/>
              <a:buChar char="o"/>
            </a:pPr>
            <a:r>
              <a:rPr lang="en-US" sz="2200" dirty="0"/>
              <a:t>A presentation on topic</a:t>
            </a:r>
          </a:p>
          <a:p>
            <a:pPr algn="l"/>
            <a:endParaRPr lang="en-US" sz="2800" dirty="0"/>
          </a:p>
          <a:p>
            <a:pPr algn="l"/>
            <a:endParaRPr lang="en-US" sz="2800" dirty="0"/>
          </a:p>
          <a:p>
            <a:r>
              <a:rPr lang="en-US" sz="2800" dirty="0"/>
              <a:t> </a:t>
            </a:r>
          </a:p>
          <a:p>
            <a:pPr algn="l"/>
            <a:endParaRPr lang="en-US" sz="2800" dirty="0"/>
          </a:p>
          <a:p>
            <a:pPr algn="l"/>
            <a:endParaRPr lang="en-US" sz="2800" dirty="0"/>
          </a:p>
          <a:p>
            <a:pPr algn="l">
              <a:buFont typeface="Wingdings" pitchFamily="2" charset="2"/>
              <a:buChar char="v"/>
            </a:pPr>
            <a:endParaRPr lang="en-US" sz="2800" dirty="0"/>
          </a:p>
          <a:p>
            <a:pPr algn="l">
              <a:buFont typeface="Wingdings" pitchFamily="2" charset="2"/>
              <a:buChar char="v"/>
            </a:pP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304800"/>
            <a:ext cx="8534400" cy="6172200"/>
          </a:xfrm>
        </p:spPr>
        <p:txBody>
          <a:bodyPr/>
          <a:lstStyle/>
          <a:p>
            <a:pPr algn="ctr"/>
            <a:r>
              <a:rPr lang="en-US" sz="3200" dirty="0" smtClean="0"/>
              <a:t>Curriculum Expectations</a:t>
            </a:r>
          </a:p>
          <a:p>
            <a:pPr algn="l"/>
            <a:r>
              <a:rPr lang="en-US" sz="2000" dirty="0" smtClean="0"/>
              <a:t>B1.2 evaluate, on the basis of research, some advances in cellular biology and related technological applications (e.g., new treatments for cancer, </a:t>
            </a:r>
          </a:p>
          <a:p>
            <a:pPr algn="l"/>
            <a:r>
              <a:rPr lang="en-US" sz="2000" dirty="0" smtClean="0"/>
              <a:t>HIV/AIDS, and hepatitis C; radio isotopic labeling to study the function of internal organs; fluorescence to study genetic material within cells; forensic biological techniques to aid in crime resolution</a:t>
            </a:r>
          </a:p>
          <a:p>
            <a:pPr algn="l"/>
            <a:endParaRPr lang="en-US" sz="2000" dirty="0"/>
          </a:p>
          <a:p>
            <a:pPr algn="l"/>
            <a:r>
              <a:rPr lang="en-US" sz="2000" dirty="0" smtClean="0"/>
              <a:t>B2.2 plan and conduct an investigation to demonstrate the movement of substances across a membrane (e.g., the effects of salt water and </a:t>
            </a:r>
          </a:p>
          <a:p>
            <a:pPr algn="l"/>
            <a:r>
              <a:rPr lang="en-US" sz="2000" dirty="0" smtClean="0"/>
              <a:t>distilled water on a potato) </a:t>
            </a:r>
          </a:p>
          <a:p>
            <a:pPr algn="l"/>
            <a:endParaRPr lang="en-US" sz="2000" dirty="0"/>
          </a:p>
          <a:p>
            <a:pPr algn="l"/>
            <a:r>
              <a:rPr lang="en-US" sz="2000" dirty="0" smtClean="0"/>
              <a:t>B3.6 describe the structure of cell membranes according to the fluid mosaic model, and explain the dynamics of passive transport, facilitated diffusion, and the movement of large particles across the cell membrane by the processes of </a:t>
            </a:r>
          </a:p>
          <a:p>
            <a:pPr algn="l"/>
            <a:r>
              <a:rPr lang="en-US" sz="2000" dirty="0" smtClean="0"/>
              <a:t>endocytosis and exocytosis</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28600"/>
            <a:ext cx="8305800" cy="6324600"/>
          </a:xfrm>
        </p:spPr>
        <p:txBody>
          <a:bodyPr/>
          <a:lstStyle/>
          <a:p>
            <a:r>
              <a:rPr lang="en-US" dirty="0" smtClean="0">
                <a:hlinkClick r:id="rId2"/>
              </a:rPr>
              <a:t>http://www.youtube.com/watch?v=Qqsf_UJcfBc</a:t>
            </a:r>
            <a:endParaRPr lang="en-US" dirty="0" smtClean="0"/>
          </a:p>
          <a:p>
            <a:pPr algn="ctr"/>
            <a:r>
              <a:rPr lang="en-US" sz="3200" dirty="0" smtClean="0"/>
              <a:t>Fluid Mosaic Model</a:t>
            </a:r>
            <a:r>
              <a:rPr lang="en-US" dirty="0" smtClean="0"/>
              <a:t>:</a:t>
            </a:r>
          </a:p>
          <a:p>
            <a:pPr algn="ctr"/>
            <a:r>
              <a:rPr lang="en-US" dirty="0" smtClean="0"/>
              <a:t>Teaching Approach</a:t>
            </a:r>
          </a:p>
          <a:p>
            <a:pPr algn="l"/>
            <a:r>
              <a:rPr lang="en-US" sz="2000" dirty="0" smtClean="0"/>
              <a:t>Fluid Mosaic Model Role play</a:t>
            </a:r>
          </a:p>
          <a:p>
            <a:pPr algn="l">
              <a:buFont typeface="Arial" pitchFamily="34" charset="0"/>
              <a:buChar char="•"/>
            </a:pPr>
            <a:r>
              <a:rPr lang="en-US" sz="2000" dirty="0"/>
              <a:t>To begin the activity 4 pairs of students with a band tide on their head stands facing each other with extended their both arms to each other (towards centre</a:t>
            </a:r>
            <a:r>
              <a:rPr lang="en-US" sz="2000" dirty="0" smtClean="0"/>
              <a:t>).</a:t>
            </a:r>
          </a:p>
          <a:p>
            <a:pPr algn="l">
              <a:buFont typeface="Arial" pitchFamily="34" charset="0"/>
              <a:buChar char="•"/>
            </a:pPr>
            <a:r>
              <a:rPr lang="en-US" sz="2000" dirty="0"/>
              <a:t>By leaving a small gap, another 4 pairs of students stand in a same manner. </a:t>
            </a:r>
            <a:endParaRPr lang="en-US" sz="2000" dirty="0" smtClean="0"/>
          </a:p>
          <a:p>
            <a:pPr algn="l">
              <a:buFont typeface="Arial" pitchFamily="34" charset="0"/>
              <a:buChar char="•"/>
            </a:pPr>
            <a:r>
              <a:rPr lang="en-US" sz="2000" dirty="0" smtClean="0"/>
              <a:t> </a:t>
            </a:r>
            <a:r>
              <a:rPr lang="en-US" sz="2000" dirty="0"/>
              <a:t>The band tied on their head represents the polar head and the extended arm towards the centre represents the non-polar tails</a:t>
            </a:r>
            <a:r>
              <a:rPr lang="en-US" sz="2000" dirty="0" smtClean="0"/>
              <a:t>.</a:t>
            </a:r>
          </a:p>
          <a:p>
            <a:pPr algn="l">
              <a:buFont typeface="Arial" pitchFamily="34" charset="0"/>
              <a:buChar char="•"/>
            </a:pPr>
            <a:r>
              <a:rPr lang="en-US" sz="2000" dirty="0"/>
              <a:t>Now two students (assigned as integral protein) stand inside the gap facing each other without extending their arms. These students represent the integral protein (inserted protein) and the gap between them for the passage of molecules</a:t>
            </a:r>
            <a:endParaRPr lang="en-US" sz="2000" dirty="0" smtClean="0"/>
          </a:p>
          <a:p>
            <a:pPr algn="l"/>
            <a:endParaRPr lang="en-US" sz="2000" dirty="0"/>
          </a:p>
        </p:txBody>
      </p:sp>
      <p:pic>
        <p:nvPicPr>
          <p:cNvPr id="3076" name="Picture 4" descr="http://www.biologie.uni-hamburg.de/b-online/ge22/03.gif"/>
          <p:cNvPicPr>
            <a:picLocks noChangeAspect="1" noChangeArrowheads="1"/>
          </p:cNvPicPr>
          <p:nvPr/>
        </p:nvPicPr>
        <p:blipFill>
          <a:blip r:embed="rId3"/>
          <a:srcRect/>
          <a:stretch>
            <a:fillRect/>
          </a:stretch>
        </p:blipFill>
        <p:spPr bwMode="auto">
          <a:xfrm>
            <a:off x="3581400" y="5314713"/>
            <a:ext cx="3276600" cy="144263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304800"/>
            <a:ext cx="8534400" cy="6172200"/>
          </a:xfrm>
        </p:spPr>
        <p:txBody>
          <a:bodyPr/>
          <a:lstStyle/>
          <a:p>
            <a:pPr algn="ctr"/>
            <a:r>
              <a:rPr lang="en-US" sz="3200" dirty="0" smtClean="0"/>
              <a:t>Fluid Mosaic Model:</a:t>
            </a:r>
          </a:p>
          <a:p>
            <a:pPr algn="ctr"/>
            <a:r>
              <a:rPr lang="en-US" dirty="0" smtClean="0"/>
              <a:t>Teaching Approach</a:t>
            </a:r>
          </a:p>
          <a:p>
            <a:pPr algn="l"/>
            <a:r>
              <a:rPr lang="en-US" sz="2000" dirty="0" smtClean="0"/>
              <a:t>Fluid Mosaic Model Role play: </a:t>
            </a:r>
          </a:p>
          <a:p>
            <a:pPr algn="l">
              <a:buFont typeface="Arial" pitchFamily="34" charset="0"/>
              <a:buChar char="•"/>
            </a:pPr>
            <a:r>
              <a:rPr lang="en-US" sz="2000" dirty="0"/>
              <a:t>Students who represent peripheral proteins stand outside back to back </a:t>
            </a:r>
            <a:r>
              <a:rPr lang="en-US" sz="2000" dirty="0" smtClean="0"/>
              <a:t>with students who represent the lipid </a:t>
            </a:r>
            <a:r>
              <a:rPr lang="en-US" sz="2000" dirty="0" err="1" smtClean="0"/>
              <a:t>bilayer</a:t>
            </a:r>
            <a:r>
              <a:rPr lang="en-US" sz="2000" dirty="0" smtClean="0"/>
              <a:t>. Peripheral protein students stand with different </a:t>
            </a:r>
            <a:r>
              <a:rPr lang="en-US" sz="2000" dirty="0"/>
              <a:t>color flag, as they are surface markers to identify lipids and </a:t>
            </a:r>
            <a:r>
              <a:rPr lang="en-US" sz="2000" dirty="0" smtClean="0"/>
              <a:t>proteins</a:t>
            </a:r>
          </a:p>
          <a:p>
            <a:pPr algn="l">
              <a:buFont typeface="Arial" pitchFamily="34" charset="0"/>
              <a:buChar char="•"/>
            </a:pPr>
            <a:r>
              <a:rPr lang="en-US" sz="2000" dirty="0"/>
              <a:t>Now another set of students, who represents ions and molecules, can pass across through the channel until both side have equal number </a:t>
            </a:r>
            <a:r>
              <a:rPr lang="en-US" sz="2000" dirty="0" smtClean="0"/>
              <a:t>of students</a:t>
            </a:r>
            <a:r>
              <a:rPr lang="en-US" sz="2000" dirty="0"/>
              <a:t>.(demonstrating passive transport and Dynamic equilibrium</a:t>
            </a:r>
            <a:r>
              <a:rPr lang="en-US" sz="2000" dirty="0" smtClean="0"/>
              <a:t>)</a:t>
            </a:r>
          </a:p>
          <a:p>
            <a:pPr algn="l">
              <a:buFont typeface="Arial" pitchFamily="34" charset="0"/>
              <a:buChar char="•"/>
            </a:pPr>
            <a:r>
              <a:rPr lang="en-US" sz="2000" dirty="0"/>
              <a:t>Another 3 students holding their hands together(represent ATP) to attach to a student who is represents the ion pump and they splits as 2+1 (2-ADP &amp; 1 is P) which in turn help transport against concentration gradient(demonstrating active transport).</a:t>
            </a:r>
          </a:p>
          <a:p>
            <a:pPr algn="l"/>
            <a:endParaRPr lang="en-US" sz="2000" dirty="0" smtClean="0"/>
          </a:p>
        </p:txBody>
      </p:sp>
      <p:pic>
        <p:nvPicPr>
          <p:cNvPr id="4097" name="Picture 1" descr="C:\Documents and Settings\user\My Documents\My Pictures\transport_across_membranes.jpg"/>
          <p:cNvPicPr>
            <a:picLocks noChangeAspect="1" noChangeArrowheads="1"/>
          </p:cNvPicPr>
          <p:nvPr/>
        </p:nvPicPr>
        <p:blipFill>
          <a:blip r:embed="rId2"/>
          <a:srcRect/>
          <a:stretch>
            <a:fillRect/>
          </a:stretch>
        </p:blipFill>
        <p:spPr bwMode="auto">
          <a:xfrm>
            <a:off x="4724400" y="4800600"/>
            <a:ext cx="4181475" cy="18765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28600"/>
            <a:ext cx="8153400" cy="6400800"/>
          </a:xfrm>
        </p:spPr>
        <p:txBody>
          <a:bodyPr>
            <a:normAutofit fontScale="85000" lnSpcReduction="20000"/>
          </a:bodyPr>
          <a:lstStyle/>
          <a:p>
            <a:pPr algn="ctr"/>
            <a:r>
              <a:rPr lang="en-US" sz="3800" dirty="0" smtClean="0"/>
              <a:t>Inquiry based learning</a:t>
            </a:r>
          </a:p>
          <a:p>
            <a:pPr algn="ctr"/>
            <a:r>
              <a:rPr lang="en-US" sz="2000" dirty="0" smtClean="0"/>
              <a:t>Osmosis and diffusion-Laboratory</a:t>
            </a:r>
          </a:p>
          <a:p>
            <a:pPr algn="l">
              <a:buFont typeface="Arial" pitchFamily="34" charset="0"/>
              <a:buChar char="•"/>
            </a:pPr>
            <a:r>
              <a:rPr lang="en-US" sz="2000" dirty="0" smtClean="0"/>
              <a:t>Students will have an opportunity to observe demonstrated lab on osmosis with sliced potatoes in water and salt water</a:t>
            </a:r>
          </a:p>
          <a:p>
            <a:pPr algn="l">
              <a:buFont typeface="Arial" pitchFamily="34" charset="0"/>
              <a:buChar char="•"/>
            </a:pPr>
            <a:r>
              <a:rPr lang="en-US" sz="2000" dirty="0" smtClean="0"/>
              <a:t>Students will observe the changes of potatoes in salt water at different time interval </a:t>
            </a:r>
          </a:p>
          <a:p>
            <a:pPr algn="l">
              <a:buFont typeface="Arial" pitchFamily="34" charset="0"/>
              <a:buChar char="•"/>
            </a:pPr>
            <a:r>
              <a:rPr lang="en-US" sz="2000" dirty="0" smtClean="0"/>
              <a:t>Students compare the potatoes in salt water and in normal water.</a:t>
            </a:r>
          </a:p>
          <a:p>
            <a:pPr algn="l">
              <a:buFont typeface="Arial" pitchFamily="34" charset="0"/>
              <a:buChar char="•"/>
            </a:pPr>
            <a:r>
              <a:rPr lang="en-US" sz="2000" dirty="0" smtClean="0"/>
              <a:t>Student observes the Dye diffusion demo in hot and cold water</a:t>
            </a:r>
          </a:p>
          <a:p>
            <a:pPr algn="l">
              <a:buFont typeface="Arial" pitchFamily="34" charset="0"/>
              <a:buChar char="•"/>
            </a:pPr>
            <a:r>
              <a:rPr lang="en-US" sz="2000" dirty="0" smtClean="0"/>
              <a:t>Teacher can ask question to assess their understanding.</a:t>
            </a:r>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endParaRPr lang="en-US" sz="2000" dirty="0"/>
          </a:p>
          <a:p>
            <a:pPr algn="l"/>
            <a:endParaRPr lang="en-US" sz="2000" dirty="0" smtClean="0"/>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endParaRPr lang="en-US" sz="2000" dirty="0"/>
          </a:p>
          <a:p>
            <a:pPr algn="l">
              <a:buFont typeface="Arial" pitchFamily="34" charset="0"/>
              <a:buChar char="•"/>
            </a:pPr>
            <a:endParaRPr lang="en-US" sz="2000" dirty="0" smtClean="0"/>
          </a:p>
          <a:p>
            <a:pPr algn="l">
              <a:buFont typeface="Arial" pitchFamily="34" charset="0"/>
              <a:buChar char="•"/>
            </a:pPr>
            <a:endParaRPr lang="en-US" sz="2000" dirty="0"/>
          </a:p>
          <a:p>
            <a:pPr algn="l">
              <a:buFont typeface="Arial" pitchFamily="34" charset="0"/>
              <a:buChar char="•"/>
            </a:pPr>
            <a:r>
              <a:rPr lang="en-US" sz="2000" dirty="0" smtClean="0"/>
              <a:t> </a:t>
            </a:r>
            <a:r>
              <a:rPr lang="en-US" sz="2000" dirty="0" smtClean="0">
                <a:hlinkClick r:id="rId2"/>
              </a:rPr>
              <a:t>http://www.youtube.com/watch?v=jinJNeHvowo&amp;feature=related</a:t>
            </a:r>
            <a:endParaRPr lang="en-US" sz="2000" dirty="0" smtClean="0"/>
          </a:p>
          <a:p>
            <a:pPr algn="l">
              <a:buFont typeface="Arial" pitchFamily="34" charset="0"/>
              <a:buChar char="•"/>
            </a:pPr>
            <a:r>
              <a:rPr lang="en-US" sz="1800" dirty="0" smtClean="0">
                <a:hlinkClick r:id="rId3"/>
              </a:rPr>
              <a:t>http://leavingbio.net/OSMOSIS%20AND%20DIFFUSION.htm</a:t>
            </a:r>
            <a:endParaRPr lang="en-US" sz="2000" dirty="0"/>
          </a:p>
        </p:txBody>
      </p:sp>
      <p:pic>
        <p:nvPicPr>
          <p:cNvPr id="19459" name="Picture 3" descr="C:\Documents and Settings\user\My Documents\My Pictures\Solutions.bmp"/>
          <p:cNvPicPr>
            <a:picLocks noChangeAspect="1" noChangeArrowheads="1"/>
          </p:cNvPicPr>
          <p:nvPr/>
        </p:nvPicPr>
        <p:blipFill>
          <a:blip r:embed="rId4"/>
          <a:srcRect/>
          <a:stretch>
            <a:fillRect/>
          </a:stretch>
        </p:blipFill>
        <p:spPr bwMode="auto">
          <a:xfrm>
            <a:off x="457200" y="2743200"/>
            <a:ext cx="4800600" cy="2940368"/>
          </a:xfrm>
          <a:prstGeom prst="rect">
            <a:avLst/>
          </a:prstGeom>
          <a:noFill/>
        </p:spPr>
      </p:pic>
      <p:pic>
        <p:nvPicPr>
          <p:cNvPr id="19460" name="Picture 4" descr="C:\Documents and Settings\user\My Documents\My Pictures\image for diffusion.gif"/>
          <p:cNvPicPr>
            <a:picLocks noChangeAspect="1" noChangeArrowheads="1" noCrop="1"/>
          </p:cNvPicPr>
          <p:nvPr/>
        </p:nvPicPr>
        <p:blipFill>
          <a:blip r:embed="rId5"/>
          <a:srcRect/>
          <a:stretch>
            <a:fillRect/>
          </a:stretch>
        </p:blipFill>
        <p:spPr bwMode="auto">
          <a:xfrm>
            <a:off x="5562600" y="3048000"/>
            <a:ext cx="2857500" cy="28575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52400"/>
            <a:ext cx="8458200" cy="6400800"/>
          </a:xfrm>
        </p:spPr>
        <p:txBody>
          <a:bodyPr/>
          <a:lstStyle/>
          <a:p>
            <a:pPr algn="ctr"/>
            <a:r>
              <a:rPr lang="en-US" sz="3200" dirty="0" smtClean="0"/>
              <a:t>Potential Student Difficulties</a:t>
            </a:r>
          </a:p>
          <a:p>
            <a:pPr algn="l"/>
            <a:endParaRPr lang="en-US" sz="2000" dirty="0" smtClean="0"/>
          </a:p>
          <a:p>
            <a:pPr algn="l">
              <a:buFont typeface="Arial" pitchFamily="34" charset="0"/>
              <a:buChar char="•"/>
            </a:pPr>
            <a:r>
              <a:rPr lang="en-US" sz="2000" dirty="0" smtClean="0"/>
              <a:t> </a:t>
            </a:r>
            <a:r>
              <a:rPr lang="en-US" sz="2800" dirty="0" smtClean="0"/>
              <a:t>Abstract concept of fluid mosaic model</a:t>
            </a:r>
          </a:p>
          <a:p>
            <a:pPr algn="l">
              <a:buFont typeface="Arial" pitchFamily="34" charset="0"/>
              <a:buChar char="•"/>
            </a:pPr>
            <a:r>
              <a:rPr lang="en-US" sz="2800" dirty="0" smtClean="0"/>
              <a:t>Difference between osmosis and diffusion</a:t>
            </a:r>
          </a:p>
          <a:p>
            <a:pPr algn="l">
              <a:buFont typeface="Arial" pitchFamily="34" charset="0"/>
              <a:buChar char="•"/>
            </a:pPr>
            <a:r>
              <a:rPr lang="en-US" sz="2800" dirty="0" smtClean="0"/>
              <a:t>Carrier protein and their functions may be abstract for students</a:t>
            </a:r>
          </a:p>
          <a:p>
            <a:pPr algn="l">
              <a:buFont typeface="Arial" pitchFamily="34" charset="0"/>
              <a:buChar char="•"/>
            </a:pPr>
            <a:r>
              <a:rPr lang="en-US" sz="2800" dirty="0" smtClean="0"/>
              <a:t>Difference between primary</a:t>
            </a:r>
          </a:p>
          <a:p>
            <a:pPr algn="l"/>
            <a:r>
              <a:rPr lang="en-US" sz="2800" dirty="0" smtClean="0"/>
              <a:t> and secondary active transport</a:t>
            </a:r>
          </a:p>
          <a:p>
            <a:pPr algn="l">
              <a:buFont typeface="Arial" pitchFamily="34" charset="0"/>
              <a:buChar char="•"/>
            </a:pPr>
            <a:r>
              <a:rPr lang="en-US" sz="2800" dirty="0" smtClean="0"/>
              <a:t>Role of ATP in active transport</a:t>
            </a:r>
          </a:p>
          <a:p>
            <a:pPr algn="l">
              <a:buFont typeface="Arial" pitchFamily="34" charset="0"/>
              <a:buChar char="•"/>
            </a:pPr>
            <a:r>
              <a:rPr lang="en-US" sz="2800" dirty="0" smtClean="0"/>
              <a:t>Differentiating between </a:t>
            </a:r>
            <a:r>
              <a:rPr lang="en-US" sz="2800" dirty="0" err="1" smtClean="0"/>
              <a:t>Exocytosis</a:t>
            </a:r>
            <a:r>
              <a:rPr lang="en-US" sz="2800" dirty="0" smtClean="0"/>
              <a:t> and </a:t>
            </a:r>
            <a:r>
              <a:rPr lang="en-US" sz="2800" dirty="0" err="1" smtClean="0"/>
              <a:t>Endocytosis</a:t>
            </a:r>
            <a:r>
              <a:rPr lang="en-US" sz="2800" dirty="0" smtClean="0"/>
              <a:t> and their roles</a:t>
            </a:r>
            <a:endParaRPr lang="en-US" sz="2800" dirty="0"/>
          </a:p>
        </p:txBody>
      </p:sp>
      <p:pic>
        <p:nvPicPr>
          <p:cNvPr id="1026" name="Picture 2" descr="C:\Documents and Settings\user\My Documents\My Pictures\transport active s.JPG"/>
          <p:cNvPicPr>
            <a:picLocks noChangeAspect="1" noChangeArrowheads="1"/>
          </p:cNvPicPr>
          <p:nvPr/>
        </p:nvPicPr>
        <p:blipFill>
          <a:blip r:embed="rId2" cstate="print"/>
          <a:srcRect/>
          <a:stretch>
            <a:fillRect/>
          </a:stretch>
        </p:blipFill>
        <p:spPr bwMode="auto">
          <a:xfrm>
            <a:off x="5181600" y="2514600"/>
            <a:ext cx="3962400" cy="2209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381000"/>
            <a:ext cx="8458200" cy="6096000"/>
          </a:xfrm>
        </p:spPr>
        <p:txBody>
          <a:bodyPr>
            <a:normAutofit lnSpcReduction="10000"/>
          </a:bodyPr>
          <a:lstStyle/>
          <a:p>
            <a:pPr algn="ctr"/>
            <a:r>
              <a:rPr lang="en-US" sz="3200" dirty="0" smtClean="0"/>
              <a:t>Solution to Student difficulties</a:t>
            </a:r>
          </a:p>
          <a:p>
            <a:pPr algn="l">
              <a:buFont typeface="Arial" pitchFamily="34" charset="0"/>
              <a:buChar char="•"/>
            </a:pPr>
            <a:r>
              <a:rPr lang="en-US" sz="2800" dirty="0" smtClean="0"/>
              <a:t>Role-play will help to make the concept more clear</a:t>
            </a:r>
          </a:p>
          <a:p>
            <a:pPr algn="l">
              <a:buFont typeface="Arial" pitchFamily="34" charset="0"/>
              <a:buChar char="•"/>
            </a:pPr>
            <a:r>
              <a:rPr lang="en-US" sz="2800" dirty="0" smtClean="0"/>
              <a:t>A demonstrated lab as well as virtual lab helps student to understand osmosis and diffusion in a better way</a:t>
            </a:r>
          </a:p>
          <a:p>
            <a:pPr algn="l">
              <a:buFont typeface="Arial" pitchFamily="34" charset="0"/>
              <a:buChar char="•"/>
            </a:pPr>
            <a:r>
              <a:rPr lang="en-US" sz="2800" dirty="0" smtClean="0"/>
              <a:t>Carrier protein can compare with transit which helps in carrying materials</a:t>
            </a:r>
          </a:p>
          <a:p>
            <a:pPr algn="l">
              <a:buFont typeface="Arial" pitchFamily="34" charset="0"/>
              <a:buChar char="•"/>
            </a:pPr>
            <a:r>
              <a:rPr lang="en-US" sz="2800" dirty="0" smtClean="0"/>
              <a:t>A video showing </a:t>
            </a:r>
            <a:r>
              <a:rPr lang="en-US" sz="1200" dirty="0" smtClean="0">
                <a:hlinkClick r:id="rId2"/>
              </a:rPr>
              <a:t>http://www.youtube.com/watch?v=JGF6ry0SWPs</a:t>
            </a:r>
            <a:r>
              <a:rPr lang="en-US" sz="1200" dirty="0" smtClean="0"/>
              <a:t> </a:t>
            </a:r>
            <a:r>
              <a:rPr lang="en-US" sz="2800" dirty="0" smtClean="0"/>
              <a:t>Active Transport helps student to understand in a better way.</a:t>
            </a:r>
          </a:p>
          <a:p>
            <a:pPr algn="l">
              <a:buFont typeface="Arial" pitchFamily="34" charset="0"/>
              <a:buChar char="•"/>
            </a:pPr>
            <a:r>
              <a:rPr lang="en-US" sz="2800" dirty="0" smtClean="0"/>
              <a:t>A T- chart or mnemonics will </a:t>
            </a:r>
          </a:p>
          <a:p>
            <a:pPr algn="l"/>
            <a:r>
              <a:rPr lang="en-US" sz="2800" dirty="0" smtClean="0"/>
              <a:t>help to differentiate </a:t>
            </a:r>
          </a:p>
          <a:p>
            <a:pPr algn="l"/>
            <a:r>
              <a:rPr lang="en-US" sz="2800" dirty="0" smtClean="0"/>
              <a:t>between </a:t>
            </a:r>
            <a:r>
              <a:rPr lang="en-US" sz="2800" dirty="0" err="1" smtClean="0"/>
              <a:t>exocytosis</a:t>
            </a:r>
            <a:r>
              <a:rPr lang="en-US" sz="2800" dirty="0" smtClean="0"/>
              <a:t> and </a:t>
            </a:r>
            <a:r>
              <a:rPr lang="en-US" sz="2800" dirty="0" err="1" smtClean="0"/>
              <a:t>endocytosis</a:t>
            </a:r>
            <a:r>
              <a:rPr lang="en-US" sz="2800" dirty="0" smtClean="0"/>
              <a:t> </a:t>
            </a:r>
            <a:endParaRPr lang="en-US" sz="2800" dirty="0" smtClean="0"/>
          </a:p>
          <a:p>
            <a:pPr algn="l">
              <a:buFont typeface="Arial" pitchFamily="34" charset="0"/>
              <a:buChar char="•"/>
            </a:pPr>
            <a:r>
              <a:rPr lang="en-US" sz="2800" dirty="0" smtClean="0"/>
              <a:t>Lessons will be modified for ELL </a:t>
            </a:r>
          </a:p>
          <a:p>
            <a:pPr algn="l">
              <a:buFont typeface="Arial" pitchFamily="34" charset="0"/>
              <a:buChar char="•"/>
            </a:pPr>
            <a:r>
              <a:rPr lang="en-US" sz="2800" smtClean="0"/>
              <a:t>IEP students.</a:t>
            </a:r>
            <a:endParaRPr lang="en-US" sz="2800" dirty="0" smtClean="0"/>
          </a:p>
          <a:p>
            <a:pPr algn="l">
              <a:buFont typeface="Arial" pitchFamily="34" charset="0"/>
              <a:buChar char="•"/>
            </a:pPr>
            <a:endParaRPr lang="en-US" sz="2800" dirty="0" smtClean="0"/>
          </a:p>
          <a:p>
            <a:pPr algn="l">
              <a:buFont typeface="Arial" pitchFamily="34" charset="0"/>
              <a:buChar char="•"/>
            </a:pPr>
            <a:endParaRPr lang="en-US" sz="2800" dirty="0"/>
          </a:p>
        </p:txBody>
      </p:sp>
      <p:pic>
        <p:nvPicPr>
          <p:cNvPr id="2050" name="Picture 2" descr="C:\Documents and Settings\user\My Documents\My Pictures\E.R.bmp"/>
          <p:cNvPicPr>
            <a:picLocks noChangeAspect="1" noChangeArrowheads="1"/>
          </p:cNvPicPr>
          <p:nvPr/>
        </p:nvPicPr>
        <p:blipFill>
          <a:blip r:embed="rId3"/>
          <a:srcRect/>
          <a:stretch>
            <a:fillRect/>
          </a:stretch>
        </p:blipFill>
        <p:spPr bwMode="auto">
          <a:xfrm>
            <a:off x="5638800" y="4267200"/>
            <a:ext cx="3505200" cy="25146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367</TotalTime>
  <Words>957</Words>
  <Application>Microsoft Office PowerPoint</Application>
  <PresentationFormat>On-screen Show (4:3)</PresentationFormat>
  <Paragraphs>156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39</cp:revision>
  <dcterms:created xsi:type="dcterms:W3CDTF">2012-07-17T21:28:37Z</dcterms:created>
  <dcterms:modified xsi:type="dcterms:W3CDTF">2012-07-20T11:23:48Z</dcterms:modified>
</cp:coreProperties>
</file>