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 id="259" r:id="rId5"/>
    <p:sldId id="260" r:id="rId6"/>
    <p:sldId id="262" r:id="rId7"/>
    <p:sldId id="261" r:id="rId8"/>
    <p:sldId id="263" r:id="rId9"/>
    <p:sldId id="264" r:id="rId10"/>
    <p:sldId id="267" r:id="rId11"/>
    <p:sldId id="265" r:id="rId12"/>
    <p:sldId id="266" r:id="rId13"/>
    <p:sldId id="268" r:id="rId14"/>
    <p:sldId id="269" r:id="rId15"/>
    <p:sldId id="270" r:id="rId16"/>
    <p:sldId id="271" r:id="rId17"/>
    <p:sldId id="273" r:id="rId18"/>
    <p:sldId id="272" r:id="rId19"/>
    <p:sldId id="274" r:id="rId20"/>
    <p:sldId id="275" r:id="rId21"/>
    <p:sldId id="276" r:id="rId22"/>
    <p:sldId id="277" r:id="rId23"/>
    <p:sldId id="278" r:id="rId24"/>
    <p:sldId id="279" r:id="rId25"/>
    <p:sldId id="280" r:id="rId26"/>
    <p:sldId id="283" r:id="rId27"/>
    <p:sldId id="281" r:id="rId28"/>
    <p:sldId id="284"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402" y="-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132F64B4-DE1A-499A-9DB8-C5D0B546E856}" type="datetimeFigureOut">
              <a:rPr lang="en-CA" smtClean="0"/>
              <a:pPr/>
              <a:t>16/07/2012</a:t>
            </a:fld>
            <a:endParaRPr lang="en-CA"/>
          </a:p>
        </p:txBody>
      </p:sp>
      <p:sp>
        <p:nvSpPr>
          <p:cNvPr id="2" name="Footer Placeholder 1"/>
          <p:cNvSpPr>
            <a:spLocks noGrp="1"/>
          </p:cNvSpPr>
          <p:nvPr>
            <p:ph type="ftr" sz="quarter" idx="11"/>
          </p:nvPr>
        </p:nvSpPr>
        <p:spPr/>
        <p:txBody>
          <a:bodyPr/>
          <a:lstStyle/>
          <a:p>
            <a:endParaRPr lang="en-CA"/>
          </a:p>
        </p:txBody>
      </p:sp>
      <p:sp>
        <p:nvSpPr>
          <p:cNvPr id="15" name="Slide Number Placeholder 14"/>
          <p:cNvSpPr>
            <a:spLocks noGrp="1"/>
          </p:cNvSpPr>
          <p:nvPr>
            <p:ph type="sldNum" sz="quarter" idx="12"/>
          </p:nvPr>
        </p:nvSpPr>
        <p:spPr>
          <a:xfrm>
            <a:off x="8229600" y="6473952"/>
            <a:ext cx="758952" cy="246888"/>
          </a:xfrm>
        </p:spPr>
        <p:txBody>
          <a:bodyPr/>
          <a:lstStyle/>
          <a:p>
            <a:fld id="{7DCC75B4-882E-41BE-A1D0-52B933B45C9B}" type="slidenum">
              <a:rPr lang="en-CA" smtClean="0"/>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32F64B4-DE1A-499A-9DB8-C5D0B546E856}" type="datetimeFigureOut">
              <a:rPr lang="en-CA" smtClean="0"/>
              <a:pPr/>
              <a:t>16/07/2012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DCC75B4-882E-41BE-A1D0-52B933B45C9B}"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32F64B4-DE1A-499A-9DB8-C5D0B546E856}" type="datetimeFigureOut">
              <a:rPr lang="en-CA" smtClean="0"/>
              <a:pPr/>
              <a:t>16/07/2012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DCC75B4-882E-41BE-A1D0-52B933B45C9B}"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132F64B4-DE1A-499A-9DB8-C5D0B546E856}" type="datetimeFigureOut">
              <a:rPr lang="en-CA" smtClean="0"/>
              <a:pPr/>
              <a:t>16/07/2012</a:t>
            </a:fld>
            <a:endParaRPr lang="en-CA"/>
          </a:p>
        </p:txBody>
      </p:sp>
      <p:sp>
        <p:nvSpPr>
          <p:cNvPr id="19" name="Footer Placeholder 18"/>
          <p:cNvSpPr>
            <a:spLocks noGrp="1"/>
          </p:cNvSpPr>
          <p:nvPr>
            <p:ph type="ftr" sz="quarter" idx="11"/>
          </p:nvPr>
        </p:nvSpPr>
        <p:spPr>
          <a:xfrm>
            <a:off x="3581400" y="76200"/>
            <a:ext cx="2895600" cy="288925"/>
          </a:xfrm>
        </p:spPr>
        <p:txBody>
          <a:bodyPr/>
          <a:lstStyle/>
          <a:p>
            <a:endParaRPr lang="en-CA"/>
          </a:p>
        </p:txBody>
      </p:sp>
      <p:sp>
        <p:nvSpPr>
          <p:cNvPr id="16" name="Slide Number Placeholder 15"/>
          <p:cNvSpPr>
            <a:spLocks noGrp="1"/>
          </p:cNvSpPr>
          <p:nvPr>
            <p:ph type="sldNum" sz="quarter" idx="12"/>
          </p:nvPr>
        </p:nvSpPr>
        <p:spPr>
          <a:xfrm>
            <a:off x="8229600" y="6473952"/>
            <a:ext cx="758952" cy="246888"/>
          </a:xfrm>
        </p:spPr>
        <p:txBody>
          <a:bodyPr/>
          <a:lstStyle/>
          <a:p>
            <a:fld id="{7DCC75B4-882E-41BE-A1D0-52B933B45C9B}" type="slidenum">
              <a:rPr lang="en-CA" smtClean="0"/>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132F64B4-DE1A-499A-9DB8-C5D0B546E856}" type="datetimeFigureOut">
              <a:rPr lang="en-CA" smtClean="0"/>
              <a:pPr/>
              <a:t>16/07/2012</a:t>
            </a:fld>
            <a:endParaRPr lang="en-CA"/>
          </a:p>
        </p:txBody>
      </p:sp>
      <p:sp>
        <p:nvSpPr>
          <p:cNvPr id="11" name="Footer Placeholder 10"/>
          <p:cNvSpPr>
            <a:spLocks noGrp="1"/>
          </p:cNvSpPr>
          <p:nvPr>
            <p:ph type="ftr" sz="quarter" idx="11"/>
          </p:nvPr>
        </p:nvSpPr>
        <p:spPr/>
        <p:txBody>
          <a:bodyPr/>
          <a:lstStyle/>
          <a:p>
            <a:endParaRPr lang="en-CA"/>
          </a:p>
        </p:txBody>
      </p:sp>
      <p:sp>
        <p:nvSpPr>
          <p:cNvPr id="16" name="Slide Number Placeholder 15"/>
          <p:cNvSpPr>
            <a:spLocks noGrp="1"/>
          </p:cNvSpPr>
          <p:nvPr>
            <p:ph type="sldNum" sz="quarter" idx="12"/>
          </p:nvPr>
        </p:nvSpPr>
        <p:spPr/>
        <p:txBody>
          <a:bodyPr/>
          <a:lstStyle/>
          <a:p>
            <a:fld id="{7DCC75B4-882E-41BE-A1D0-52B933B45C9B}" type="slidenum">
              <a:rPr lang="en-CA" smtClean="0"/>
              <a:pPr/>
              <a:t>‹#›</a:t>
            </a:fld>
            <a:endParaRPr lang="en-CA"/>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132F64B4-DE1A-499A-9DB8-C5D0B546E856}" type="datetimeFigureOut">
              <a:rPr lang="en-CA" smtClean="0"/>
              <a:pPr/>
              <a:t>16/07/2012</a:t>
            </a:fld>
            <a:endParaRPr lang="en-CA"/>
          </a:p>
        </p:txBody>
      </p:sp>
      <p:sp>
        <p:nvSpPr>
          <p:cNvPr id="10" name="Footer Placeholder 9"/>
          <p:cNvSpPr>
            <a:spLocks noGrp="1"/>
          </p:cNvSpPr>
          <p:nvPr>
            <p:ph type="ftr" sz="quarter" idx="11"/>
          </p:nvPr>
        </p:nvSpPr>
        <p:spPr/>
        <p:txBody>
          <a:bodyPr/>
          <a:lstStyle/>
          <a:p>
            <a:endParaRPr lang="en-CA"/>
          </a:p>
        </p:txBody>
      </p:sp>
      <p:sp>
        <p:nvSpPr>
          <p:cNvPr id="31" name="Slide Number Placeholder 30"/>
          <p:cNvSpPr>
            <a:spLocks noGrp="1"/>
          </p:cNvSpPr>
          <p:nvPr>
            <p:ph type="sldNum" sz="quarter" idx="12"/>
          </p:nvPr>
        </p:nvSpPr>
        <p:spPr/>
        <p:txBody>
          <a:bodyPr/>
          <a:lstStyle/>
          <a:p>
            <a:fld id="{7DCC75B4-882E-41BE-A1D0-52B933B45C9B}" type="slidenum">
              <a:rPr lang="en-CA" smtClean="0"/>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132F64B4-DE1A-499A-9DB8-C5D0B546E856}" type="datetimeFigureOut">
              <a:rPr lang="en-CA" smtClean="0"/>
              <a:pPr/>
              <a:t>16/07/2012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a:xfrm>
            <a:off x="8229600" y="6477000"/>
            <a:ext cx="762000" cy="246888"/>
          </a:xfrm>
        </p:spPr>
        <p:txBody>
          <a:bodyPr/>
          <a:lstStyle/>
          <a:p>
            <a:fld id="{7DCC75B4-882E-41BE-A1D0-52B933B45C9B}" type="slidenum">
              <a:rPr lang="en-CA" smtClean="0"/>
              <a:pPr/>
              <a:t>‹#›</a:t>
            </a:fld>
            <a:endParaRPr lang="en-CA"/>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132F64B4-DE1A-499A-9DB8-C5D0B546E856}" type="datetimeFigureOut">
              <a:rPr lang="en-CA" smtClean="0"/>
              <a:pPr/>
              <a:t>16/07/2012</a:t>
            </a:fld>
            <a:endParaRPr lang="en-CA"/>
          </a:p>
        </p:txBody>
      </p:sp>
      <p:sp>
        <p:nvSpPr>
          <p:cNvPr id="21" name="Footer Placeholder 20"/>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DCC75B4-882E-41BE-A1D0-52B933B45C9B}"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32F64B4-DE1A-499A-9DB8-C5D0B546E856}" type="datetimeFigureOut">
              <a:rPr lang="en-CA" smtClean="0"/>
              <a:pPr/>
              <a:t>16/07/2012</a:t>
            </a:fld>
            <a:endParaRPr lang="en-CA"/>
          </a:p>
        </p:txBody>
      </p:sp>
      <p:sp>
        <p:nvSpPr>
          <p:cNvPr id="24" name="Footer Placeholder 23"/>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DCC75B4-882E-41BE-A1D0-52B933B45C9B}"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132F64B4-DE1A-499A-9DB8-C5D0B546E856}" type="datetimeFigureOut">
              <a:rPr lang="en-CA" smtClean="0"/>
              <a:pPr/>
              <a:t>16/07/2012</a:t>
            </a:fld>
            <a:endParaRPr lang="en-CA"/>
          </a:p>
        </p:txBody>
      </p:sp>
      <p:sp>
        <p:nvSpPr>
          <p:cNvPr id="29" name="Footer Placeholder 28"/>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DCC75B4-882E-41BE-A1D0-52B933B45C9B}" type="slidenum">
              <a:rPr lang="en-CA" smtClean="0"/>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132F64B4-DE1A-499A-9DB8-C5D0B546E856}" type="datetimeFigureOut">
              <a:rPr lang="en-CA" smtClean="0"/>
              <a:pPr/>
              <a:t>16/07/2012</a:t>
            </a:fld>
            <a:endParaRPr lang="en-CA"/>
          </a:p>
        </p:txBody>
      </p:sp>
      <p:sp>
        <p:nvSpPr>
          <p:cNvPr id="5" name="Footer Placeholder 4"/>
          <p:cNvSpPr>
            <a:spLocks noGrp="1"/>
          </p:cNvSpPr>
          <p:nvPr>
            <p:ph type="ftr" sz="quarter" idx="11"/>
          </p:nvPr>
        </p:nvSpPr>
        <p:spPr/>
        <p:txBody>
          <a:bodyPr/>
          <a:lstStyle/>
          <a:p>
            <a:endParaRPr lang="en-CA"/>
          </a:p>
        </p:txBody>
      </p:sp>
      <p:sp>
        <p:nvSpPr>
          <p:cNvPr id="31" name="Slide Number Placeholder 30"/>
          <p:cNvSpPr>
            <a:spLocks noGrp="1"/>
          </p:cNvSpPr>
          <p:nvPr>
            <p:ph type="sldNum" sz="quarter" idx="12"/>
          </p:nvPr>
        </p:nvSpPr>
        <p:spPr/>
        <p:txBody>
          <a:bodyPr/>
          <a:lstStyle/>
          <a:p>
            <a:fld id="{7DCC75B4-882E-41BE-A1D0-52B933B45C9B}" type="slidenum">
              <a:rPr lang="en-CA" smtClean="0"/>
              <a:pPr/>
              <a:t>‹#›</a:t>
            </a:fld>
            <a:endParaRPr lang="en-CA"/>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132F64B4-DE1A-499A-9DB8-C5D0B546E856}" type="datetimeFigureOut">
              <a:rPr lang="en-CA" smtClean="0"/>
              <a:pPr/>
              <a:t>16/07/2012</a:t>
            </a:fld>
            <a:endParaRPr lang="en-CA"/>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CA"/>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DCC75B4-882E-41BE-A1D0-52B933B45C9B}" type="slidenum">
              <a:rPr lang="en-CA" smtClean="0"/>
              <a:pPr/>
              <a:t>‹#›</a:t>
            </a:fld>
            <a:endParaRPr lang="en-CA"/>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en.wikipedia.org/wiki/Polarization_(waves)"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en.wikipedia.org/wiki/Calcite"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3dglasses.rainbowsymphony.com/flash_animations_files/Polar.jpg"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620688"/>
            <a:ext cx="8439472" cy="5688633"/>
          </a:xfrm>
        </p:spPr>
        <p:txBody>
          <a:bodyPr>
            <a:normAutofit/>
          </a:bodyPr>
          <a:lstStyle/>
          <a:p>
            <a:pPr algn="ctr"/>
            <a:r>
              <a:rPr lang="en-CA" dirty="0" smtClean="0"/>
              <a:t/>
            </a:r>
            <a:br>
              <a:rPr lang="en-CA" dirty="0" smtClean="0"/>
            </a:br>
            <a:r>
              <a:rPr lang="en-CA" dirty="0" smtClean="0"/>
              <a:t/>
            </a:r>
            <a:br>
              <a:rPr lang="en-CA" dirty="0" smtClean="0"/>
            </a:br>
            <a:r>
              <a:rPr lang="en-CA" dirty="0" smtClean="0"/>
              <a:t>The Concept of Polarization</a:t>
            </a:r>
            <a:br>
              <a:rPr lang="en-CA" dirty="0" smtClean="0"/>
            </a:br>
            <a:r>
              <a:rPr lang="en-CA" dirty="0" smtClean="0"/>
              <a:t>By:</a:t>
            </a:r>
            <a:br>
              <a:rPr lang="en-CA" dirty="0" smtClean="0"/>
            </a:br>
            <a:r>
              <a:rPr lang="en-CA" dirty="0" err="1" smtClean="0"/>
              <a:t>Roya</a:t>
            </a:r>
            <a:r>
              <a:rPr lang="en-CA" dirty="0" smtClean="0"/>
              <a:t> </a:t>
            </a:r>
            <a:r>
              <a:rPr lang="en-CA" dirty="0" err="1" smtClean="0"/>
              <a:t>Tavangar</a:t>
            </a:r>
            <a:r>
              <a:rPr lang="en-CA" dirty="0" smtClean="0"/>
              <a:t> </a:t>
            </a:r>
            <a:r>
              <a:rPr lang="en-CA" dirty="0" smtClean="0">
                <a:solidFill>
                  <a:srgbClr val="FF0000"/>
                </a:solidFill>
              </a:rPr>
              <a:t>&amp;</a:t>
            </a:r>
            <a:r>
              <a:rPr lang="en-CA" dirty="0" smtClean="0"/>
              <a:t> </a:t>
            </a:r>
            <a:r>
              <a:rPr lang="en-CA" dirty="0" err="1" smtClean="0"/>
              <a:t>Paresh</a:t>
            </a:r>
            <a:r>
              <a:rPr lang="en-CA" dirty="0" smtClean="0"/>
              <a:t> CHRISTIAN</a:t>
            </a:r>
            <a:endParaRPr lang="en-CA" dirty="0"/>
          </a:p>
        </p:txBody>
      </p:sp>
      <p:sp>
        <p:nvSpPr>
          <p:cNvPr id="3" name="Subtitle 2"/>
          <p:cNvSpPr>
            <a:spLocks noGrp="1"/>
          </p:cNvSpPr>
          <p:nvPr>
            <p:ph type="subTitle" idx="1"/>
          </p:nvPr>
        </p:nvSpPr>
        <p:spPr/>
        <p:txBody>
          <a:bodyPr/>
          <a:lstStyle/>
          <a:p>
            <a:r>
              <a:rPr lang="en-CA" dirty="0" smtClean="0"/>
              <a:t> </a:t>
            </a:r>
            <a:endParaRPr lang="en-CA" dirty="0"/>
          </a:p>
        </p:txBody>
      </p:sp>
    </p:spTree>
  </p:cSld>
  <p:clrMapOvr>
    <a:masterClrMapping/>
  </p:clrMapOvr>
  <p:transition spd="med">
    <p:split orient="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a:t>Polarisation</a:t>
            </a:r>
          </a:p>
        </p:txBody>
      </p:sp>
      <p:sp>
        <p:nvSpPr>
          <p:cNvPr id="3" name="Content Placeholder 2"/>
          <p:cNvSpPr>
            <a:spLocks noGrp="1"/>
          </p:cNvSpPr>
          <p:nvPr>
            <p:ph idx="1"/>
          </p:nvPr>
        </p:nvSpPr>
        <p:spPr/>
        <p:txBody>
          <a:bodyPr/>
          <a:lstStyle/>
          <a:p>
            <a:r>
              <a:rPr lang="en-CA" b="1" dirty="0"/>
              <a:t>When light travels through space it vibrates in all planes.  However, when light is passed through a </a:t>
            </a:r>
            <a:r>
              <a:rPr lang="en-CA" b="1" i="1" dirty="0"/>
              <a:t>polarising</a:t>
            </a:r>
            <a:r>
              <a:rPr lang="en-CA" b="1" dirty="0"/>
              <a:t> filter, the filter allows light waves through that are polarised in one plane. </a:t>
            </a:r>
            <a:r>
              <a:rPr lang="en-CA" b="1" dirty="0" smtClean="0"/>
              <a:t>In </a:t>
            </a:r>
            <a:r>
              <a:rPr lang="en-CA" b="1" dirty="0"/>
              <a:t>other words, the only light that passes through a polarising filter is the light that was vibrating in the same plane as the polarising filter. </a:t>
            </a:r>
          </a:p>
          <a:p>
            <a:endParaRPr lang="en-CA" dirty="0"/>
          </a:p>
        </p:txBody>
      </p: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650306"/>
          </a:xfrm>
        </p:spPr>
        <p:txBody>
          <a:bodyPr>
            <a:normAutofit/>
          </a:bodyPr>
          <a:lstStyle/>
          <a:p>
            <a:r>
              <a:rPr lang="en-CA" dirty="0"/>
              <a:t>Displacement of light rays with perpendicular </a:t>
            </a:r>
            <a:r>
              <a:rPr lang="en-CA" u="sng" dirty="0">
                <a:hlinkClick r:id="rId2" tooltip="Polarization (waves)"/>
              </a:rPr>
              <a:t>polarization</a:t>
            </a:r>
            <a:r>
              <a:rPr lang="en-CA" dirty="0"/>
              <a:t> through a </a:t>
            </a:r>
            <a:r>
              <a:rPr lang="en-CA" dirty="0" err="1"/>
              <a:t>birefringent</a:t>
            </a:r>
            <a:r>
              <a:rPr lang="en-CA" dirty="0"/>
              <a:t> material</a:t>
            </a:r>
            <a:br>
              <a:rPr lang="en-CA" dirty="0"/>
            </a:br>
            <a:endParaRPr lang="en-CA" dirty="0"/>
          </a:p>
        </p:txBody>
      </p:sp>
      <p:pic>
        <p:nvPicPr>
          <p:cNvPr id="4" name="Content Placeholder 3"/>
          <p:cNvPicPr>
            <a:picLocks noGrp="1"/>
          </p:cNvPicPr>
          <p:nvPr>
            <p:ph idx="1"/>
          </p:nvPr>
        </p:nvPicPr>
        <p:blipFill>
          <a:blip r:embed="rId3" cstate="print"/>
          <a:stretch>
            <a:fillRect/>
          </a:stretch>
        </p:blipFill>
        <p:spPr bwMode="auto">
          <a:xfrm>
            <a:off x="3291840" y="2407444"/>
            <a:ext cx="2712720" cy="28194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78298"/>
          </a:xfrm>
        </p:spPr>
        <p:txBody>
          <a:bodyPr>
            <a:normAutofit/>
          </a:bodyPr>
          <a:lstStyle/>
          <a:p>
            <a:r>
              <a:rPr lang="en-CA" dirty="0"/>
              <a:t>A </a:t>
            </a:r>
            <a:r>
              <a:rPr lang="en-CA" u="sng" dirty="0">
                <a:hlinkClick r:id="rId2" tooltip="Calcite"/>
              </a:rPr>
              <a:t>calcite</a:t>
            </a:r>
            <a:r>
              <a:rPr lang="en-CA" dirty="0"/>
              <a:t> crystal laid upon a graph paper with blue lines showing the double refraction</a:t>
            </a:r>
            <a:br>
              <a:rPr lang="en-CA" dirty="0"/>
            </a:br>
            <a:endParaRPr lang="en-CA" dirty="0"/>
          </a:p>
        </p:txBody>
      </p:sp>
      <p:pic>
        <p:nvPicPr>
          <p:cNvPr id="4" name="Content Placeholder 3" descr="http://upload.wikimedia.org/wikipedia/commons/0/09/Crystal_on_graph_paper.jpg"/>
          <p:cNvPicPr>
            <a:picLocks noGrp="1"/>
          </p:cNvPicPr>
          <p:nvPr>
            <p:ph idx="1"/>
          </p:nvPr>
        </p:nvPicPr>
        <p:blipFill>
          <a:blip r:embed="rId3" cstate="print"/>
          <a:stretch>
            <a:fillRect/>
          </a:stretch>
        </p:blipFill>
        <p:spPr bwMode="auto">
          <a:xfrm>
            <a:off x="2262447" y="2152520"/>
            <a:ext cx="4771505" cy="3329247"/>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404664"/>
            <a:ext cx="8686800" cy="838200"/>
          </a:xfrm>
        </p:spPr>
        <p:txBody>
          <a:bodyPr>
            <a:normAutofit fontScale="90000"/>
          </a:bodyPr>
          <a:lstStyle/>
          <a:p>
            <a:r>
              <a:rPr lang="en-CA" dirty="0" smtClean="0"/>
              <a:t/>
            </a:r>
            <a:br>
              <a:rPr lang="en-CA" dirty="0" smtClean="0"/>
            </a:br>
            <a:r>
              <a:rPr lang="en-CA" dirty="0" smtClean="0"/>
              <a:t/>
            </a:r>
            <a:br>
              <a:rPr lang="en-CA" dirty="0" smtClean="0"/>
            </a:br>
            <a:r>
              <a:rPr lang="en-CA" dirty="0" smtClean="0"/>
              <a:t/>
            </a:r>
            <a:br>
              <a:rPr lang="en-CA" dirty="0" smtClean="0"/>
            </a:br>
            <a:r>
              <a:rPr lang="en-CA" dirty="0" smtClean="0"/>
              <a:t>After horizontally polarized light</a:t>
            </a:r>
            <a:br>
              <a:rPr lang="en-CA" dirty="0" smtClean="0"/>
            </a:br>
            <a:r>
              <a:rPr lang="en-CA" dirty="0" smtClean="0"/>
              <a:t>passes through the analyzer, the</a:t>
            </a:r>
            <a:br>
              <a:rPr lang="en-CA" dirty="0" smtClean="0"/>
            </a:br>
            <a:r>
              <a:rPr lang="en-CA" dirty="0" smtClean="0"/>
              <a:t>light energy is reduced significantly</a:t>
            </a:r>
            <a:endParaRPr lang="en-CA" dirty="0"/>
          </a:p>
        </p:txBody>
      </p:sp>
      <p:pic>
        <p:nvPicPr>
          <p:cNvPr id="4" name="Content Placeholder 3" descr="polarize diagram"/>
          <p:cNvPicPr>
            <a:picLocks noGrp="1"/>
          </p:cNvPicPr>
          <p:nvPr>
            <p:ph idx="1"/>
          </p:nvPr>
        </p:nvPicPr>
        <p:blipFill>
          <a:blip r:embed="rId2" cstate="print"/>
          <a:stretch>
            <a:fillRect/>
          </a:stretch>
        </p:blipFill>
        <p:spPr bwMode="auto">
          <a:xfrm>
            <a:off x="2057400" y="2945416"/>
            <a:ext cx="5181600" cy="1743456"/>
          </a:xfrm>
          <a:prstGeom prst="rect">
            <a:avLst/>
          </a:prstGeom>
          <a:noFill/>
          <a:ln w="9525">
            <a:noFill/>
            <a:miter lim="800000"/>
            <a:headEnd/>
            <a:tailEnd/>
          </a:ln>
        </p:spPr>
      </p:pic>
    </p:spTree>
  </p:cSld>
  <p:clrMapOvr>
    <a:masterClrMapping/>
  </p:clrMapOvr>
  <p:transition spd="med">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CA" dirty="0" smtClean="0"/>
              <a:t>Horizontally &amp; Vertically polarized </a:t>
            </a:r>
            <a:br>
              <a:rPr lang="en-CA" dirty="0" smtClean="0"/>
            </a:br>
            <a:endParaRPr lang="en-CA" dirty="0"/>
          </a:p>
        </p:txBody>
      </p:sp>
      <p:pic>
        <p:nvPicPr>
          <p:cNvPr id="4" name="il_fi" descr="http://www.one-school.net/Malaysia/UniversityandCollege/SPM/revisioncard/physics/wave/images/polarization.png"/>
          <p:cNvPicPr>
            <a:picLocks noGrp="1"/>
          </p:cNvPicPr>
          <p:nvPr>
            <p:ph idx="1"/>
          </p:nvPr>
        </p:nvPicPr>
        <p:blipFill>
          <a:blip r:embed="rId2" cstate="print"/>
          <a:srcRect/>
          <a:stretch>
            <a:fillRect/>
          </a:stretch>
        </p:blipFill>
        <p:spPr bwMode="auto">
          <a:xfrm>
            <a:off x="1187624" y="1628800"/>
            <a:ext cx="5760640" cy="4536504"/>
          </a:xfrm>
          <a:prstGeom prst="rect">
            <a:avLst/>
          </a:prstGeom>
          <a:noFill/>
          <a:ln w="9525">
            <a:noFill/>
            <a:miter lim="800000"/>
            <a:headEnd/>
            <a:tailEnd/>
          </a:ln>
        </p:spPr>
      </p:pic>
    </p:spTree>
  </p:cSld>
  <p:clrMapOvr>
    <a:masterClrMapping/>
  </p:clrMapOvr>
  <p:transition spd="med">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t>Polarization can be achieved four ways</a:t>
            </a:r>
          </a:p>
        </p:txBody>
      </p:sp>
      <p:sp>
        <p:nvSpPr>
          <p:cNvPr id="3" name="Content Placeholder 2"/>
          <p:cNvSpPr>
            <a:spLocks noGrp="1"/>
          </p:cNvSpPr>
          <p:nvPr>
            <p:ph idx="1"/>
          </p:nvPr>
        </p:nvSpPr>
        <p:spPr/>
        <p:txBody>
          <a:bodyPr/>
          <a:lstStyle/>
          <a:p>
            <a:r>
              <a:rPr lang="en-CA" b="1" dirty="0"/>
              <a:t>The first is by double </a:t>
            </a:r>
            <a:r>
              <a:rPr lang="en-CA" b="1" dirty="0" smtClean="0"/>
              <a:t>refraction</a:t>
            </a:r>
          </a:p>
          <a:p>
            <a:r>
              <a:rPr lang="en-CA" b="1" dirty="0" smtClean="0"/>
              <a:t>The second is by reflection</a:t>
            </a:r>
          </a:p>
          <a:p>
            <a:r>
              <a:rPr lang="en-CA" b="1" dirty="0"/>
              <a:t>The third way is through </a:t>
            </a:r>
            <a:r>
              <a:rPr lang="en-CA" b="1" dirty="0" smtClean="0"/>
              <a:t>scattering</a:t>
            </a:r>
          </a:p>
          <a:p>
            <a:r>
              <a:rPr lang="en-CA" b="1" dirty="0"/>
              <a:t>The fourth method of polarizing is to use a polarizing filter</a:t>
            </a:r>
          </a:p>
        </p:txBody>
      </p:sp>
    </p:spTree>
  </p:cSld>
  <p:clrMapOvr>
    <a:masterClrMapping/>
  </p:clrMapOvr>
  <p:transition spd="med">
    <p:wipe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06290"/>
          </a:xfrm>
        </p:spPr>
        <p:txBody>
          <a:bodyPr>
            <a:normAutofit fontScale="90000"/>
          </a:bodyPr>
          <a:lstStyle/>
          <a:p>
            <a:r>
              <a:rPr lang="en-CA" dirty="0" smtClean="0"/>
              <a:t>double refraction the property of</a:t>
            </a:r>
            <a:br>
              <a:rPr lang="en-CA" dirty="0" smtClean="0"/>
            </a:br>
            <a:r>
              <a:rPr lang="en-CA" dirty="0" smtClean="0"/>
              <a:t>certain crystals (e.g., calcite) to split</a:t>
            </a:r>
            <a:br>
              <a:rPr lang="en-CA" dirty="0" smtClean="0"/>
            </a:br>
            <a:r>
              <a:rPr lang="en-CA" dirty="0" smtClean="0"/>
              <a:t>an incident beam of light into two</a:t>
            </a:r>
            <a:br>
              <a:rPr lang="en-CA" dirty="0" smtClean="0"/>
            </a:br>
            <a:endParaRPr lang="en-CA" dirty="0"/>
          </a:p>
        </p:txBody>
      </p:sp>
      <p:pic>
        <p:nvPicPr>
          <p:cNvPr id="5" name="Content Placeholder 4" descr="Double refraction in Iceland Spar"/>
          <p:cNvPicPr>
            <a:picLocks noGrp="1"/>
          </p:cNvPicPr>
          <p:nvPr>
            <p:ph idx="1"/>
          </p:nvPr>
        </p:nvPicPr>
        <p:blipFill>
          <a:blip r:embed="rId2" cstate="print"/>
          <a:stretch>
            <a:fillRect/>
          </a:stretch>
        </p:blipFill>
        <p:spPr bwMode="auto">
          <a:xfrm>
            <a:off x="2195736" y="2204864"/>
            <a:ext cx="4445000" cy="4267200"/>
          </a:xfrm>
          <a:prstGeom prst="rect">
            <a:avLst/>
          </a:prstGeom>
          <a:noFill/>
          <a:ln w="9525">
            <a:noFill/>
            <a:miter lim="800000"/>
            <a:headEnd/>
            <a:tailEnd/>
          </a:ln>
        </p:spPr>
      </p:pic>
    </p:spTree>
  </p:cSld>
  <p:clrMapOvr>
    <a:masterClrMapping/>
  </p:clrMapOvr>
  <p:transition spd="med">
    <p:pul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Polarization By Double Reflection</a:t>
            </a:r>
            <a:endParaRPr lang="en-CA" dirty="0"/>
          </a:p>
        </p:txBody>
      </p:sp>
      <p:pic>
        <p:nvPicPr>
          <p:cNvPr id="4" name="Content Placeholder 3" descr="Fig-1.jpg"/>
          <p:cNvPicPr>
            <a:picLocks noGrp="1"/>
          </p:cNvPicPr>
          <p:nvPr>
            <p:ph idx="1"/>
          </p:nvPr>
        </p:nvPicPr>
        <p:blipFill>
          <a:blip r:embed="rId2" cstate="print"/>
          <a:srcRect/>
          <a:stretch>
            <a:fillRect/>
          </a:stretch>
        </p:blipFill>
        <p:spPr bwMode="auto">
          <a:xfrm>
            <a:off x="1547664" y="1988840"/>
            <a:ext cx="6048672" cy="3461117"/>
          </a:xfrm>
          <a:prstGeom prst="rect">
            <a:avLst/>
          </a:prstGeom>
          <a:noFill/>
          <a:ln w="9525">
            <a:noFill/>
            <a:miter lim="800000"/>
            <a:headEnd/>
            <a:tailEnd/>
          </a:ln>
        </p:spPr>
      </p:pic>
    </p:spTree>
  </p:cSld>
  <p:clrMapOvr>
    <a:masterClrMapping/>
  </p:clrMapOvr>
  <p:transition spd="med">
    <p:pull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987008" cy="994122"/>
          </a:xfrm>
        </p:spPr>
        <p:txBody>
          <a:bodyPr>
            <a:normAutofit fontScale="90000"/>
          </a:bodyPr>
          <a:lstStyle/>
          <a:p>
            <a:r>
              <a:rPr lang="en-CA" dirty="0" smtClean="0"/>
              <a:t>Polarization by Reflection</a:t>
            </a:r>
            <a:endParaRPr lang="en-CA" dirty="0"/>
          </a:p>
        </p:txBody>
      </p:sp>
      <p:sp>
        <p:nvSpPr>
          <p:cNvPr id="3" name="Content Placeholder 2"/>
          <p:cNvSpPr>
            <a:spLocks noGrp="1"/>
          </p:cNvSpPr>
          <p:nvPr>
            <p:ph idx="1"/>
          </p:nvPr>
        </p:nvSpPr>
        <p:spPr/>
        <p:txBody>
          <a:bodyPr>
            <a:normAutofit/>
          </a:bodyPr>
          <a:lstStyle/>
          <a:p>
            <a:r>
              <a:rPr lang="en-CA" b="1" dirty="0" smtClean="0"/>
              <a:t>when </a:t>
            </a:r>
            <a:r>
              <a:rPr lang="en-CA" b="1" dirty="0"/>
              <a:t>some absorption takes place at </a:t>
            </a:r>
            <a:r>
              <a:rPr lang="en-CA" b="1" dirty="0" smtClean="0"/>
              <a:t>the point </a:t>
            </a:r>
            <a:r>
              <a:rPr lang="en-CA" b="1" dirty="0"/>
              <a:t>at which light is reflected off a smooth surface. Light waves reflected from a flat </a:t>
            </a:r>
            <a:r>
              <a:rPr lang="en-CA" b="1" dirty="0" smtClean="0"/>
              <a:t>surface are </a:t>
            </a:r>
            <a:r>
              <a:rPr lang="en-CA" b="1" dirty="0"/>
              <a:t>partially polarized in the horizontal plane </a:t>
            </a:r>
            <a:r>
              <a:rPr lang="en-CA" b="1" dirty="0" smtClean="0"/>
              <a:t>.Most </a:t>
            </a:r>
            <a:r>
              <a:rPr lang="en-CA" b="1" dirty="0"/>
              <a:t>glare comes from </a:t>
            </a:r>
            <a:r>
              <a:rPr lang="en-CA" b="1" dirty="0" smtClean="0"/>
              <a:t>horizontal surfaces</a:t>
            </a:r>
            <a:r>
              <a:rPr lang="en-CA" b="1" dirty="0"/>
              <a:t>, such as a body of water, the hood of a car, or a paved road.</a:t>
            </a:r>
          </a:p>
        </p:txBody>
      </p:sp>
      <p:pic>
        <p:nvPicPr>
          <p:cNvPr id="4" name="Picture 3" descr="http://www.mwit.ac.th/~kitipong/images/optics/Polarization_after.jpg"/>
          <p:cNvPicPr/>
          <p:nvPr/>
        </p:nvPicPr>
        <p:blipFill>
          <a:blip r:embed="rId2" cstate="print"/>
          <a:srcRect/>
          <a:stretch>
            <a:fillRect/>
          </a:stretch>
        </p:blipFill>
        <p:spPr bwMode="auto">
          <a:xfrm>
            <a:off x="6516216" y="0"/>
            <a:ext cx="2286000" cy="1524000"/>
          </a:xfrm>
          <a:prstGeom prst="rect">
            <a:avLst/>
          </a:prstGeom>
          <a:noFill/>
          <a:ln w="9525">
            <a:noFill/>
            <a:miter lim="800000"/>
            <a:headEnd/>
            <a:tailEnd/>
          </a:ln>
        </p:spPr>
      </p:pic>
    </p:spTree>
  </p:cSld>
  <p:clrMapOvr>
    <a:masterClrMapping/>
  </p:clrMapOvr>
  <p:transition spd="med">
    <p:strips dir="l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Polarization by Reflection</a:t>
            </a:r>
            <a:endParaRPr lang="en-CA" dirty="0"/>
          </a:p>
        </p:txBody>
      </p:sp>
      <p:pic>
        <p:nvPicPr>
          <p:cNvPr id="4" name="il_fi" descr="http://www.physics.brocku.ca/courses/1P22_Crandles/images/f26013.jpg"/>
          <p:cNvPicPr>
            <a:picLocks noGrp="1"/>
          </p:cNvPicPr>
          <p:nvPr>
            <p:ph idx="1"/>
          </p:nvPr>
        </p:nvPicPr>
        <p:blipFill>
          <a:blip r:embed="rId2" cstate="print"/>
          <a:stretch>
            <a:fillRect/>
          </a:stretch>
        </p:blipFill>
        <p:spPr bwMode="auto">
          <a:xfrm>
            <a:off x="2857500" y="1988344"/>
            <a:ext cx="3581400" cy="36576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686800" cy="1027584"/>
          </a:xfrm>
        </p:spPr>
        <p:txBody>
          <a:bodyPr>
            <a:normAutofit/>
          </a:bodyPr>
          <a:lstStyle/>
          <a:p>
            <a:pPr algn="ctr"/>
            <a:r>
              <a:rPr lang="en-CA" sz="2000" dirty="0" smtClean="0"/>
              <a:t>Transverse Wave </a:t>
            </a:r>
            <a:endParaRPr lang="en-CA" sz="2000" dirty="0"/>
          </a:p>
        </p:txBody>
      </p:sp>
      <p:pic>
        <p:nvPicPr>
          <p:cNvPr id="4" name="il_fi" descr="http://t2.gstatic.com/images?q=tbn:ANd9GcQPrjaoWaPzlizUsULO-sgZ2Uldy1A-SCAiwXMxiYJmSE4Ewz2kS6brQ1JWow"/>
          <p:cNvPicPr>
            <a:picLocks noGrp="1"/>
          </p:cNvPicPr>
          <p:nvPr>
            <p:ph idx="1"/>
          </p:nvPr>
        </p:nvPicPr>
        <p:blipFill>
          <a:blip r:embed="rId2" cstate="print"/>
          <a:srcRect/>
          <a:stretch>
            <a:fillRect/>
          </a:stretch>
        </p:blipFill>
        <p:spPr bwMode="auto">
          <a:xfrm>
            <a:off x="2699792" y="3861048"/>
            <a:ext cx="3456384" cy="2736304"/>
          </a:xfrm>
          <a:prstGeom prst="rect">
            <a:avLst/>
          </a:prstGeom>
          <a:noFill/>
          <a:ln w="9525">
            <a:noFill/>
            <a:miter lim="800000"/>
            <a:headEnd/>
            <a:tailEnd/>
          </a:ln>
        </p:spPr>
      </p:pic>
      <p:sp>
        <p:nvSpPr>
          <p:cNvPr id="5" name="TextBox 4"/>
          <p:cNvSpPr txBox="1"/>
          <p:nvPr/>
        </p:nvSpPr>
        <p:spPr>
          <a:xfrm>
            <a:off x="467544" y="1556792"/>
            <a:ext cx="8352928" cy="1200329"/>
          </a:xfrm>
          <a:prstGeom prst="rect">
            <a:avLst/>
          </a:prstGeom>
          <a:noFill/>
        </p:spPr>
        <p:txBody>
          <a:bodyPr wrap="square" rtlCol="0">
            <a:spAutoFit/>
          </a:bodyPr>
          <a:lstStyle/>
          <a:p>
            <a:r>
              <a:rPr lang="en-CA" sz="2400" b="1" dirty="0" smtClean="0"/>
              <a:t>Transverse wave is a </a:t>
            </a:r>
            <a:r>
              <a:rPr lang="en-CA" sz="2400" b="1" dirty="0" smtClean="0"/>
              <a:t>wave in </a:t>
            </a:r>
            <a:r>
              <a:rPr lang="en-CA" sz="2400" b="1" dirty="0" smtClean="0"/>
              <a:t>which </a:t>
            </a:r>
            <a:r>
              <a:rPr lang="en-CA" sz="2400" b="1" dirty="0" smtClean="0"/>
              <a:t>the direction of displacement is perpendicular to the direction of </a:t>
            </a:r>
            <a:r>
              <a:rPr lang="en-CA" sz="2400" b="1" dirty="0" smtClean="0"/>
              <a:t>propagation</a:t>
            </a:r>
            <a:r>
              <a:rPr lang="en-CA" sz="2400" b="1" dirty="0" smtClean="0"/>
              <a:t>, as a </a:t>
            </a:r>
            <a:r>
              <a:rPr lang="en-CA" sz="2400" b="1" dirty="0" smtClean="0">
                <a:solidFill>
                  <a:srgbClr val="FF0000"/>
                </a:solidFill>
              </a:rPr>
              <a:t>surface</a:t>
            </a:r>
            <a:r>
              <a:rPr lang="en-CA" sz="2400" b="1" dirty="0" smtClean="0"/>
              <a:t> wave of water. </a:t>
            </a:r>
            <a:endParaRPr lang="en-CA" sz="2400" b="1" dirty="0"/>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Polarization by Reflection</a:t>
            </a:r>
            <a:endParaRPr lang="en-CA" dirty="0"/>
          </a:p>
        </p:txBody>
      </p:sp>
      <p:pic>
        <p:nvPicPr>
          <p:cNvPr id="4" name="il_fi" descr="http://www.physics.upenn.edu/courses/gladney/phys151/lectures/images/polarization_by_reflection.gif"/>
          <p:cNvPicPr>
            <a:picLocks noGrp="1"/>
          </p:cNvPicPr>
          <p:nvPr>
            <p:ph idx="1"/>
          </p:nvPr>
        </p:nvPicPr>
        <p:blipFill>
          <a:blip r:embed="rId2" cstate="print"/>
          <a:stretch>
            <a:fillRect/>
          </a:stretch>
        </p:blipFill>
        <p:spPr bwMode="auto">
          <a:xfrm>
            <a:off x="2941320" y="2754154"/>
            <a:ext cx="3413760" cy="2125980"/>
          </a:xfrm>
          <a:prstGeom prst="rect">
            <a:avLst/>
          </a:prstGeom>
          <a:noFill/>
          <a:ln w="9525">
            <a:noFill/>
            <a:miter lim="800000"/>
            <a:headEnd/>
            <a:tailEnd/>
          </a:ln>
        </p:spPr>
      </p:pic>
    </p:spTree>
  </p:cSld>
  <p:clrMapOvr>
    <a:masterClrMapping/>
  </p:clrMapOvr>
  <p:transition spd="med">
    <p:plus/>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Polarization by Reflection</a:t>
            </a:r>
            <a:endParaRPr lang="en-CA" dirty="0"/>
          </a:p>
        </p:txBody>
      </p:sp>
      <p:sp>
        <p:nvSpPr>
          <p:cNvPr id="3" name="Content Placeholder 2"/>
          <p:cNvSpPr>
            <a:spLocks noGrp="1"/>
          </p:cNvSpPr>
          <p:nvPr>
            <p:ph idx="1"/>
          </p:nvPr>
        </p:nvSpPr>
        <p:spPr/>
        <p:txBody>
          <a:bodyPr/>
          <a:lstStyle/>
          <a:p>
            <a:r>
              <a:rPr lang="en-CA" b="1" dirty="0"/>
              <a:t>The </a:t>
            </a:r>
            <a:r>
              <a:rPr lang="en-CA" b="1" dirty="0" smtClean="0"/>
              <a:t>polarizing filters </a:t>
            </a:r>
            <a:r>
              <a:rPr lang="en-CA" b="1" dirty="0"/>
              <a:t>in Polaroid sunglasses are for this reason arranged in the vertical plane, </a:t>
            </a:r>
            <a:r>
              <a:rPr lang="en-CA" b="1" dirty="0" smtClean="0"/>
              <a:t>reducing glare </a:t>
            </a:r>
            <a:r>
              <a:rPr lang="en-CA" b="1" dirty="0"/>
              <a:t>by absorbing the horizontally polarized light reflected from horizontal surfaces</a:t>
            </a:r>
            <a:r>
              <a:rPr lang="en-CA" b="1" dirty="0" smtClean="0"/>
              <a:t>.</a:t>
            </a:r>
            <a:endParaRPr lang="en-CA" b="1" dirty="0"/>
          </a:p>
        </p:txBody>
      </p:sp>
      <p:pic>
        <p:nvPicPr>
          <p:cNvPr id="4" name="Picture 3" descr="http://www.eye-care-inc.com/images/polarized-sunglasses.jpg"/>
          <p:cNvPicPr/>
          <p:nvPr/>
        </p:nvPicPr>
        <p:blipFill>
          <a:blip r:embed="rId2" cstate="print"/>
          <a:srcRect/>
          <a:stretch>
            <a:fillRect/>
          </a:stretch>
        </p:blipFill>
        <p:spPr bwMode="auto">
          <a:xfrm>
            <a:off x="2987824" y="3573016"/>
            <a:ext cx="3744416" cy="2636912"/>
          </a:xfrm>
          <a:prstGeom prst="rect">
            <a:avLst/>
          </a:prstGeom>
          <a:noFill/>
          <a:ln w="9525">
            <a:noFill/>
            <a:miter lim="800000"/>
            <a:headEnd/>
            <a:tailEnd/>
          </a:ln>
        </p:spPr>
      </p:pic>
    </p:spTree>
  </p:cSld>
  <p:clrMapOvr>
    <a:masterClrMapping/>
  </p:clrMapOvr>
  <p:transition spd="med">
    <p:wheel spokes="3"/>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Polarization By Scattering </a:t>
            </a:r>
            <a:endParaRPr lang="en-CA" dirty="0"/>
          </a:p>
        </p:txBody>
      </p:sp>
      <p:sp>
        <p:nvSpPr>
          <p:cNvPr id="3" name="Content Placeholder 2"/>
          <p:cNvSpPr>
            <a:spLocks noGrp="1"/>
          </p:cNvSpPr>
          <p:nvPr>
            <p:ph idx="1"/>
          </p:nvPr>
        </p:nvSpPr>
        <p:spPr/>
        <p:txBody>
          <a:bodyPr>
            <a:normAutofit/>
          </a:bodyPr>
          <a:lstStyle/>
          <a:p>
            <a:r>
              <a:rPr lang="en-CA" b="1" dirty="0" smtClean="0"/>
              <a:t>Light from the Sun passes through our atmosphere and encounters small particles that scatter the light. Scattering causes the sky to appear </a:t>
            </a:r>
            <a:r>
              <a:rPr lang="en-CA" b="1" dirty="0" smtClean="0">
                <a:solidFill>
                  <a:srgbClr val="0070C0"/>
                </a:solidFill>
              </a:rPr>
              <a:t>blue</a:t>
            </a:r>
            <a:r>
              <a:rPr lang="en-CA" b="1" dirty="0" smtClean="0"/>
              <a:t>, since the shorter wavelengths (shades of violet and blue) are scattered more than the longer wavelengths (shades of </a:t>
            </a:r>
            <a:r>
              <a:rPr lang="en-CA" b="1" dirty="0" smtClean="0">
                <a:solidFill>
                  <a:schemeClr val="bg2">
                    <a:lumMod val="10000"/>
                  </a:schemeClr>
                </a:solidFill>
              </a:rPr>
              <a:t>orange</a:t>
            </a:r>
            <a:r>
              <a:rPr lang="en-CA" b="1" dirty="0" smtClean="0"/>
              <a:t> and </a:t>
            </a:r>
            <a:r>
              <a:rPr lang="en-CA" b="1" dirty="0" smtClean="0">
                <a:solidFill>
                  <a:srgbClr val="FF0000"/>
                </a:solidFill>
              </a:rPr>
              <a:t>red</a:t>
            </a:r>
            <a:r>
              <a:rPr lang="en-CA" b="1" dirty="0" smtClean="0"/>
              <a:t>). This scattering also causes the light to be polarized.</a:t>
            </a:r>
            <a:endParaRPr lang="en-CA" b="1" dirty="0"/>
          </a:p>
        </p:txBody>
      </p:sp>
    </p:spTree>
  </p:cSld>
  <p:clrMapOvr>
    <a:masterClrMapping/>
  </p:clrMapOvr>
  <p:transition spd="med">
    <p:circl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Polarization By Scattering </a:t>
            </a:r>
            <a:endParaRPr lang="en-CA" dirty="0"/>
          </a:p>
        </p:txBody>
      </p:sp>
      <p:sp>
        <p:nvSpPr>
          <p:cNvPr id="3" name="Content Placeholder 2"/>
          <p:cNvSpPr>
            <a:spLocks noGrp="1"/>
          </p:cNvSpPr>
          <p:nvPr>
            <p:ph idx="1"/>
          </p:nvPr>
        </p:nvSpPr>
        <p:spPr/>
        <p:txBody>
          <a:bodyPr>
            <a:normAutofit/>
          </a:bodyPr>
          <a:lstStyle/>
          <a:p>
            <a:r>
              <a:rPr lang="en-CA" dirty="0"/>
              <a:t>You can demonstrate polarization by looking at the sky through a </a:t>
            </a:r>
            <a:r>
              <a:rPr lang="en-CA" dirty="0" smtClean="0"/>
              <a:t>rotating </a:t>
            </a:r>
            <a:r>
              <a:rPr lang="en-CA" dirty="0" err="1" smtClean="0"/>
              <a:t>polaroid</a:t>
            </a:r>
            <a:r>
              <a:rPr lang="en-CA" dirty="0" smtClean="0"/>
              <a:t> </a:t>
            </a:r>
            <a:r>
              <a:rPr lang="en-CA" dirty="0"/>
              <a:t>sheet or through polarized sunglasses. The amount of polarization depends </a:t>
            </a:r>
            <a:r>
              <a:rPr lang="en-CA" dirty="0" smtClean="0"/>
              <a:t>on the </a:t>
            </a:r>
            <a:r>
              <a:rPr lang="en-CA" dirty="0"/>
              <a:t>direction in which you look, being greatest at right angles to the direction of </a:t>
            </a:r>
            <a:r>
              <a:rPr lang="en-CA" dirty="0" smtClean="0"/>
              <a:t>light from </a:t>
            </a:r>
            <a:r>
              <a:rPr lang="en-CA" dirty="0"/>
              <a:t>the </a:t>
            </a:r>
            <a:r>
              <a:rPr lang="en-CA" dirty="0" smtClean="0"/>
              <a:t>Sun</a:t>
            </a:r>
          </a:p>
          <a:p>
            <a:endParaRPr lang="en-CA" dirty="0" smtClean="0"/>
          </a:p>
          <a:p>
            <a:r>
              <a:rPr lang="en-CA" sz="2800" dirty="0" smtClean="0"/>
              <a:t>http://www.youtube.com/watch?v=99cTTTbiFLA</a:t>
            </a:r>
            <a:endParaRPr lang="en-CA" sz="2800" dirty="0"/>
          </a:p>
        </p:txBody>
      </p:sp>
    </p:spTree>
  </p:cSld>
  <p:clrMapOvr>
    <a:masterClrMapping/>
  </p:clrMapOvr>
  <p:transition spd="med">
    <p:wheel spokes="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Polarization By Scattering </a:t>
            </a:r>
            <a:endParaRPr lang="en-CA" dirty="0"/>
          </a:p>
        </p:txBody>
      </p:sp>
      <p:pic>
        <p:nvPicPr>
          <p:cNvPr id="4" name="tbImg" descr="Polar.jpg">
            <a:hlinkClick r:id="rId2" tgtFrame="_top"/>
          </p:cNvPr>
          <p:cNvPicPr>
            <a:picLocks noGrp="1"/>
          </p:cNvPicPr>
          <p:nvPr>
            <p:ph idx="1"/>
          </p:nvPr>
        </p:nvPicPr>
        <p:blipFill>
          <a:blip r:embed="rId3" cstate="print"/>
          <a:srcRect/>
          <a:stretch>
            <a:fillRect/>
          </a:stretch>
        </p:blipFill>
        <p:spPr bwMode="auto">
          <a:xfrm>
            <a:off x="2339752" y="2564904"/>
            <a:ext cx="4032448" cy="3240360"/>
          </a:xfrm>
          <a:prstGeom prst="rect">
            <a:avLst/>
          </a:prstGeom>
          <a:noFill/>
          <a:ln w="9525">
            <a:noFill/>
            <a:miter lim="800000"/>
            <a:headEnd/>
            <a:tailEnd/>
          </a:ln>
        </p:spPr>
      </p:pic>
    </p:spTree>
  </p:cSld>
  <p:clrMapOvr>
    <a:masterClrMapping/>
  </p:clrMapOvr>
  <p:transition spd="med">
    <p:split dir="in"/>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Polarization By Scattering </a:t>
            </a:r>
            <a:endParaRPr lang="en-CA" dirty="0"/>
          </a:p>
        </p:txBody>
      </p:sp>
      <p:sp>
        <p:nvSpPr>
          <p:cNvPr id="3" name="Content Placeholder 2"/>
          <p:cNvSpPr>
            <a:spLocks noGrp="1"/>
          </p:cNvSpPr>
          <p:nvPr>
            <p:ph idx="1"/>
          </p:nvPr>
        </p:nvSpPr>
        <p:spPr/>
        <p:txBody>
          <a:bodyPr/>
          <a:lstStyle/>
          <a:p>
            <a:r>
              <a:rPr lang="en-CA" dirty="0" smtClean="0"/>
              <a:t>Photographers use Polaroid filters to enhance photographs of</a:t>
            </a:r>
          </a:p>
          <a:p>
            <a:r>
              <a:rPr lang="en-CA" dirty="0" smtClean="0"/>
              <a:t>the sky and clouds. Since large stretches of the sky are significantly polarized, the polarizing</a:t>
            </a:r>
          </a:p>
          <a:p>
            <a:r>
              <a:rPr lang="en-CA" dirty="0" smtClean="0"/>
              <a:t>filter makes the clouds more prominent by reducing the glare</a:t>
            </a:r>
            <a:endParaRPr lang="en-CA" dirty="0"/>
          </a:p>
        </p:txBody>
      </p:sp>
    </p:spTree>
  </p:cSld>
  <p:clrMapOvr>
    <a:masterClrMapping/>
  </p:clrMapOvr>
  <p:transition spd="med">
    <p:dissolv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                            polarizing filter</a:t>
            </a:r>
            <a:br>
              <a:rPr lang="en-CA" dirty="0" smtClean="0"/>
            </a:br>
            <a:r>
              <a:rPr lang="en-CA" dirty="0" smtClean="0"/>
              <a:t>    </a:t>
            </a:r>
            <a:r>
              <a:rPr lang="en-CA" sz="1800" dirty="0" smtClean="0"/>
              <a:t>Without a Polarizing Filter                               </a:t>
            </a:r>
            <a:r>
              <a:rPr lang="en-CA" sz="1600" dirty="0" smtClean="0"/>
              <a:t>With a Polarizing Filter</a:t>
            </a:r>
            <a:endParaRPr lang="en-CA" sz="1800" dirty="0"/>
          </a:p>
        </p:txBody>
      </p:sp>
      <p:sp>
        <p:nvSpPr>
          <p:cNvPr id="3" name="Content Placeholder 2"/>
          <p:cNvSpPr>
            <a:spLocks noGrp="1"/>
          </p:cNvSpPr>
          <p:nvPr>
            <p:ph idx="1"/>
          </p:nvPr>
        </p:nvSpPr>
        <p:spPr>
          <a:xfrm>
            <a:off x="899592" y="3212976"/>
            <a:ext cx="7272808" cy="2867149"/>
          </a:xfrm>
        </p:spPr>
        <p:txBody>
          <a:bodyPr>
            <a:normAutofit lnSpcReduction="10000"/>
          </a:bodyPr>
          <a:lstStyle/>
          <a:p>
            <a:r>
              <a:rPr lang="en-CA" dirty="0" smtClean="0"/>
              <a:t>The fourth method of polarizing is to use a polarizing filter. Calcite, tourmaline, and other naturally occurring polarizing crystals are scarce and fragile, keeping polarization a laboratory curiosity until 1928.</a:t>
            </a:r>
          </a:p>
          <a:p>
            <a:endParaRPr lang="en-CA" dirty="0"/>
          </a:p>
        </p:txBody>
      </p:sp>
      <p:pic>
        <p:nvPicPr>
          <p:cNvPr id="31748" name="Picture 4" descr="direct reflections without a polarizing filter"/>
          <p:cNvPicPr>
            <a:picLocks noChangeAspect="1" noChangeArrowheads="1"/>
          </p:cNvPicPr>
          <p:nvPr/>
        </p:nvPicPr>
        <p:blipFill>
          <a:blip r:embed="rId2" cstate="print"/>
          <a:srcRect/>
          <a:stretch>
            <a:fillRect/>
          </a:stretch>
        </p:blipFill>
        <p:spPr bwMode="auto">
          <a:xfrm>
            <a:off x="1043608" y="1700808"/>
            <a:ext cx="2438400" cy="1447801"/>
          </a:xfrm>
          <a:prstGeom prst="rect">
            <a:avLst/>
          </a:prstGeom>
          <a:noFill/>
        </p:spPr>
      </p:pic>
      <p:pic>
        <p:nvPicPr>
          <p:cNvPr id="31750" name="Picture 6" descr="diffuse reflections with a polarizing filter"/>
          <p:cNvPicPr>
            <a:picLocks noChangeAspect="1" noChangeArrowheads="1"/>
          </p:cNvPicPr>
          <p:nvPr/>
        </p:nvPicPr>
        <p:blipFill>
          <a:blip r:embed="rId3" cstate="print"/>
          <a:srcRect/>
          <a:stretch>
            <a:fillRect/>
          </a:stretch>
        </p:blipFill>
        <p:spPr bwMode="auto">
          <a:xfrm>
            <a:off x="5004048" y="1700808"/>
            <a:ext cx="2438400" cy="1447801"/>
          </a:xfrm>
          <a:prstGeom prst="rect">
            <a:avLst/>
          </a:prstGeom>
          <a:noFill/>
        </p:spPr>
      </p:pic>
    </p:spTree>
  </p:cSld>
  <p:clrMapOvr>
    <a:masterClrMapping/>
  </p:clrMapOvr>
  <p:transition spd="med">
    <p:split dir="in"/>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404664"/>
            <a:ext cx="8686800" cy="1152128"/>
          </a:xfrm>
        </p:spPr>
        <p:txBody>
          <a:bodyPr>
            <a:noAutofit/>
          </a:bodyPr>
          <a:lstStyle/>
          <a:p>
            <a:r>
              <a:rPr lang="en-CA" sz="2000" dirty="0" smtClean="0"/>
              <a:t>Cloud effects are enhanced when we add a polarizing filter to the camera.</a:t>
            </a:r>
            <a:br>
              <a:rPr lang="en-CA" sz="2000" dirty="0" smtClean="0"/>
            </a:br>
            <a:r>
              <a:rPr lang="en-CA" sz="2000" dirty="0" smtClean="0"/>
              <a:t/>
            </a:r>
            <a:br>
              <a:rPr lang="en-CA" sz="2000" dirty="0" smtClean="0"/>
            </a:br>
            <a:r>
              <a:rPr lang="en-CA" sz="2000" dirty="0" smtClean="0"/>
              <a:t>                 Without a filter                         With a polarizing filter </a:t>
            </a:r>
            <a:br>
              <a:rPr lang="en-CA" sz="2000" dirty="0" smtClean="0"/>
            </a:br>
            <a:endParaRPr lang="en-CA" sz="2000" dirty="0"/>
          </a:p>
        </p:txBody>
      </p:sp>
      <p:pic>
        <p:nvPicPr>
          <p:cNvPr id="4" name="il_fi" descr="http://jrcamerahouse.com.au/wp-content/uploads/2010/12/polarizing-filter.jpg"/>
          <p:cNvPicPr>
            <a:picLocks noGrp="1"/>
          </p:cNvPicPr>
          <p:nvPr>
            <p:ph idx="1"/>
          </p:nvPr>
        </p:nvPicPr>
        <p:blipFill>
          <a:blip r:embed="rId2" cstate="print"/>
          <a:srcRect/>
          <a:stretch>
            <a:fillRect/>
          </a:stretch>
        </p:blipFill>
        <p:spPr bwMode="auto">
          <a:xfrm>
            <a:off x="1403647" y="2204864"/>
            <a:ext cx="6480721" cy="3960439"/>
          </a:xfrm>
          <a:prstGeom prst="rect">
            <a:avLst/>
          </a:prstGeom>
          <a:noFill/>
          <a:ln w="9525">
            <a:noFill/>
            <a:miter lim="800000"/>
            <a:headEnd/>
            <a:tailEnd/>
          </a:ln>
        </p:spPr>
      </p:pic>
    </p:spTree>
  </p:cSld>
  <p:clrMapOvr>
    <a:masterClrMapping/>
  </p:clrMapOvr>
  <p:transition spd="med">
    <p:split orient="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i="1" dirty="0" smtClean="0">
                <a:solidFill>
                  <a:srgbClr val="FF0000"/>
                </a:solidFill>
                <a:latin typeface="Adobe Arabic" pitchFamily="18" charset="-78"/>
                <a:cs typeface="Adobe Arabic" pitchFamily="18" charset="-78"/>
              </a:rPr>
              <a:t>SUMMARY </a:t>
            </a:r>
            <a:r>
              <a:rPr lang="en-CA" i="1" dirty="0" smtClean="0"/>
              <a:t>Polarization of Light</a:t>
            </a:r>
            <a:endParaRPr lang="en-CA" dirty="0"/>
          </a:p>
        </p:txBody>
      </p:sp>
      <p:sp>
        <p:nvSpPr>
          <p:cNvPr id="3" name="Content Placeholder 2"/>
          <p:cNvSpPr>
            <a:spLocks noGrp="1"/>
          </p:cNvSpPr>
          <p:nvPr>
            <p:ph idx="1"/>
          </p:nvPr>
        </p:nvSpPr>
        <p:spPr>
          <a:xfrm>
            <a:off x="323528" y="1554162"/>
            <a:ext cx="8668072" cy="5187206"/>
          </a:xfrm>
        </p:spPr>
        <p:txBody>
          <a:bodyPr>
            <a:noAutofit/>
          </a:bodyPr>
          <a:lstStyle/>
          <a:p>
            <a:r>
              <a:rPr lang="en-CA" sz="2400" b="1" dirty="0" smtClean="0"/>
              <a:t>Polarization of light can be achieved in the following ways: double refraction, reflection, scattering, and a polarizing filter.</a:t>
            </a:r>
          </a:p>
          <a:p>
            <a:r>
              <a:rPr lang="en-CA" sz="2400" b="1" dirty="0" smtClean="0"/>
              <a:t>• Polarization provided the proof that light is a transverse wave.</a:t>
            </a:r>
          </a:p>
          <a:p>
            <a:r>
              <a:rPr lang="en-CA" sz="2400" b="1" dirty="0" smtClean="0"/>
              <a:t>• Polaroid can be used to detect the presence of polarized light and the orientation of the plane of polarization.</a:t>
            </a:r>
          </a:p>
          <a:p>
            <a:r>
              <a:rPr lang="en-CA" sz="2400" b="1" dirty="0" smtClean="0"/>
              <a:t>• Scattering occurs when light from the Sun passes through our atmosphere and encounters small particles that scatter the light.</a:t>
            </a:r>
          </a:p>
          <a:p>
            <a:r>
              <a:rPr lang="en-CA" sz="2400" b="1" dirty="0" smtClean="0"/>
              <a:t>• Polarizing filters have many uses, including glare reduction, stress analysis, and photography.</a:t>
            </a:r>
          </a:p>
          <a:p>
            <a:r>
              <a:rPr lang="en-CA" sz="2400" b="1" dirty="0" smtClean="0"/>
              <a:t>• The optical activity of certain materials can be used to help identify some substances.</a:t>
            </a:r>
            <a:endParaRPr lang="en-CA" sz="2400" b="1" dirty="0"/>
          </a:p>
        </p:txBody>
      </p:sp>
    </p:spTree>
  </p:cSld>
  <p:clrMapOvr>
    <a:masterClrMapping/>
  </p:clrMapOvr>
  <p:transition spd="med">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Transverse Wave vs. Longitudinal Wave</a:t>
            </a:r>
            <a:endParaRPr lang="en-CA" dirty="0"/>
          </a:p>
        </p:txBody>
      </p:sp>
      <p:pic>
        <p:nvPicPr>
          <p:cNvPr id="4" name="il_fi" descr="http://images.tutorvista.com/cms/images/95/wave.jpg"/>
          <p:cNvPicPr>
            <a:picLocks noGrp="1"/>
          </p:cNvPicPr>
          <p:nvPr>
            <p:ph idx="1"/>
          </p:nvPr>
        </p:nvPicPr>
        <p:blipFill>
          <a:blip r:embed="rId2" cstate="print"/>
          <a:stretch>
            <a:fillRect/>
          </a:stretch>
        </p:blipFill>
        <p:spPr bwMode="auto">
          <a:xfrm>
            <a:off x="2555776" y="3284984"/>
            <a:ext cx="3672408" cy="3140968"/>
          </a:xfrm>
          <a:prstGeom prst="rect">
            <a:avLst/>
          </a:prstGeom>
          <a:noFill/>
          <a:ln w="9525">
            <a:noFill/>
            <a:miter lim="800000"/>
            <a:headEnd/>
            <a:tailEnd/>
          </a:ln>
        </p:spPr>
      </p:pic>
      <p:sp>
        <p:nvSpPr>
          <p:cNvPr id="5" name="TextBox 4"/>
          <p:cNvSpPr txBox="1"/>
          <p:nvPr/>
        </p:nvSpPr>
        <p:spPr>
          <a:xfrm>
            <a:off x="827584" y="1340768"/>
            <a:ext cx="7776864" cy="1754326"/>
          </a:xfrm>
          <a:prstGeom prst="rect">
            <a:avLst/>
          </a:prstGeom>
          <a:noFill/>
        </p:spPr>
        <p:txBody>
          <a:bodyPr wrap="square" rtlCol="0">
            <a:spAutoFit/>
          </a:bodyPr>
          <a:lstStyle/>
          <a:p>
            <a:r>
              <a:rPr lang="en-CA" dirty="0" smtClean="0"/>
              <a:t>In a </a:t>
            </a:r>
            <a:r>
              <a:rPr lang="en-CA" b="1" dirty="0" smtClean="0"/>
              <a:t>longitudinal wave</a:t>
            </a:r>
            <a:r>
              <a:rPr lang="en-CA" dirty="0" smtClean="0"/>
              <a:t>, the motion of the medium is parallel to the direction of the wave . This means that the particles move left and right which in turn makes the other particles start to oscillate. Sound waves are longitudinal waves</a:t>
            </a:r>
            <a:r>
              <a:rPr lang="en-CA" dirty="0" smtClean="0"/>
              <a:t>.</a:t>
            </a:r>
            <a:r>
              <a:rPr lang="en-CA" b="1" dirty="0" smtClean="0"/>
              <a:t> Transverse </a:t>
            </a:r>
            <a:r>
              <a:rPr lang="en-CA" b="1" dirty="0" smtClean="0"/>
              <a:t>Wave</a:t>
            </a:r>
            <a:r>
              <a:rPr lang="en-CA" dirty="0" smtClean="0"/>
              <a:t>s a </a:t>
            </a:r>
            <a:r>
              <a:rPr lang="en-CA" dirty="0" smtClean="0"/>
              <a:t>transverse wave is a wave in which the motion of the medium is a right angles to the direction of the wave. </a:t>
            </a:r>
          </a:p>
          <a:p>
            <a:endParaRPr lang="en-CA" dirty="0"/>
          </a:p>
        </p:txBody>
      </p:sp>
    </p:spTree>
  </p:cSld>
  <p:clrMapOvr>
    <a:masterClrMapping/>
  </p:clrMapOvr>
  <p:transition spd="med">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Transverse Waves</a:t>
            </a:r>
            <a:endParaRPr lang="en-CA" dirty="0"/>
          </a:p>
        </p:txBody>
      </p:sp>
      <p:sp>
        <p:nvSpPr>
          <p:cNvPr id="6" name="Content Placeholder 5"/>
          <p:cNvSpPr>
            <a:spLocks noGrp="1"/>
          </p:cNvSpPr>
          <p:nvPr>
            <p:ph idx="1"/>
          </p:nvPr>
        </p:nvSpPr>
        <p:spPr/>
        <p:txBody>
          <a:bodyPr/>
          <a:lstStyle/>
          <a:p>
            <a:r>
              <a:rPr lang="en-CA" dirty="0"/>
              <a:t>Transverse waves cannot propagate in a gas or a liquid because there is no mechanism for driving motion perpendicular to the propagation of the wave.</a:t>
            </a:r>
          </a:p>
          <a:p>
            <a:endParaRPr lang="en-CA" dirty="0"/>
          </a:p>
        </p:txBody>
      </p:sp>
      <p:pic>
        <p:nvPicPr>
          <p:cNvPr id="7" name="Picture 6" descr="http://hyperphysics.phy-astr.gsu.edu/hbase/sound/imgsou/twav.gif"/>
          <p:cNvPicPr/>
          <p:nvPr/>
        </p:nvPicPr>
        <p:blipFill>
          <a:blip r:embed="rId2" cstate="print"/>
          <a:srcRect/>
          <a:stretch>
            <a:fillRect/>
          </a:stretch>
        </p:blipFill>
        <p:spPr bwMode="auto">
          <a:xfrm>
            <a:off x="1835696" y="4437112"/>
            <a:ext cx="4876800" cy="1182370"/>
          </a:xfrm>
          <a:prstGeom prst="rect">
            <a:avLst/>
          </a:prstGeom>
          <a:noFill/>
          <a:ln w="9525">
            <a:noFill/>
            <a:miter lim="800000"/>
            <a:headEnd/>
            <a:tailEnd/>
          </a:ln>
        </p:spPr>
      </p:pic>
    </p:spTree>
  </p:cSld>
  <p:clrMapOvr>
    <a:masterClrMapping/>
  </p:clrMapOvr>
  <p:transition spd="med">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b="1" dirty="0" smtClean="0"/>
              <a:t>Longitudinal Waves</a:t>
            </a:r>
            <a:endParaRPr lang="en-CA" dirty="0"/>
          </a:p>
        </p:txBody>
      </p:sp>
      <p:sp>
        <p:nvSpPr>
          <p:cNvPr id="3" name="Content Placeholder 2"/>
          <p:cNvSpPr>
            <a:spLocks noGrp="1"/>
          </p:cNvSpPr>
          <p:nvPr>
            <p:ph idx="1"/>
          </p:nvPr>
        </p:nvSpPr>
        <p:spPr/>
        <p:txBody>
          <a:bodyPr/>
          <a:lstStyle/>
          <a:p>
            <a:r>
              <a:rPr lang="en-CA" b="1" dirty="0" smtClean="0"/>
              <a:t>In longitudinal waves the displacement of the medium is parallel to the propagation of the wave. A wave in a "slinky" is a good visualization. </a:t>
            </a:r>
            <a:r>
              <a:rPr lang="en-CA" b="1" dirty="0" smtClean="0">
                <a:hlinkClick r:id="" action="ppaction://hlinkfile"/>
              </a:rPr>
              <a:t>Sound waves in air</a:t>
            </a:r>
            <a:r>
              <a:rPr lang="en-CA" b="1" dirty="0" smtClean="0"/>
              <a:t> are longitudinal waves. </a:t>
            </a:r>
          </a:p>
          <a:p>
            <a:r>
              <a:rPr lang="en-CA" dirty="0" smtClean="0"/>
              <a:t/>
            </a:r>
            <a:br>
              <a:rPr lang="en-CA" dirty="0" smtClean="0"/>
            </a:br>
            <a:endParaRPr lang="en-CA" dirty="0"/>
          </a:p>
        </p:txBody>
      </p:sp>
      <p:pic>
        <p:nvPicPr>
          <p:cNvPr id="4" name="Picture 3" descr="http://hyperphysics.phy-astr.gsu.edu/hbase/sound/imgsou/lwav.gif"/>
          <p:cNvPicPr/>
          <p:nvPr/>
        </p:nvPicPr>
        <p:blipFill>
          <a:blip r:embed="rId2" cstate="print"/>
          <a:srcRect/>
          <a:stretch>
            <a:fillRect/>
          </a:stretch>
        </p:blipFill>
        <p:spPr bwMode="auto">
          <a:xfrm>
            <a:off x="1187624" y="4437112"/>
            <a:ext cx="6840760" cy="216024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CA" dirty="0"/>
              <a:t>Young Thomas Lawrence</a:t>
            </a:r>
            <a:br>
              <a:rPr lang="en-CA" dirty="0"/>
            </a:br>
            <a:endParaRPr lang="en-CA" dirty="0"/>
          </a:p>
        </p:txBody>
      </p:sp>
      <p:pic>
        <p:nvPicPr>
          <p:cNvPr id="4" name="Content Placeholder 3" descr="http://upload.wikimedia.org/wikipedia/commons/6/61/Young_Thomas_Lawrence.jpg"/>
          <p:cNvPicPr>
            <a:picLocks noGrp="1"/>
          </p:cNvPicPr>
          <p:nvPr>
            <p:ph idx="1"/>
          </p:nvPr>
        </p:nvPicPr>
        <p:blipFill>
          <a:blip r:embed="rId2" cstate="print"/>
          <a:stretch>
            <a:fillRect/>
          </a:stretch>
        </p:blipFill>
        <p:spPr bwMode="auto">
          <a:xfrm>
            <a:off x="2699792" y="1412776"/>
            <a:ext cx="4032448" cy="4824536"/>
          </a:xfrm>
          <a:prstGeom prst="rect">
            <a:avLst/>
          </a:prstGeom>
          <a:noFill/>
          <a:ln w="9525">
            <a:noFill/>
            <a:miter lim="800000"/>
            <a:headEnd/>
            <a:tailEnd/>
          </a:ln>
        </p:spPr>
      </p:pic>
    </p:spTree>
  </p:cSld>
  <p:clrMapOvr>
    <a:masterClrMapping/>
  </p:clrMapOvr>
  <p:transition spd="med">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young's theory of light</a:t>
            </a:r>
            <a:endParaRPr lang="en-CA" dirty="0"/>
          </a:p>
        </p:txBody>
      </p:sp>
      <p:sp>
        <p:nvSpPr>
          <p:cNvPr id="3" name="Content Placeholder 2"/>
          <p:cNvSpPr>
            <a:spLocks noGrp="1"/>
          </p:cNvSpPr>
          <p:nvPr>
            <p:ph idx="1"/>
          </p:nvPr>
        </p:nvSpPr>
        <p:spPr/>
        <p:txBody>
          <a:bodyPr>
            <a:normAutofit/>
          </a:bodyPr>
          <a:lstStyle/>
          <a:p>
            <a:r>
              <a:rPr lang="en-CA" b="1" dirty="0" smtClean="0"/>
              <a:t>The law is, that 'whenever two portions of the same light arrive at the eye by different routes, either exactly or very nearly in the same direction, the light becomes most intense when the difference of the routes is any multiple of a certain length, and least intense in the intermediate state of the interfering portions; and this length is different for light of different colors.'</a:t>
            </a:r>
            <a:endParaRPr lang="en-CA" dirty="0"/>
          </a:p>
        </p:txBody>
      </p:sp>
    </p:spTree>
  </p:cSld>
  <p:clrMapOvr>
    <a:masterClrMapping/>
  </p:clrMapOvr>
  <p:transition spd="med">
    <p:cut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young's theory of light</a:t>
            </a:r>
            <a:endParaRPr lang="en-CA" dirty="0"/>
          </a:p>
        </p:txBody>
      </p:sp>
      <p:sp>
        <p:nvSpPr>
          <p:cNvPr id="3" name="Content Placeholder 2"/>
          <p:cNvSpPr>
            <a:spLocks noGrp="1"/>
          </p:cNvSpPr>
          <p:nvPr>
            <p:ph idx="1"/>
          </p:nvPr>
        </p:nvSpPr>
        <p:spPr/>
        <p:txBody>
          <a:bodyPr/>
          <a:lstStyle/>
          <a:p>
            <a:r>
              <a:rPr lang="en-CA" b="1" dirty="0" smtClean="0"/>
              <a:t>Interference in young’s experiment was a crucial test for the wave theory of light, but it gave no clue to whether light waves are transverse or longitudinal</a:t>
            </a:r>
            <a:endParaRPr lang="en-CA" b="1" dirty="0"/>
          </a:p>
        </p:txBody>
      </p:sp>
    </p:spTree>
  </p:cSld>
  <p:clrMapOvr>
    <a:masterClrMapping/>
  </p:clrMapOvr>
  <p:transition spd="med">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980728"/>
            <a:ext cx="4536504" cy="5472608"/>
          </a:xfrm>
        </p:spPr>
        <p:txBody>
          <a:bodyPr>
            <a:normAutofit/>
          </a:bodyPr>
          <a:lstStyle/>
          <a:p>
            <a:pPr algn="l"/>
            <a:r>
              <a:rPr lang="en-CA" sz="2800" i="1" dirty="0">
                <a:solidFill>
                  <a:srgbClr val="0070C0"/>
                </a:solidFill>
              </a:rPr>
              <a:t>Danish scientist </a:t>
            </a:r>
            <a:r>
              <a:rPr lang="en-CA" sz="2800" i="1" dirty="0" smtClean="0">
                <a:solidFill>
                  <a:srgbClr val="0070C0"/>
                </a:solidFill>
              </a:rPr>
              <a:t>Erasmus         </a:t>
            </a:r>
            <a:r>
              <a:rPr lang="en-CA" sz="2800" i="1" dirty="0" err="1" smtClean="0">
                <a:solidFill>
                  <a:srgbClr val="0070C0"/>
                </a:solidFill>
              </a:rPr>
              <a:t>Bartholinus</a:t>
            </a:r>
            <a:r>
              <a:rPr lang="en-CA" sz="2800" dirty="0"/>
              <a:t/>
            </a:r>
            <a:br>
              <a:rPr lang="en-CA" sz="2800" dirty="0"/>
            </a:br>
            <a:r>
              <a:rPr lang="en-CA" sz="2800" dirty="0" smtClean="0"/>
              <a:t>In 1669, the Danish scientist Erasmus </a:t>
            </a:r>
            <a:r>
              <a:rPr lang="en-CA" sz="2800" dirty="0" err="1" smtClean="0"/>
              <a:t>Bartholinus</a:t>
            </a:r>
            <a:r>
              <a:rPr lang="en-CA" sz="2800" dirty="0" smtClean="0"/>
              <a:t> found that when he directed a beam of light into a crystal of Iceland spar (calcite), the ray was split into two beams</a:t>
            </a:r>
            <a:br>
              <a:rPr lang="en-CA" sz="2800" dirty="0" smtClean="0"/>
            </a:br>
            <a:endParaRPr lang="en-CA" sz="2800" dirty="0"/>
          </a:p>
        </p:txBody>
      </p:sp>
      <p:sp>
        <p:nvSpPr>
          <p:cNvPr id="7" name="Content Placeholder 6"/>
          <p:cNvSpPr>
            <a:spLocks noGrp="1"/>
          </p:cNvSpPr>
          <p:nvPr>
            <p:ph idx="1"/>
          </p:nvPr>
        </p:nvSpPr>
        <p:spPr>
          <a:xfrm>
            <a:off x="5292080" y="1196752"/>
            <a:ext cx="3394720" cy="4929411"/>
          </a:xfrm>
        </p:spPr>
        <p:txBody>
          <a:bodyPr/>
          <a:lstStyle/>
          <a:p>
            <a:endParaRPr lang="en-CA" dirty="0"/>
          </a:p>
        </p:txBody>
      </p:sp>
      <p:pic>
        <p:nvPicPr>
          <p:cNvPr id="8" name="Content Placeholder 3" descr="http://upload.wikimedia.org/wikipedia/commons/c/c8/Rasmus_bartholin.jpg"/>
          <p:cNvPicPr>
            <a:picLocks/>
          </p:cNvPicPr>
          <p:nvPr/>
        </p:nvPicPr>
        <p:blipFill>
          <a:blip r:embed="rId2" cstate="print"/>
          <a:srcRect/>
          <a:stretch>
            <a:fillRect/>
          </a:stretch>
        </p:blipFill>
        <p:spPr bwMode="auto">
          <a:xfrm>
            <a:off x="5292080" y="1196752"/>
            <a:ext cx="3384376" cy="4752528"/>
          </a:xfrm>
          <a:prstGeom prst="rect">
            <a:avLst/>
          </a:prstGeom>
          <a:noFill/>
          <a:ln w="9525">
            <a:noFill/>
            <a:miter lim="800000"/>
            <a:headEnd/>
            <a:tailEnd/>
          </a:ln>
        </p:spPr>
      </p:pic>
    </p:spTree>
  </p:cSld>
  <p:clrMapOvr>
    <a:masterClrMapping/>
  </p:clrMapOvr>
  <p:transition spd="med">
    <p:pull dir="l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483</TotalTime>
  <Words>845</Words>
  <Application>Microsoft Office PowerPoint</Application>
  <PresentationFormat>On-screen Show (4:3)</PresentationFormat>
  <Paragraphs>57</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Trek</vt:lpstr>
      <vt:lpstr>  The Concept of Polarization By: Roya Tavangar &amp; Paresh CHRISTIAN</vt:lpstr>
      <vt:lpstr>Transverse Wave </vt:lpstr>
      <vt:lpstr>Transverse Wave vs. Longitudinal Wave</vt:lpstr>
      <vt:lpstr>Transverse Waves</vt:lpstr>
      <vt:lpstr>Longitudinal Waves</vt:lpstr>
      <vt:lpstr>Young Thomas Lawrence </vt:lpstr>
      <vt:lpstr>young's theory of light</vt:lpstr>
      <vt:lpstr>young's theory of light</vt:lpstr>
      <vt:lpstr>Danish scientist Erasmus         Bartholinus In 1669, the Danish scientist Erasmus Bartholinus found that when he directed a beam of light into a crystal of Iceland spar (calcite), the ray was split into two beams </vt:lpstr>
      <vt:lpstr>Polarisation</vt:lpstr>
      <vt:lpstr>Displacement of light rays with perpendicular polarization through a birefringent material </vt:lpstr>
      <vt:lpstr>A calcite crystal laid upon a graph paper with blue lines showing the double refraction </vt:lpstr>
      <vt:lpstr>   After horizontally polarized light passes through the analyzer, the light energy is reduced significantly</vt:lpstr>
      <vt:lpstr>Horizontally &amp; Vertically polarized  </vt:lpstr>
      <vt:lpstr>Polarization can be achieved four ways</vt:lpstr>
      <vt:lpstr>double refraction the property of certain crystals (e.g., calcite) to split an incident beam of light into two </vt:lpstr>
      <vt:lpstr>Polarization By Double Reflection</vt:lpstr>
      <vt:lpstr>Polarization by Reflection</vt:lpstr>
      <vt:lpstr>Polarization by Reflection</vt:lpstr>
      <vt:lpstr>Polarization by Reflection</vt:lpstr>
      <vt:lpstr>Polarization by Reflection</vt:lpstr>
      <vt:lpstr>Polarization By Scattering </vt:lpstr>
      <vt:lpstr>Polarization By Scattering </vt:lpstr>
      <vt:lpstr>Polarization By Scattering </vt:lpstr>
      <vt:lpstr>Polarization By Scattering </vt:lpstr>
      <vt:lpstr>                            polarizing filter     Without a Polarizing Filter                               With a Polarizing Filter</vt:lpstr>
      <vt:lpstr>Cloud effects are enhanced when we add a polarizing filter to the camera.                   Without a filter                         With a polarizing filter  </vt:lpstr>
      <vt:lpstr>SUMMARY Polarization of Light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Majid</dc:creator>
  <cp:lastModifiedBy>Majid</cp:lastModifiedBy>
  <cp:revision>69</cp:revision>
  <dcterms:created xsi:type="dcterms:W3CDTF">2012-07-15T21:14:26Z</dcterms:created>
  <dcterms:modified xsi:type="dcterms:W3CDTF">2012-07-16T22:21:48Z</dcterms:modified>
</cp:coreProperties>
</file>