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96" r:id="rId1"/>
  </p:sldMasterIdLst>
  <p:notesMasterIdLst>
    <p:notesMasterId r:id="rId44"/>
  </p:notesMasterIdLst>
  <p:handoutMasterIdLst>
    <p:handoutMasterId r:id="rId45"/>
  </p:handoutMasterIdLst>
  <p:sldIdLst>
    <p:sldId id="298" r:id="rId2"/>
    <p:sldId id="301" r:id="rId3"/>
    <p:sldId id="302" r:id="rId4"/>
    <p:sldId id="286" r:id="rId5"/>
    <p:sldId id="308" r:id="rId6"/>
    <p:sldId id="309" r:id="rId7"/>
    <p:sldId id="310" r:id="rId8"/>
    <p:sldId id="311" r:id="rId9"/>
    <p:sldId id="257" r:id="rId10"/>
    <p:sldId id="258" r:id="rId11"/>
    <p:sldId id="259" r:id="rId12"/>
    <p:sldId id="261" r:id="rId13"/>
    <p:sldId id="315" r:id="rId14"/>
    <p:sldId id="316" r:id="rId15"/>
    <p:sldId id="317" r:id="rId16"/>
    <p:sldId id="303" r:id="rId17"/>
    <p:sldId id="320" r:id="rId18"/>
    <p:sldId id="342" r:id="rId19"/>
    <p:sldId id="343" r:id="rId20"/>
    <p:sldId id="321" r:id="rId21"/>
    <p:sldId id="322" r:id="rId22"/>
    <p:sldId id="325" r:id="rId23"/>
    <p:sldId id="324" r:id="rId24"/>
    <p:sldId id="345" r:id="rId25"/>
    <p:sldId id="326" r:id="rId26"/>
    <p:sldId id="327" r:id="rId27"/>
    <p:sldId id="328" r:id="rId28"/>
    <p:sldId id="331" r:id="rId29"/>
    <p:sldId id="346" r:id="rId30"/>
    <p:sldId id="355" r:id="rId31"/>
    <p:sldId id="354" r:id="rId32"/>
    <p:sldId id="351" r:id="rId33"/>
    <p:sldId id="347" r:id="rId34"/>
    <p:sldId id="350" r:id="rId35"/>
    <p:sldId id="333" r:id="rId36"/>
    <p:sldId id="334" r:id="rId37"/>
    <p:sldId id="335" r:id="rId38"/>
    <p:sldId id="352" r:id="rId39"/>
    <p:sldId id="353" r:id="rId40"/>
    <p:sldId id="339" r:id="rId41"/>
    <p:sldId id="340" r:id="rId42"/>
    <p:sldId id="341" r:id="rId4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96" autoAdjust="0"/>
    <p:restoredTop sz="90988" autoAdjust="0"/>
  </p:normalViewPr>
  <p:slideViewPr>
    <p:cSldViewPr>
      <p:cViewPr varScale="1">
        <p:scale>
          <a:sx n="28" d="100"/>
          <a:sy n="28" d="100"/>
        </p:scale>
        <p:origin x="-10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2DC4E200-A851-4DD8-BAEB-9E09D6B344F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r>
              <a:rPr lang="en-US" smtClean="0"/>
              <a:t>LecturePLUS Timberlake</a:t>
            </a:r>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416926E-59AB-471B-A9F3-2B4EC15F02D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LecturePLUS Timberlake</a:t>
            </a:r>
            <a:endParaRPr lang="en-US"/>
          </a:p>
        </p:txBody>
      </p:sp>
      <p:sp>
        <p:nvSpPr>
          <p:cNvPr id="6" name="Slide Number Placeholder 5"/>
          <p:cNvSpPr>
            <a:spLocks noGrp="1"/>
          </p:cNvSpPr>
          <p:nvPr>
            <p:ph type="sldNum" sz="quarter" idx="12"/>
          </p:nvPr>
        </p:nvSpPr>
        <p:spPr/>
        <p:txBody>
          <a:bodyPr/>
          <a:lstStyle/>
          <a:p>
            <a:fld id="{CF92C544-AE53-4622-845E-CC933E0CA3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LecturePLUS Timberlake</a:t>
            </a:r>
            <a:endParaRPr lang="en-US"/>
          </a:p>
        </p:txBody>
      </p:sp>
      <p:sp>
        <p:nvSpPr>
          <p:cNvPr id="6" name="Slide Number Placeholder 5"/>
          <p:cNvSpPr>
            <a:spLocks noGrp="1"/>
          </p:cNvSpPr>
          <p:nvPr>
            <p:ph type="sldNum" sz="quarter" idx="12"/>
          </p:nvPr>
        </p:nvSpPr>
        <p:spPr/>
        <p:txBody>
          <a:bodyPr/>
          <a:lstStyle/>
          <a:p>
            <a:fld id="{E8E152FF-F77F-4DEE-B83B-1D2D0E194E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r>
              <a:rPr lang="en-US" smtClean="0"/>
              <a:t>LecturePLUS Timberlake</a:t>
            </a:r>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701D447-1FC7-47A5-8DC7-23814F72EB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r>
              <a:rPr lang="en-US" smtClean="0"/>
              <a:t>LecturePLUS Timberlake</a:t>
            </a:r>
            <a:endParaRPr lang="en-US"/>
          </a:p>
        </p:txBody>
      </p:sp>
      <p:sp>
        <p:nvSpPr>
          <p:cNvPr id="16" name="Slide Number Placeholder 15"/>
          <p:cNvSpPr>
            <a:spLocks noGrp="1"/>
          </p:cNvSpPr>
          <p:nvPr>
            <p:ph type="sldNum" sz="quarter" idx="12"/>
          </p:nvPr>
        </p:nvSpPr>
        <p:spPr/>
        <p:txBody>
          <a:bodyPr/>
          <a:lstStyle/>
          <a:p>
            <a:fld id="{473D79F3-EF63-4053-8AB5-6CCBB31AA581}"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r>
              <a:rPr lang="en-US" smtClean="0"/>
              <a:t>LecturePLUS Timberlake</a:t>
            </a:r>
            <a:endParaRPr lang="en-US"/>
          </a:p>
        </p:txBody>
      </p:sp>
      <p:sp>
        <p:nvSpPr>
          <p:cNvPr id="31" name="Slide Number Placeholder 30"/>
          <p:cNvSpPr>
            <a:spLocks noGrp="1"/>
          </p:cNvSpPr>
          <p:nvPr>
            <p:ph type="sldNum" sz="quarter" idx="12"/>
          </p:nvPr>
        </p:nvSpPr>
        <p:spPr/>
        <p:txBody>
          <a:bodyPr/>
          <a:lstStyle/>
          <a:p>
            <a:fld id="{675EF262-FB5A-4197-A476-27C1E77CA4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LecturePLUS Timberlake</a:t>
            </a:r>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5F93CDB1-8AE5-4541-920A-CC16D268A2A8}"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r>
              <a:rPr lang="en-US" smtClean="0"/>
              <a:t>LecturePLUS Timberlake</a:t>
            </a:r>
            <a:endParaRPr lang="en-US"/>
          </a:p>
        </p:txBody>
      </p:sp>
      <p:sp>
        <p:nvSpPr>
          <p:cNvPr id="6" name="Slide Number Placeholder 5"/>
          <p:cNvSpPr>
            <a:spLocks noGrp="1"/>
          </p:cNvSpPr>
          <p:nvPr>
            <p:ph type="sldNum" sz="quarter" idx="12"/>
          </p:nvPr>
        </p:nvSpPr>
        <p:spPr/>
        <p:txBody>
          <a:bodyPr/>
          <a:lstStyle/>
          <a:p>
            <a:fld id="{09138CCD-AB4D-49C4-8A10-3F048FC73E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r>
              <a:rPr lang="en-US" smtClean="0"/>
              <a:t>LecturePLUS Timberlake</a:t>
            </a:r>
            <a:endParaRPr lang="en-US"/>
          </a:p>
        </p:txBody>
      </p:sp>
      <p:sp>
        <p:nvSpPr>
          <p:cNvPr id="7" name="Slide Number Placeholder 6"/>
          <p:cNvSpPr>
            <a:spLocks noGrp="1"/>
          </p:cNvSpPr>
          <p:nvPr>
            <p:ph type="sldNum" sz="quarter" idx="12"/>
          </p:nvPr>
        </p:nvSpPr>
        <p:spPr/>
        <p:txBody>
          <a:bodyPr/>
          <a:lstStyle/>
          <a:p>
            <a:fld id="{63178F6D-649F-49AC-A524-1CD20CE3C5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r>
              <a:rPr lang="en-US" smtClean="0"/>
              <a:t>LecturePLUS Timberlake</a:t>
            </a:r>
            <a:endParaRPr lang="en-US"/>
          </a:p>
        </p:txBody>
      </p:sp>
      <p:sp>
        <p:nvSpPr>
          <p:cNvPr id="7" name="Slide Number Placeholder 6"/>
          <p:cNvSpPr>
            <a:spLocks noGrp="1"/>
          </p:cNvSpPr>
          <p:nvPr>
            <p:ph type="sldNum" sz="quarter" idx="12"/>
          </p:nvPr>
        </p:nvSpPr>
        <p:spPr/>
        <p:txBody>
          <a:bodyPr/>
          <a:lstStyle/>
          <a:p>
            <a:fld id="{BBDA232B-2998-43CD-87E8-7EA3307D2A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LecturePLUS Timberlake</a:t>
            </a:r>
            <a:endParaRPr lang="en-US"/>
          </a:p>
        </p:txBody>
      </p:sp>
      <p:sp>
        <p:nvSpPr>
          <p:cNvPr id="31" name="Slide Number Placeholder 30"/>
          <p:cNvSpPr>
            <a:spLocks noGrp="1"/>
          </p:cNvSpPr>
          <p:nvPr>
            <p:ph type="sldNum" sz="quarter" idx="12"/>
          </p:nvPr>
        </p:nvSpPr>
        <p:spPr/>
        <p:txBody>
          <a:bodyPr/>
          <a:lstStyle/>
          <a:p>
            <a:fld id="{B320FABE-789B-4964-9417-383D713EA0C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en-US" smtClean="0"/>
              <a:t>LecturePLUS Timberlake</a:t>
            </a: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B0E089B-665D-432A-8BEF-EF3FF21D43E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masterorganicchemistry.com/2011/07/18/steric-hindrance-is-like-a-fat-goali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GkyxNpitgeE" TargetMode="External"/><Relationship Id="rId2" Type="http://schemas.openxmlformats.org/officeDocument/2006/relationships/hyperlink" Target="http://www.youtube.com/watch?v=zFMsqcGdZCc&amp;feature=relate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zFMsqcGdZCc&amp;feature=related"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3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uni-regensburg.de/Fakultaeten/nat_Fak_IV/Organische_Chemie/Didaktik/Keusch/D-Aldehyde-e.htm" TargetMode="External"/><Relationship Id="rId2" Type="http://schemas.openxmlformats.org/officeDocument/2006/relationships/hyperlink" Target="http://www-personal.une.edu.au/~sglover/CHEM110TopicI/sld001.htm" TargetMode="External"/><Relationship Id="rId1" Type="http://schemas.openxmlformats.org/officeDocument/2006/relationships/slideLayout" Target="../slideLayouts/slideLayout2.xml"/><Relationship Id="rId6" Type="http://schemas.openxmlformats.org/officeDocument/2006/relationships/hyperlink" Target="http://ltp.learnetic.com/index.php/resources/aldehydes_ketones_nomenclature_boiling_point_solubility_occurrence.html" TargetMode="External"/><Relationship Id="rId5" Type="http://schemas.openxmlformats.org/officeDocument/2006/relationships/hyperlink" Target="http://www.youtube.com/watch?v=GkyxNpitgeE" TargetMode="External"/><Relationship Id="rId4" Type="http://schemas.openxmlformats.org/officeDocument/2006/relationships/hyperlink" Target="http://www.youtube.com/watch?v=zFMsqcGdZCc&amp;feature=related"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ccwcs.org/content/teaching-guided-inquiry-organic-chemistry-labs" TargetMode="External"/><Relationship Id="rId2" Type="http://schemas.openxmlformats.org/officeDocument/2006/relationships/hyperlink" Target="http://www.wiziq.com/tutorial/108521-aldehydes-and-ketones" TargetMode="External"/><Relationship Id="rId1" Type="http://schemas.openxmlformats.org/officeDocument/2006/relationships/slideLayout" Target="../slideLayouts/slideLayout2.xml"/><Relationship Id="rId4" Type="http://schemas.openxmlformats.org/officeDocument/2006/relationships/hyperlink" Target="http://quizlet.com/6635254/ahs-sch4u-organic-flash-cards/"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mAjrnZ-znk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Aldehydes vs. Ketones</a:t>
            </a:r>
            <a:endParaRPr lang="en-CA" dirty="0"/>
          </a:p>
        </p:txBody>
      </p:sp>
      <p:sp>
        <p:nvSpPr>
          <p:cNvPr id="3" name="Content Placeholder 2"/>
          <p:cNvSpPr>
            <a:spLocks noGrp="1"/>
          </p:cNvSpPr>
          <p:nvPr>
            <p:ph idx="1"/>
          </p:nvPr>
        </p:nvSpPr>
        <p:spPr>
          <a:xfrm>
            <a:off x="0" y="1143000"/>
            <a:ext cx="8991600" cy="4937125"/>
          </a:xfrm>
        </p:spPr>
        <p:txBody>
          <a:bodyPr/>
          <a:lstStyle/>
          <a:p>
            <a:r>
              <a:rPr lang="en-CA" dirty="0" smtClean="0"/>
              <a:t> Concept Presentation by:  </a:t>
            </a:r>
          </a:p>
          <a:p>
            <a:pPr>
              <a:buNone/>
            </a:pPr>
            <a:r>
              <a:rPr lang="en-CA" dirty="0" smtClean="0"/>
              <a:t>                                  Maninder Kaur  &amp; Shirley </a:t>
            </a:r>
            <a:r>
              <a:rPr lang="en-CA" dirty="0" err="1" smtClean="0"/>
              <a:t>Easo</a:t>
            </a:r>
            <a:r>
              <a:rPr lang="en-CA" dirty="0" smtClean="0"/>
              <a:t>.                           </a:t>
            </a:r>
            <a:endParaRPr lang="en-C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286000"/>
            <a:ext cx="9144000"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1127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0" y="304800"/>
            <a:ext cx="7772400" cy="1143000"/>
          </a:xfrm>
          <a:ln w="28575">
            <a:solidFill>
              <a:schemeClr val="hlink"/>
            </a:solidFill>
          </a:ln>
        </p:spPr>
        <p:txBody>
          <a:bodyPr/>
          <a:lstStyle/>
          <a:p>
            <a:r>
              <a:rPr lang="en-US" sz="4000" b="1" dirty="0"/>
              <a:t>Naming Aldehydes</a:t>
            </a:r>
            <a:endParaRPr lang="en-US" dirty="0"/>
          </a:p>
        </p:txBody>
      </p:sp>
      <p:sp>
        <p:nvSpPr>
          <p:cNvPr id="5123" name="Rectangle 3"/>
          <p:cNvSpPr>
            <a:spLocks noGrp="1" noChangeArrowheads="1"/>
          </p:cNvSpPr>
          <p:nvPr>
            <p:ph idx="1"/>
          </p:nvPr>
        </p:nvSpPr>
        <p:spPr>
          <a:xfrm>
            <a:off x="533400" y="1676400"/>
            <a:ext cx="8610600" cy="4572000"/>
          </a:xfrm>
        </p:spPr>
        <p:txBody>
          <a:bodyPr>
            <a:normAutofit/>
          </a:bodyPr>
          <a:lstStyle/>
          <a:p>
            <a:pPr>
              <a:buClr>
                <a:srgbClr val="99FF33"/>
              </a:buClr>
              <a:buFont typeface="Wingdings" pitchFamily="2" charset="2"/>
              <a:buChar char="l"/>
            </a:pPr>
            <a:r>
              <a:rPr lang="en-US" sz="2800" b="1" dirty="0"/>
              <a:t>IUPAC </a:t>
            </a:r>
            <a:r>
              <a:rPr lang="en-US" sz="2800" b="1" dirty="0" smtClean="0"/>
              <a:t>-Replace </a:t>
            </a:r>
            <a:r>
              <a:rPr lang="en-US" sz="2800" b="1" dirty="0"/>
              <a:t>the -e in the </a:t>
            </a:r>
            <a:r>
              <a:rPr lang="en-US" sz="2800" b="1" dirty="0" err="1"/>
              <a:t>alkane</a:t>
            </a:r>
            <a:r>
              <a:rPr lang="en-US" sz="2800" b="1" dirty="0"/>
              <a:t> name </a:t>
            </a:r>
            <a:r>
              <a:rPr lang="en-US" sz="2800" b="1" dirty="0" smtClean="0"/>
              <a:t>with</a:t>
            </a:r>
            <a:r>
              <a:rPr lang="en-US" sz="2800" b="1" dirty="0" smtClean="0">
                <a:solidFill>
                  <a:srgbClr val="99FF33"/>
                </a:solidFill>
              </a:rPr>
              <a:t>-al</a:t>
            </a:r>
            <a:endParaRPr lang="en-US" sz="2800" b="1" dirty="0">
              <a:solidFill>
                <a:srgbClr val="99FF33"/>
              </a:solidFill>
            </a:endParaRPr>
          </a:p>
          <a:p>
            <a:pPr>
              <a:buClr>
                <a:srgbClr val="99FF33"/>
              </a:buClr>
              <a:buFont typeface="Wingdings" pitchFamily="2" charset="2"/>
              <a:buChar char="l"/>
            </a:pPr>
            <a:r>
              <a:rPr lang="en-US" sz="2800" b="1" dirty="0"/>
              <a:t>Common </a:t>
            </a:r>
            <a:r>
              <a:rPr lang="en-US" sz="2800" b="1" dirty="0" smtClean="0"/>
              <a:t>-Add </a:t>
            </a:r>
            <a:r>
              <a:rPr lang="en-US" sz="2800" b="1" i="1" dirty="0" err="1">
                <a:solidFill>
                  <a:schemeClr val="accent2"/>
                </a:solidFill>
              </a:rPr>
              <a:t>aldehyde</a:t>
            </a:r>
            <a:r>
              <a:rPr lang="en-US" sz="2800" b="1" i="1" dirty="0">
                <a:solidFill>
                  <a:schemeClr val="accent2"/>
                </a:solidFill>
              </a:rPr>
              <a:t> </a:t>
            </a:r>
            <a:r>
              <a:rPr lang="en-US" sz="2800" b="1" dirty="0"/>
              <a:t>to the prefixes  </a:t>
            </a:r>
            <a:r>
              <a:rPr lang="en-US" sz="2800" b="1" i="1" dirty="0">
                <a:solidFill>
                  <a:schemeClr val="accent1"/>
                </a:solidFill>
              </a:rPr>
              <a:t>form (1C), </a:t>
            </a:r>
            <a:r>
              <a:rPr lang="en-US" sz="2800" b="1" i="1" dirty="0" err="1">
                <a:solidFill>
                  <a:schemeClr val="accent1"/>
                </a:solidFill>
              </a:rPr>
              <a:t>acet</a:t>
            </a:r>
            <a:r>
              <a:rPr lang="en-US" sz="2800" b="1" i="1" dirty="0">
                <a:solidFill>
                  <a:schemeClr val="accent1"/>
                </a:solidFill>
              </a:rPr>
              <a:t> (2C), </a:t>
            </a:r>
            <a:r>
              <a:rPr lang="en-US" sz="2800" b="1" i="1" dirty="0" err="1">
                <a:solidFill>
                  <a:schemeClr val="accent1"/>
                </a:solidFill>
              </a:rPr>
              <a:t>propion</a:t>
            </a:r>
            <a:r>
              <a:rPr lang="en-US" sz="2800" b="1" i="1" dirty="0">
                <a:solidFill>
                  <a:schemeClr val="accent1"/>
                </a:solidFill>
              </a:rPr>
              <a:t>(3), and </a:t>
            </a:r>
            <a:r>
              <a:rPr lang="en-US" sz="2800" b="1" i="1" dirty="0" err="1">
                <a:solidFill>
                  <a:schemeClr val="accent1"/>
                </a:solidFill>
              </a:rPr>
              <a:t>butry</a:t>
            </a:r>
            <a:r>
              <a:rPr lang="en-US" sz="2800" b="1" i="1" dirty="0">
                <a:solidFill>
                  <a:schemeClr val="accent1"/>
                </a:solidFill>
              </a:rPr>
              <a:t>(4C)</a:t>
            </a:r>
          </a:p>
          <a:p>
            <a:pPr>
              <a:buFontTx/>
              <a:buNone/>
            </a:pPr>
            <a:r>
              <a:rPr lang="en-US" sz="2800" b="1" dirty="0"/>
              <a:t>	    O</a:t>
            </a:r>
            <a:r>
              <a:rPr lang="en-US" sz="2800" b="1" i="1" dirty="0">
                <a:solidFill>
                  <a:schemeClr val="accent1"/>
                </a:solidFill>
              </a:rPr>
              <a:t>	                  </a:t>
            </a:r>
            <a:r>
              <a:rPr lang="en-US" sz="2800" b="1" dirty="0" err="1"/>
              <a:t>O</a:t>
            </a:r>
            <a:r>
              <a:rPr lang="en-US" sz="2800" b="1" i="1" dirty="0">
                <a:solidFill>
                  <a:schemeClr val="accent1"/>
                </a:solidFill>
              </a:rPr>
              <a:t> 			   </a:t>
            </a:r>
            <a:r>
              <a:rPr lang="en-US" sz="2800" b="1" dirty="0" err="1"/>
              <a:t>O</a:t>
            </a:r>
            <a:endParaRPr lang="en-US" sz="2800" b="1" dirty="0"/>
          </a:p>
          <a:p>
            <a:pPr>
              <a:lnSpc>
                <a:spcPct val="40000"/>
              </a:lnSpc>
              <a:buFontTx/>
              <a:buNone/>
            </a:pPr>
            <a:r>
              <a:rPr lang="en-US" sz="2800" b="1" dirty="0">
                <a:sym typeface="Webdings" pitchFamily="18" charset="2"/>
              </a:rPr>
              <a:t>       	                  			   </a:t>
            </a:r>
            <a:endParaRPr lang="en-US" sz="2800" b="1" i="1" dirty="0">
              <a:solidFill>
                <a:schemeClr val="accent1"/>
              </a:solidFill>
            </a:endParaRPr>
          </a:p>
          <a:p>
            <a:pPr>
              <a:buFontTx/>
              <a:buNone/>
            </a:pPr>
            <a:r>
              <a:rPr lang="en-US" sz="2800" b="1" dirty="0">
                <a:solidFill>
                  <a:schemeClr val="accent1"/>
                </a:solidFill>
              </a:rPr>
              <a:t>	</a:t>
            </a:r>
            <a:r>
              <a:rPr lang="en-US" sz="2800" b="1" dirty="0"/>
              <a:t>H-C-H		  CH</a:t>
            </a:r>
            <a:r>
              <a:rPr lang="en-US" sz="2800" b="1" baseline="-25000" dirty="0"/>
              <a:t>3</a:t>
            </a:r>
            <a:r>
              <a:rPr lang="en-US" sz="2800" b="1" dirty="0"/>
              <a:t>-C-H		CH</a:t>
            </a:r>
            <a:r>
              <a:rPr lang="en-US" sz="2800" b="1" baseline="-25000" dirty="0"/>
              <a:t>3</a:t>
            </a:r>
            <a:r>
              <a:rPr lang="en-US" sz="2800" b="1" dirty="0"/>
              <a:t>CH</a:t>
            </a:r>
            <a:r>
              <a:rPr lang="en-US" sz="2800" b="1" baseline="-25000" dirty="0"/>
              <a:t>2</a:t>
            </a:r>
            <a:r>
              <a:rPr lang="en-US" sz="2800" b="1" dirty="0"/>
              <a:t>C-H</a:t>
            </a:r>
          </a:p>
          <a:p>
            <a:pPr>
              <a:buFontTx/>
              <a:buNone/>
            </a:pPr>
            <a:r>
              <a:rPr lang="en-US" sz="2800" b="1" dirty="0">
                <a:solidFill>
                  <a:srgbClr val="99FF33"/>
                </a:solidFill>
              </a:rPr>
              <a:t>  </a:t>
            </a:r>
            <a:r>
              <a:rPr lang="en-US" sz="2800" b="1" dirty="0" err="1">
                <a:solidFill>
                  <a:srgbClr val="99FF33"/>
                </a:solidFill>
              </a:rPr>
              <a:t>methanal</a:t>
            </a:r>
            <a:r>
              <a:rPr lang="en-US" sz="2800" b="1" dirty="0">
                <a:solidFill>
                  <a:srgbClr val="99FF33"/>
                </a:solidFill>
              </a:rPr>
              <a:t>		  </a:t>
            </a:r>
            <a:r>
              <a:rPr lang="en-US" sz="2800" b="1" dirty="0" err="1">
                <a:solidFill>
                  <a:srgbClr val="99FF33"/>
                </a:solidFill>
              </a:rPr>
              <a:t>ethanal</a:t>
            </a:r>
            <a:r>
              <a:rPr lang="en-US" sz="2800" b="1" dirty="0">
                <a:solidFill>
                  <a:srgbClr val="99FF33"/>
                </a:solidFill>
              </a:rPr>
              <a:t>		   </a:t>
            </a:r>
            <a:r>
              <a:rPr lang="en-US" sz="2800" b="1" dirty="0" err="1">
                <a:solidFill>
                  <a:srgbClr val="99FF33"/>
                </a:solidFill>
              </a:rPr>
              <a:t>propanal</a:t>
            </a:r>
            <a:endParaRPr lang="en-US" sz="2800" b="1" dirty="0">
              <a:solidFill>
                <a:srgbClr val="99FF33"/>
              </a:solidFill>
            </a:endParaRPr>
          </a:p>
          <a:p>
            <a:pPr>
              <a:buFontTx/>
              <a:buNone/>
            </a:pPr>
            <a:r>
              <a:rPr lang="en-US" sz="2800" b="1" dirty="0">
                <a:solidFill>
                  <a:srgbClr val="99FF33"/>
                </a:solidFill>
              </a:rPr>
              <a:t>  </a:t>
            </a:r>
            <a:r>
              <a:rPr lang="en-US" sz="2600" b="1" dirty="0">
                <a:solidFill>
                  <a:schemeClr val="accent1"/>
                </a:solidFill>
              </a:rPr>
              <a:t>(formaldehyde) (acetaldehyde)  (</a:t>
            </a:r>
            <a:r>
              <a:rPr lang="en-US" sz="2600" b="1" dirty="0" err="1">
                <a:solidFill>
                  <a:schemeClr val="accent1"/>
                </a:solidFill>
              </a:rPr>
              <a:t>propionaldehyde</a:t>
            </a:r>
            <a:r>
              <a:rPr lang="en-US" sz="2600" b="1" dirty="0">
                <a:solidFill>
                  <a:schemeClr val="accent1"/>
                </a:solidFill>
              </a:rPr>
              <a:t>)</a:t>
            </a:r>
            <a:endParaRPr lang="en-US" sz="2600" b="1" i="1" dirty="0">
              <a:solidFill>
                <a:schemeClr val="accent1"/>
              </a:solidFill>
            </a:endParaRPr>
          </a:p>
          <a:p>
            <a:pPr>
              <a:buFontTx/>
              <a:buNone/>
            </a:pPr>
            <a:r>
              <a:rPr lang="en-US" sz="2800" b="1" i="1" dirty="0">
                <a:solidFill>
                  <a:schemeClr val="accent1"/>
                </a:solidFill>
              </a:rPr>
              <a:t>		</a:t>
            </a:r>
          </a:p>
          <a:p>
            <a:pPr>
              <a:buFontTx/>
              <a:buNone/>
            </a:pPr>
            <a:endParaRPr lang="en-US" sz="2800" b="1" dirty="0"/>
          </a:p>
          <a:p>
            <a:pPr>
              <a:buFontTx/>
              <a:buNone/>
            </a:pPr>
            <a:endParaRPr lang="en-US" sz="2800" dirty="0"/>
          </a:p>
          <a:p>
            <a:pPr>
              <a:buFontTx/>
              <a:buNone/>
            </a:pPr>
            <a:endParaRPr lang="en-US" sz="2800" dirty="0">
              <a:solidFill>
                <a:srgbClr val="99FF33"/>
              </a:solidFill>
            </a:endParaRPr>
          </a:p>
          <a:p>
            <a:pPr>
              <a:buFontTx/>
              <a:buNone/>
            </a:pPr>
            <a:endParaRPr lang="en-US" sz="2800" dirty="0">
              <a:solidFill>
                <a:srgbClr val="99FF3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0" y="304800"/>
            <a:ext cx="7772400" cy="1143000"/>
          </a:xfrm>
          <a:ln w="28575">
            <a:solidFill>
              <a:schemeClr val="hlink"/>
            </a:solidFill>
          </a:ln>
        </p:spPr>
        <p:txBody>
          <a:bodyPr/>
          <a:lstStyle/>
          <a:p>
            <a:r>
              <a:rPr lang="en-US" sz="4000" b="1" dirty="0"/>
              <a:t>Naming Ketones</a:t>
            </a:r>
            <a:endParaRPr lang="en-US" dirty="0"/>
          </a:p>
        </p:txBody>
      </p:sp>
      <p:sp>
        <p:nvSpPr>
          <p:cNvPr id="6147" name="Rectangle 3"/>
          <p:cNvSpPr>
            <a:spLocks noGrp="1" noChangeArrowheads="1"/>
          </p:cNvSpPr>
          <p:nvPr>
            <p:ph idx="1"/>
          </p:nvPr>
        </p:nvSpPr>
        <p:spPr>
          <a:xfrm>
            <a:off x="533400" y="1676400"/>
            <a:ext cx="8610600" cy="4724400"/>
          </a:xfrm>
        </p:spPr>
        <p:txBody>
          <a:bodyPr>
            <a:normAutofit lnSpcReduction="10000"/>
          </a:bodyPr>
          <a:lstStyle/>
          <a:p>
            <a:pPr>
              <a:buClr>
                <a:srgbClr val="99FF33"/>
              </a:buClr>
              <a:buFont typeface="Wingdings" pitchFamily="2" charset="2"/>
              <a:buChar char="l"/>
            </a:pPr>
            <a:r>
              <a:rPr lang="en-US" sz="2800" b="1" dirty="0"/>
              <a:t>In the IUPAC name, the -e in the </a:t>
            </a:r>
            <a:r>
              <a:rPr lang="en-US" sz="2800" b="1" dirty="0" err="1"/>
              <a:t>alkane</a:t>
            </a:r>
            <a:r>
              <a:rPr lang="en-US" sz="2800" b="1" dirty="0"/>
              <a:t> name is replaced with </a:t>
            </a:r>
            <a:r>
              <a:rPr lang="en-US" sz="2800" b="1" dirty="0">
                <a:solidFill>
                  <a:srgbClr val="99FF33"/>
                </a:solidFill>
              </a:rPr>
              <a:t>-one</a:t>
            </a:r>
          </a:p>
          <a:p>
            <a:pPr>
              <a:buClr>
                <a:srgbClr val="99FF33"/>
              </a:buClr>
              <a:buFont typeface="Wingdings" pitchFamily="2" charset="2"/>
              <a:buChar char="l"/>
            </a:pPr>
            <a:r>
              <a:rPr lang="en-US" sz="2800" b="1" dirty="0"/>
              <a:t>In the common name, add the word</a:t>
            </a:r>
            <a:r>
              <a:rPr lang="en-US" sz="2800" b="1" dirty="0">
                <a:solidFill>
                  <a:schemeClr val="accent2"/>
                </a:solidFill>
              </a:rPr>
              <a:t> </a:t>
            </a:r>
            <a:r>
              <a:rPr lang="en-US" sz="2800" b="1" i="1" dirty="0">
                <a:solidFill>
                  <a:schemeClr val="accent2"/>
                </a:solidFill>
              </a:rPr>
              <a:t>ketone</a:t>
            </a:r>
          </a:p>
          <a:p>
            <a:pPr>
              <a:buClr>
                <a:srgbClr val="99FF33"/>
              </a:buClr>
              <a:buFont typeface="Wingdings" pitchFamily="2" charset="2"/>
              <a:buNone/>
            </a:pPr>
            <a:r>
              <a:rPr lang="en-US" sz="2800" b="1" dirty="0"/>
              <a:t>    after naming the alkyl groups attached to the </a:t>
            </a:r>
          </a:p>
          <a:p>
            <a:pPr>
              <a:buClr>
                <a:srgbClr val="99FF33"/>
              </a:buClr>
              <a:buFont typeface="Wingdings" pitchFamily="2" charset="2"/>
              <a:buNone/>
            </a:pPr>
            <a:r>
              <a:rPr lang="en-US" sz="2800" b="1" dirty="0"/>
              <a:t>	carbonyl group</a:t>
            </a:r>
          </a:p>
          <a:p>
            <a:pPr>
              <a:buClr>
                <a:srgbClr val="99FF33"/>
              </a:buClr>
              <a:buFont typeface="Wingdings" pitchFamily="2" charset="2"/>
              <a:buNone/>
            </a:pPr>
            <a:r>
              <a:rPr lang="en-US" sz="2800" b="1" dirty="0"/>
              <a:t>	        </a:t>
            </a:r>
            <a:r>
              <a:rPr lang="en-US" sz="2600" b="1" dirty="0"/>
              <a:t>O</a:t>
            </a:r>
            <a:r>
              <a:rPr lang="en-US" sz="2600" b="1" i="1" dirty="0">
                <a:solidFill>
                  <a:schemeClr val="accent1"/>
                </a:solidFill>
              </a:rPr>
              <a:t>	                     </a:t>
            </a:r>
            <a:r>
              <a:rPr lang="en-US" sz="2600" b="1" dirty="0" err="1"/>
              <a:t>O</a:t>
            </a:r>
            <a:r>
              <a:rPr lang="en-US" sz="2600" b="1" i="1" dirty="0">
                <a:solidFill>
                  <a:schemeClr val="accent1"/>
                </a:solidFill>
              </a:rPr>
              <a:t> 			</a:t>
            </a:r>
            <a:endParaRPr lang="en-US" sz="2600" b="1" dirty="0"/>
          </a:p>
          <a:p>
            <a:pPr>
              <a:lnSpc>
                <a:spcPct val="40000"/>
              </a:lnSpc>
              <a:buFontTx/>
              <a:buNone/>
            </a:pPr>
            <a:r>
              <a:rPr lang="en-US" sz="2600" b="1" dirty="0">
                <a:sym typeface="Webdings" pitchFamily="18" charset="2"/>
              </a:rPr>
              <a:t>            	                     </a:t>
            </a:r>
            <a:endParaRPr lang="en-US" sz="2600" b="1" i="1" dirty="0">
              <a:solidFill>
                <a:schemeClr val="accent1"/>
              </a:solidFill>
            </a:endParaRPr>
          </a:p>
          <a:p>
            <a:pPr>
              <a:lnSpc>
                <a:spcPct val="110000"/>
              </a:lnSpc>
              <a:buFontTx/>
              <a:buNone/>
            </a:pPr>
            <a:r>
              <a:rPr lang="en-US" sz="2600" b="1" dirty="0">
                <a:solidFill>
                  <a:schemeClr val="accent1"/>
                </a:solidFill>
              </a:rPr>
              <a:t>	</a:t>
            </a:r>
            <a:r>
              <a:rPr lang="en-US" sz="2600" b="1" dirty="0"/>
              <a:t>CH</a:t>
            </a:r>
            <a:r>
              <a:rPr lang="en-US" sz="2600" b="1" baseline="-25000" dirty="0"/>
              <a:t>3</a:t>
            </a:r>
            <a:r>
              <a:rPr lang="en-US" sz="2600" b="1" dirty="0"/>
              <a:t> -C-CH</a:t>
            </a:r>
            <a:r>
              <a:rPr lang="en-US" sz="2600" b="1" baseline="-25000" dirty="0"/>
              <a:t>3</a:t>
            </a:r>
            <a:r>
              <a:rPr lang="en-US" sz="2600" b="1" dirty="0"/>
              <a:t>	    CH</a:t>
            </a:r>
            <a:r>
              <a:rPr lang="en-US" sz="2600" b="1" baseline="-25000" dirty="0"/>
              <a:t>3</a:t>
            </a:r>
            <a:r>
              <a:rPr lang="en-US" sz="2600" b="1" dirty="0"/>
              <a:t>-C-CH</a:t>
            </a:r>
            <a:r>
              <a:rPr lang="en-US" sz="2600" b="1" baseline="-25000" dirty="0"/>
              <a:t>2</a:t>
            </a:r>
            <a:r>
              <a:rPr lang="en-US" sz="2600" b="1" dirty="0"/>
              <a:t>-CH</a:t>
            </a:r>
            <a:r>
              <a:rPr lang="en-US" sz="2600" b="1" baseline="-25000" dirty="0"/>
              <a:t>3</a:t>
            </a:r>
            <a:r>
              <a:rPr lang="en-US" sz="2600" b="1" dirty="0"/>
              <a:t>	</a:t>
            </a:r>
            <a:r>
              <a:rPr lang="en-US" sz="2800" b="1" dirty="0"/>
              <a:t>	</a:t>
            </a:r>
            <a:r>
              <a:rPr lang="en-US" sz="2800" b="1" i="1" dirty="0">
                <a:solidFill>
                  <a:schemeClr val="accent1"/>
                </a:solidFill>
              </a:rPr>
              <a:t>		</a:t>
            </a:r>
          </a:p>
          <a:p>
            <a:pPr>
              <a:buFontTx/>
              <a:buNone/>
            </a:pPr>
            <a:r>
              <a:rPr lang="en-US" sz="2600" b="1" dirty="0"/>
              <a:t>   </a:t>
            </a:r>
            <a:r>
              <a:rPr lang="en-US" sz="2600" b="1" dirty="0" err="1"/>
              <a:t>Propanone</a:t>
            </a:r>
            <a:r>
              <a:rPr lang="en-US" sz="2600" b="1" dirty="0"/>
              <a:t>	    2-Butanone</a:t>
            </a:r>
          </a:p>
          <a:p>
            <a:pPr>
              <a:buFontTx/>
              <a:buNone/>
            </a:pPr>
            <a:r>
              <a:rPr lang="en-US" sz="2600" b="1" dirty="0">
                <a:solidFill>
                  <a:srgbClr val="99FF33"/>
                </a:solidFill>
              </a:rPr>
              <a:t>   </a:t>
            </a:r>
            <a:r>
              <a:rPr lang="en-US" sz="2400" b="1" dirty="0">
                <a:solidFill>
                  <a:srgbClr val="99FF33"/>
                </a:solidFill>
              </a:rPr>
              <a:t>(</a:t>
            </a:r>
            <a:r>
              <a:rPr lang="en-US" sz="2400" b="1" dirty="0" err="1">
                <a:solidFill>
                  <a:srgbClr val="99FF33"/>
                </a:solidFill>
              </a:rPr>
              <a:t>Dimethyl</a:t>
            </a:r>
            <a:r>
              <a:rPr lang="en-US" sz="2400" b="1" dirty="0">
                <a:solidFill>
                  <a:srgbClr val="99FF33"/>
                </a:solidFill>
              </a:rPr>
              <a:t> ketone)  (Ethyl methyl ketone)</a:t>
            </a:r>
          </a:p>
          <a:p>
            <a:pPr>
              <a:buFontTx/>
              <a:buNone/>
            </a:pPr>
            <a:endParaRPr lang="en-US" sz="2800" b="1" dirty="0"/>
          </a:p>
          <a:p>
            <a:pPr>
              <a:buFontTx/>
              <a:buNone/>
            </a:pPr>
            <a:endParaRPr lang="en-US" sz="2800" dirty="0"/>
          </a:p>
          <a:p>
            <a:pPr>
              <a:buFontTx/>
              <a:buNone/>
            </a:pPr>
            <a:endParaRPr lang="en-US" sz="2800" dirty="0">
              <a:solidFill>
                <a:srgbClr val="99FF33"/>
              </a:solidFill>
            </a:endParaRPr>
          </a:p>
          <a:p>
            <a:pPr>
              <a:buFontTx/>
              <a:buNone/>
            </a:pPr>
            <a:endParaRPr lang="en-US" sz="2800" dirty="0">
              <a:solidFill>
                <a:srgbClr val="99FF3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304800" y="3733800"/>
            <a:ext cx="8534400" cy="3124200"/>
          </a:xfrm>
        </p:spPr>
        <p:txBody>
          <a:bodyPr>
            <a:normAutofit fontScale="92500" lnSpcReduction="20000"/>
          </a:bodyPr>
          <a:lstStyle/>
          <a:p>
            <a:pPr>
              <a:buFontTx/>
              <a:buNone/>
            </a:pPr>
            <a:r>
              <a:rPr lang="en-US" sz="2800" b="1" dirty="0"/>
              <a:t>			        	      </a:t>
            </a:r>
            <a:r>
              <a:rPr lang="en-US" sz="2800" b="1" dirty="0" smtClean="0"/>
              <a:t>  </a:t>
            </a:r>
            <a:r>
              <a:rPr lang="en-US" sz="2800" b="1" dirty="0"/>
              <a:t>O </a:t>
            </a:r>
            <a:r>
              <a:rPr lang="en-US" sz="2800" b="1" dirty="0" err="1"/>
              <a:t>O</a:t>
            </a:r>
            <a:endParaRPr lang="en-US" sz="2800" b="1" dirty="0"/>
          </a:p>
          <a:p>
            <a:pPr>
              <a:lnSpc>
                <a:spcPct val="40000"/>
              </a:lnSpc>
              <a:buFontTx/>
              <a:buNone/>
            </a:pPr>
            <a:r>
              <a:rPr lang="en-US" sz="2800" b="1" dirty="0"/>
              <a:t>				       </a:t>
            </a:r>
            <a:r>
              <a:rPr lang="en-US" sz="2600" b="1" dirty="0">
                <a:sym typeface="Webdings" pitchFamily="18" charset="2"/>
              </a:rPr>
              <a:t> </a:t>
            </a:r>
            <a:endParaRPr lang="en-US" sz="2800" b="1" dirty="0"/>
          </a:p>
          <a:p>
            <a:pPr>
              <a:buFontTx/>
              <a:buNone/>
            </a:pPr>
            <a:r>
              <a:rPr lang="en-US" sz="2800" b="1" dirty="0">
                <a:solidFill>
                  <a:srgbClr val="99FF33"/>
                </a:solidFill>
              </a:rPr>
              <a:t>Butter flavor</a:t>
            </a:r>
            <a:r>
              <a:rPr lang="en-US" sz="2800" b="1" dirty="0"/>
              <a:t>	</a:t>
            </a:r>
            <a:r>
              <a:rPr lang="en-US" sz="2800" b="1" dirty="0" smtClean="0"/>
              <a:t>           CH</a:t>
            </a:r>
            <a:r>
              <a:rPr lang="en-US" sz="2800" b="1" baseline="-25000" dirty="0" smtClean="0"/>
              <a:t>3</a:t>
            </a:r>
            <a:r>
              <a:rPr lang="en-US" sz="2800" b="1" dirty="0" smtClean="0"/>
              <a:t>-C-C-CH</a:t>
            </a:r>
            <a:r>
              <a:rPr lang="en-US" sz="2800" b="1" baseline="-25000" dirty="0" smtClean="0"/>
              <a:t>3 </a:t>
            </a:r>
            <a:r>
              <a:rPr lang="en-US" sz="2800" b="1" baseline="-25000" dirty="0"/>
              <a:t>	</a:t>
            </a:r>
            <a:r>
              <a:rPr lang="en-US" sz="2800" b="1" dirty="0" err="1"/>
              <a:t>butanedione</a:t>
            </a:r>
            <a:endParaRPr lang="en-US" sz="2800" b="1" dirty="0"/>
          </a:p>
          <a:p>
            <a:pPr>
              <a:buFontTx/>
              <a:buNone/>
            </a:pPr>
            <a:r>
              <a:rPr lang="en-US" sz="2800" b="1" dirty="0"/>
              <a:t>        			       O</a:t>
            </a:r>
          </a:p>
          <a:p>
            <a:pPr>
              <a:lnSpc>
                <a:spcPct val="30000"/>
              </a:lnSpc>
              <a:buFontTx/>
              <a:buNone/>
            </a:pPr>
            <a:r>
              <a:rPr lang="en-US" sz="2800" b="1" dirty="0"/>
              <a:t> 	    			       </a:t>
            </a:r>
            <a:r>
              <a:rPr lang="en-US" sz="2600" b="1" dirty="0">
                <a:sym typeface="Webdings" pitchFamily="18" charset="2"/>
              </a:rPr>
              <a:t></a:t>
            </a:r>
            <a:endParaRPr lang="en-US" sz="2800" b="1" dirty="0"/>
          </a:p>
          <a:p>
            <a:pPr>
              <a:buFontTx/>
              <a:buNone/>
            </a:pPr>
            <a:r>
              <a:rPr lang="en-US" sz="2800" b="1" dirty="0">
                <a:solidFill>
                  <a:srgbClr val="99FF33"/>
                </a:solidFill>
              </a:rPr>
              <a:t>Clove flavor</a:t>
            </a:r>
            <a:r>
              <a:rPr lang="en-US" sz="2800" b="1" dirty="0"/>
              <a:t>	</a:t>
            </a:r>
            <a:r>
              <a:rPr lang="en-US" sz="2800" b="1" dirty="0" smtClean="0"/>
              <a:t>          CH</a:t>
            </a:r>
            <a:r>
              <a:rPr lang="en-US" sz="2800" b="1" baseline="-25000" dirty="0" smtClean="0"/>
              <a:t>3</a:t>
            </a:r>
            <a:r>
              <a:rPr lang="en-US" sz="2800" b="1" dirty="0" smtClean="0"/>
              <a:t>-C-CH</a:t>
            </a:r>
            <a:r>
              <a:rPr lang="en-US" sz="2800" b="1" baseline="-25000" dirty="0" smtClean="0"/>
              <a:t>2</a:t>
            </a:r>
            <a:r>
              <a:rPr lang="en-US" sz="2800" b="1" dirty="0" smtClean="0"/>
              <a:t>CH</a:t>
            </a:r>
            <a:r>
              <a:rPr lang="en-US" sz="2800" b="1" baseline="-25000" dirty="0" smtClean="0"/>
              <a:t>2</a:t>
            </a:r>
            <a:r>
              <a:rPr lang="en-US" sz="2800" b="1" dirty="0" smtClean="0"/>
              <a:t>CH</a:t>
            </a:r>
            <a:r>
              <a:rPr lang="en-US" sz="2800" b="1" baseline="-25000" dirty="0" smtClean="0"/>
              <a:t>2</a:t>
            </a:r>
            <a:r>
              <a:rPr lang="en-US" sz="2800" b="1" dirty="0" smtClean="0"/>
              <a:t>CH</a:t>
            </a:r>
            <a:r>
              <a:rPr lang="en-US" sz="2800" b="1" baseline="-25000" dirty="0" smtClean="0"/>
              <a:t>2</a:t>
            </a:r>
            <a:r>
              <a:rPr lang="en-US" sz="2800" b="1" dirty="0" smtClean="0"/>
              <a:t>CH</a:t>
            </a:r>
            <a:r>
              <a:rPr lang="en-US" sz="2800" b="1" baseline="-25000" dirty="0" smtClean="0"/>
              <a:t>3</a:t>
            </a:r>
            <a:endParaRPr lang="en-US" sz="2800" b="1" baseline="-25000" dirty="0"/>
          </a:p>
          <a:p>
            <a:pPr>
              <a:buFontTx/>
              <a:buNone/>
            </a:pPr>
            <a:r>
              <a:rPr lang="en-US" sz="2800" b="1" baseline="-25000" dirty="0"/>
              <a:t>	</a:t>
            </a:r>
          </a:p>
          <a:p>
            <a:pPr>
              <a:lnSpc>
                <a:spcPct val="60000"/>
              </a:lnSpc>
              <a:buFontTx/>
              <a:buNone/>
            </a:pPr>
            <a:r>
              <a:rPr lang="en-US" sz="2800" b="1" baseline="-25000" dirty="0"/>
              <a:t>				 </a:t>
            </a:r>
            <a:r>
              <a:rPr lang="en-US" sz="2800" b="1" dirty="0" smtClean="0"/>
              <a:t>       2-heptanone</a:t>
            </a:r>
            <a:endParaRPr lang="en-US" sz="2800" b="1" dirty="0"/>
          </a:p>
          <a:p>
            <a:pPr>
              <a:buFontTx/>
              <a:buNone/>
            </a:pPr>
            <a:r>
              <a:rPr lang="en-US" dirty="0"/>
              <a:t> </a:t>
            </a:r>
          </a:p>
        </p:txBody>
      </p:sp>
      <p:graphicFrame>
        <p:nvGraphicFramePr>
          <p:cNvPr id="61441" name="Object 1"/>
          <p:cNvGraphicFramePr>
            <a:graphicFrameLocks noChangeAspect="1"/>
          </p:cNvGraphicFramePr>
          <p:nvPr/>
        </p:nvGraphicFramePr>
        <p:xfrm>
          <a:off x="0" y="1447800"/>
          <a:ext cx="6934200" cy="2133600"/>
        </p:xfrm>
        <a:graphic>
          <a:graphicData uri="http://schemas.openxmlformats.org/presentationml/2006/ole">
            <p:oleObj spid="_x0000_s61441" name="Document" r:id="rId3" imgW="4238640" imgH="1676520" progId="">
              <p:embed/>
            </p:oleObj>
          </a:graphicData>
        </a:graphic>
      </p:graphicFrame>
      <p:sp>
        <p:nvSpPr>
          <p:cNvPr id="5" name="Title 4"/>
          <p:cNvSpPr>
            <a:spLocks noGrp="1"/>
          </p:cNvSpPr>
          <p:nvPr>
            <p:ph type="title"/>
          </p:nvPr>
        </p:nvSpPr>
        <p:spPr>
          <a:xfrm>
            <a:off x="304800" y="0"/>
            <a:ext cx="8686800" cy="609600"/>
          </a:xfrm>
        </p:spPr>
        <p:txBody>
          <a:bodyPr>
            <a:normAutofit/>
          </a:bodyPr>
          <a:lstStyle/>
          <a:p>
            <a:r>
              <a:rPr lang="en-US" sz="2800" dirty="0" smtClean="0"/>
              <a:t>Flavors of </a:t>
            </a:r>
            <a:r>
              <a:rPr lang="en-US" sz="2800" dirty="0" err="1" smtClean="0"/>
              <a:t>aldehydes</a:t>
            </a:r>
            <a:r>
              <a:rPr lang="en-US" sz="2800" dirty="0" smtClean="0"/>
              <a:t> and ketones:</a:t>
            </a:r>
            <a:endParaRPr lang="en-US" sz="2800" dirty="0"/>
          </a:p>
        </p:txBody>
      </p:sp>
      <p:pic>
        <p:nvPicPr>
          <p:cNvPr id="6" name="Picture 5" descr="http://2.bp.blogspot.com/_07ZCTLt21Co/STUwMwb3mVI/AAAAAAAAB1s/Q6D2CkhqetQ/s320/CHANEL%2BCONE%2B9.jp.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239000" y="457200"/>
            <a:ext cx="1905000" cy="5562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524000"/>
          </a:xfrm>
        </p:spPr>
        <p:txBody>
          <a:bodyPr>
            <a:normAutofit fontScale="90000"/>
          </a:bodyPr>
          <a:lstStyle/>
          <a:p>
            <a:r>
              <a:rPr lang="en-CA" dirty="0"/>
              <a:t>-some ants use a ketone called 2-heptanone to warn of danger.</a:t>
            </a:r>
            <a:br>
              <a:rPr lang="en-CA" dirty="0"/>
            </a:br>
            <a:endParaRPr lang="en-CA" dirty="0"/>
          </a:p>
        </p:txBody>
      </p:sp>
      <p:sp>
        <p:nvSpPr>
          <p:cNvPr id="3" name="Content Placeholder 2"/>
          <p:cNvSpPr>
            <a:spLocks noGrp="1"/>
          </p:cNvSpPr>
          <p:nvPr>
            <p:ph idx="1"/>
          </p:nvPr>
        </p:nvSpPr>
        <p:spPr/>
        <p:txBody>
          <a:bodyPr/>
          <a:lstStyle/>
          <a:p>
            <a:r>
              <a:rPr lang="en-CA" dirty="0"/>
              <a:t>a group of complex ketones, called </a:t>
            </a:r>
            <a:r>
              <a:rPr lang="en-CA" i="1" dirty="0"/>
              <a:t>pheromones</a:t>
            </a:r>
            <a:r>
              <a:rPr lang="en-CA" dirty="0"/>
              <a:t>, are used by many insects and animals as sex attracters.</a:t>
            </a:r>
          </a:p>
          <a:p>
            <a:r>
              <a:rPr lang="en-CA" dirty="0"/>
              <a:t> </a:t>
            </a:r>
          </a:p>
          <a:p>
            <a:endParaRPr lang="en-CA"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3000" y="3810000"/>
            <a:ext cx="6705600" cy="2667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35627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981200"/>
          </a:xfrm>
        </p:spPr>
        <p:txBody>
          <a:bodyPr>
            <a:normAutofit fontScale="90000"/>
          </a:bodyPr>
          <a:lstStyle/>
          <a:p>
            <a:r>
              <a:rPr lang="en-CA" sz="2800" b="1" dirty="0"/>
              <a:t>Usually used to preserve biological specimens.</a:t>
            </a:r>
            <a:br>
              <a:rPr lang="en-CA" sz="2800" b="1" dirty="0"/>
            </a:br>
            <a:r>
              <a:rPr lang="en-CA" sz="2800" b="1" dirty="0" smtClean="0"/>
              <a:t>Formaldehyde ; an aldehyde with a not so pleasant smell</a:t>
            </a:r>
            <a:r>
              <a:rPr lang="en-CA" sz="2800" b="1" dirty="0"/>
              <a:t> </a:t>
            </a:r>
            <a:r>
              <a:rPr lang="en-CA" sz="2800" b="1" dirty="0" smtClean="0"/>
              <a:t> is used. </a:t>
            </a:r>
            <a:r>
              <a:rPr lang="en-CA" sz="2800" b="1" dirty="0"/>
              <a:t/>
            </a:r>
            <a:br>
              <a:rPr lang="en-CA" sz="2800" b="1" dirty="0"/>
            </a:br>
            <a:r>
              <a:rPr lang="en-CA" sz="2800" b="1" dirty="0" smtClean="0"/>
              <a:t>specimens are  </a:t>
            </a:r>
            <a:r>
              <a:rPr lang="en-CA" sz="2800" b="1" dirty="0"/>
              <a:t>pickled in formaldehyde.</a:t>
            </a:r>
            <a:br>
              <a:rPr lang="en-CA" sz="2800" b="1" dirty="0"/>
            </a:br>
            <a:endParaRPr lang="en-CA" sz="2800" b="1" u="sng" dirty="0"/>
          </a:p>
        </p:txBody>
      </p:sp>
      <p:sp>
        <p:nvSpPr>
          <p:cNvPr id="3" name="Content Placeholder 2"/>
          <p:cNvSpPr>
            <a:spLocks noGrp="1"/>
          </p:cNvSpPr>
          <p:nvPr>
            <p:ph idx="1"/>
          </p:nvPr>
        </p:nvSpPr>
        <p:spPr>
          <a:xfrm>
            <a:off x="685800" y="2590800"/>
            <a:ext cx="7772400" cy="4267200"/>
          </a:xfrm>
        </p:spPr>
        <p:txBody>
          <a:bodyPr/>
          <a:lstStyle/>
          <a:p>
            <a:endParaRPr lang="en-CA" dirty="0"/>
          </a:p>
        </p:txBody>
      </p:sp>
      <p:pic>
        <p:nvPicPr>
          <p:cNvPr id="717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47800" y="3200400"/>
            <a:ext cx="5867400" cy="276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73926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143000"/>
          </a:xfrm>
        </p:spPr>
        <p:txBody>
          <a:bodyPr>
            <a:normAutofit fontScale="90000"/>
          </a:bodyPr>
          <a:lstStyle/>
          <a:p>
            <a:r>
              <a:rPr lang="en-US" dirty="0" smtClean="0"/>
              <a:t>The polarity of carbonyl compounds: a key concept</a:t>
            </a:r>
            <a:endParaRPr lang="en-US" dirty="0"/>
          </a:p>
        </p:txBody>
      </p:sp>
      <p:sp>
        <p:nvSpPr>
          <p:cNvPr id="3" name="Content Placeholder 2"/>
          <p:cNvSpPr>
            <a:spLocks noGrp="1"/>
          </p:cNvSpPr>
          <p:nvPr>
            <p:ph idx="1"/>
          </p:nvPr>
        </p:nvSpPr>
        <p:spPr>
          <a:xfrm>
            <a:off x="304800" y="1371600"/>
            <a:ext cx="8686800" cy="5486400"/>
          </a:xfrm>
        </p:spPr>
        <p:txBody>
          <a:bodyPr>
            <a:normAutofit fontScale="77500" lnSpcReduction="20000"/>
          </a:bodyPr>
          <a:lstStyle/>
          <a:p>
            <a:r>
              <a:rPr lang="en-US" dirty="0" smtClean="0"/>
              <a:t>Carbonyl compounds are polar, containing a dipole along the carbon-oxygen double bond with no hydrogen bonding.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Inquiry based learning incorporating role play and open-</a:t>
            </a:r>
            <a:r>
              <a:rPr lang="en-US" dirty="0" err="1" smtClean="0"/>
              <a:t>edded</a:t>
            </a:r>
            <a:r>
              <a:rPr lang="en-US" dirty="0" smtClean="0"/>
              <a:t> meaningful questions.</a:t>
            </a:r>
            <a:endParaRPr lang="en-US" dirty="0"/>
          </a:p>
        </p:txBody>
      </p:sp>
      <p:pic>
        <p:nvPicPr>
          <p:cNvPr id="5" name="Picture 4" descr="http://www-personal.une.edu.au/~sglover/CHEM110TopicI/img005.gif"/>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1828800" y="2209800"/>
            <a:ext cx="5105400" cy="304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685800"/>
          </a:xfrm>
        </p:spPr>
        <p:txBody>
          <a:bodyPr/>
          <a:lstStyle/>
          <a:p>
            <a:pPr algn="ctr"/>
            <a:r>
              <a:rPr lang="en-US" dirty="0" smtClean="0"/>
              <a:t>Role play </a:t>
            </a:r>
            <a:endParaRPr lang="en-US" dirty="0"/>
          </a:p>
        </p:txBody>
      </p:sp>
      <p:sp>
        <p:nvSpPr>
          <p:cNvPr id="3" name="Content Placeholder 2"/>
          <p:cNvSpPr>
            <a:spLocks noGrp="1"/>
          </p:cNvSpPr>
          <p:nvPr>
            <p:ph idx="1"/>
          </p:nvPr>
        </p:nvSpPr>
        <p:spPr>
          <a:xfrm>
            <a:off x="0" y="533400"/>
            <a:ext cx="9144000" cy="6324600"/>
          </a:xfrm>
        </p:spPr>
        <p:txBody>
          <a:bodyPr>
            <a:normAutofit fontScale="85000" lnSpcReduction="10000"/>
          </a:bodyPr>
          <a:lstStyle/>
          <a:p>
            <a:pPr hangingPunct="0"/>
            <a:r>
              <a:rPr lang="en-US" dirty="0" smtClean="0"/>
              <a:t>Role play:  </a:t>
            </a:r>
          </a:p>
          <a:p>
            <a:pPr hangingPunct="0"/>
            <a:r>
              <a:rPr lang="en-US" dirty="0" smtClean="0"/>
              <a:t>Student A : Oxygen</a:t>
            </a:r>
          </a:p>
          <a:p>
            <a:pPr hangingPunct="0"/>
            <a:r>
              <a:rPr lang="en-US" dirty="0" smtClean="0"/>
              <a:t>Student B : Carbon</a:t>
            </a:r>
          </a:p>
          <a:p>
            <a:pPr hangingPunct="0"/>
            <a:r>
              <a:rPr lang="en-US" dirty="0" smtClean="0"/>
              <a:t>Poles/sticks: Double bond (electrons)</a:t>
            </a:r>
          </a:p>
          <a:p>
            <a:pPr hangingPunct="0"/>
            <a:r>
              <a:rPr lang="en-US" dirty="0" smtClean="0"/>
              <a:t>2 Paper crowns with ᵟ</a:t>
            </a:r>
            <a:r>
              <a:rPr lang="en-US" baseline="30000" dirty="0" smtClean="0"/>
              <a:t>+</a:t>
            </a:r>
            <a:r>
              <a:rPr lang="en-US" dirty="0" smtClean="0"/>
              <a:t> and ᵟ</a:t>
            </a:r>
            <a:r>
              <a:rPr lang="en-US" baseline="30000" dirty="0" smtClean="0"/>
              <a:t>-</a:t>
            </a:r>
            <a:r>
              <a:rPr lang="en-US" dirty="0" smtClean="0"/>
              <a:t>signs</a:t>
            </a:r>
          </a:p>
          <a:p>
            <a:pPr hangingPunct="0">
              <a:buNone/>
            </a:pPr>
            <a:r>
              <a:rPr lang="en-US" dirty="0" smtClean="0"/>
              <a:t>   Students A and B can role play the polarity of the carbon and oxygen double bond by using two long sticks/poles. The student representing oxygen (A), (being more electronegative) will be pushing the sticks more towards himself/herself. While the student representing B will be letting the sticks move more towards student A.</a:t>
            </a:r>
          </a:p>
          <a:p>
            <a:pPr hangingPunct="0"/>
            <a:r>
              <a:rPr lang="en-US" dirty="0" smtClean="0"/>
              <a:t>When the sticks (representing electrons) move more towards student A, students will be then asked open ended &amp; meaningful questions. Students will be then asked where should the ᵟ</a:t>
            </a:r>
            <a:r>
              <a:rPr lang="en-US" baseline="30000" dirty="0" smtClean="0"/>
              <a:t>+</a:t>
            </a:r>
            <a:r>
              <a:rPr lang="en-US" dirty="0" smtClean="0"/>
              <a:t> and ᵟ</a:t>
            </a:r>
            <a:r>
              <a:rPr lang="en-US" baseline="30000" dirty="0" smtClean="0"/>
              <a:t>– </a:t>
            </a:r>
            <a:r>
              <a:rPr lang="en-US" dirty="0" smtClean="0"/>
              <a:t> charged crowns be placed.</a:t>
            </a:r>
          </a:p>
          <a:p>
            <a:endParaRPr lang="en-US" dirty="0"/>
          </a:p>
        </p:txBody>
      </p:sp>
      <p:pic>
        <p:nvPicPr>
          <p:cNvPr id="72705" name="Picture 1"/>
          <p:cNvPicPr>
            <a:picLocks noChangeAspect="1" noChangeArrowheads="1"/>
          </p:cNvPicPr>
          <p:nvPr/>
        </p:nvPicPr>
        <p:blipFill>
          <a:blip r:embed="rId2" cstate="print"/>
          <a:srcRect/>
          <a:stretch>
            <a:fillRect/>
          </a:stretch>
        </p:blipFill>
        <p:spPr bwMode="auto">
          <a:xfrm>
            <a:off x="6248400" y="0"/>
            <a:ext cx="2895600" cy="25908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0"/>
            <a:ext cx="8686800" cy="381000"/>
          </a:xfrm>
        </p:spPr>
        <p:txBody>
          <a:bodyPr>
            <a:normAutofit fontScale="90000"/>
          </a:bodyPr>
          <a:lstStyle/>
          <a:p>
            <a:r>
              <a:rPr lang="en-US" dirty="0" smtClean="0"/>
              <a:t>.</a:t>
            </a:r>
            <a:endParaRPr lang="en-US" dirty="0"/>
          </a:p>
        </p:txBody>
      </p:sp>
      <p:sp>
        <p:nvSpPr>
          <p:cNvPr id="5" name="Content Placeholder 4"/>
          <p:cNvSpPr>
            <a:spLocks noGrp="1"/>
          </p:cNvSpPr>
          <p:nvPr>
            <p:ph idx="1"/>
          </p:nvPr>
        </p:nvSpPr>
        <p:spPr>
          <a:xfrm>
            <a:off x="304800" y="457200"/>
            <a:ext cx="8686800" cy="5622925"/>
          </a:xfrm>
        </p:spPr>
        <p:txBody>
          <a:bodyPr>
            <a:normAutofit lnSpcReduction="10000"/>
          </a:bodyPr>
          <a:lstStyle/>
          <a:p>
            <a:r>
              <a:rPr lang="en-US" dirty="0" smtClean="0"/>
              <a:t>Student A representing </a:t>
            </a:r>
          </a:p>
          <a:p>
            <a:r>
              <a:rPr lang="en-US" b="1" dirty="0" smtClean="0"/>
              <a:t>OXYGEN:ELECTROPHILLIC :loves electrons:</a:t>
            </a:r>
            <a:r>
              <a:rPr lang="en-US" dirty="0" smtClean="0"/>
              <a:t> so the shared electrons are displaced more towards oxygen, making it partially electronegative : ᵟ</a:t>
            </a:r>
            <a:r>
              <a:rPr lang="en-US" baseline="30000" dirty="0" smtClean="0"/>
              <a:t>–</a:t>
            </a:r>
            <a:r>
              <a:rPr lang="en-US" dirty="0" smtClean="0"/>
              <a:t> crown is therefore placed on student A.</a:t>
            </a:r>
          </a:p>
          <a:p>
            <a:r>
              <a:rPr lang="en-US" dirty="0" smtClean="0"/>
              <a:t>An eager volunteer from class comes and brings a paper crown with  ᵟ</a:t>
            </a:r>
            <a:r>
              <a:rPr lang="en-US" baseline="30000" dirty="0" smtClean="0"/>
              <a:t>–</a:t>
            </a:r>
            <a:r>
              <a:rPr lang="en-US" dirty="0" smtClean="0"/>
              <a:t> sign and places on student A (Oxygen).</a:t>
            </a:r>
          </a:p>
          <a:p>
            <a:r>
              <a:rPr lang="en-US" dirty="0" smtClean="0"/>
              <a:t>Similarly a paper crown with ᵟ</a:t>
            </a:r>
            <a:r>
              <a:rPr lang="en-US" baseline="30000" dirty="0" smtClean="0"/>
              <a:t>+</a:t>
            </a:r>
            <a:r>
              <a:rPr lang="en-US" dirty="0" smtClean="0"/>
              <a:t> charge is placed on student B (Carbon)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2438400"/>
          </a:xfrm>
        </p:spPr>
        <p:txBody>
          <a:bodyPr>
            <a:normAutofit fontScale="90000"/>
          </a:bodyPr>
          <a:lstStyle/>
          <a:p>
            <a:r>
              <a:rPr lang="en-US" dirty="0" smtClean="0"/>
              <a:t>How to prepare such interesting compounds: Students would be taught about this concept incorporating jigsaw/mind maps and/or smart board</a:t>
            </a:r>
            <a:endParaRPr lang="en-US" dirty="0"/>
          </a:p>
        </p:txBody>
      </p:sp>
      <p:sp>
        <p:nvSpPr>
          <p:cNvPr id="3" name="Content Placeholder 2"/>
          <p:cNvSpPr>
            <a:spLocks noGrp="1"/>
          </p:cNvSpPr>
          <p:nvPr>
            <p:ph idx="1"/>
          </p:nvPr>
        </p:nvSpPr>
        <p:spPr>
          <a:xfrm>
            <a:off x="0" y="2667000"/>
            <a:ext cx="9144000" cy="4191000"/>
          </a:xfrm>
        </p:spPr>
        <p:style>
          <a:lnRef idx="1">
            <a:schemeClr val="accent1"/>
          </a:lnRef>
          <a:fillRef idx="2">
            <a:schemeClr val="accent1"/>
          </a:fillRef>
          <a:effectRef idx="1">
            <a:schemeClr val="accent1"/>
          </a:effectRef>
          <a:fontRef idx="minor">
            <a:schemeClr val="dk1"/>
          </a:fontRef>
        </p:style>
        <p:txBody>
          <a:bodyPr>
            <a:normAutofit/>
          </a:bodyPr>
          <a:lstStyle/>
          <a:p>
            <a:r>
              <a:rPr lang="en-US" dirty="0" smtClean="0"/>
              <a:t>.</a:t>
            </a:r>
          </a:p>
          <a:p>
            <a:pPr>
              <a:buNone/>
            </a:pPr>
            <a:r>
              <a:rPr lang="en-US" dirty="0" smtClean="0"/>
              <a:t>   When a </a:t>
            </a:r>
            <a:r>
              <a:rPr lang="en-US" b="1" i="1" dirty="0" smtClean="0"/>
              <a:t>primary </a:t>
            </a:r>
            <a:r>
              <a:rPr lang="en-US" dirty="0" smtClean="0"/>
              <a:t>alcohol is oxidized, an H atom remains on the C atom, and an </a:t>
            </a:r>
            <a:r>
              <a:rPr lang="en-US" b="1" dirty="0" err="1" smtClean="0"/>
              <a:t>aldehyde</a:t>
            </a:r>
            <a:r>
              <a:rPr lang="en-US" dirty="0" smtClean="0"/>
              <a:t> is produced. </a:t>
            </a:r>
          </a:p>
          <a:p>
            <a:r>
              <a:rPr lang="en-US" i="1" dirty="0" smtClean="0"/>
              <a:t>Example: </a:t>
            </a:r>
            <a:endParaRPr lang="en-US" dirty="0" smtClean="0"/>
          </a:p>
          <a:p>
            <a:r>
              <a:rPr lang="en-US" dirty="0" smtClean="0"/>
              <a:t>Ethanol (</a:t>
            </a:r>
            <a:r>
              <a:rPr lang="en-US" b="1" dirty="0" smtClean="0"/>
              <a:t>primary alcohol</a:t>
            </a:r>
            <a:r>
              <a:rPr lang="en-US" dirty="0" smtClean="0"/>
              <a:t>) + (O) → </a:t>
            </a:r>
            <a:r>
              <a:rPr lang="en-US" dirty="0" err="1" smtClean="0"/>
              <a:t>ethanal</a:t>
            </a:r>
            <a:r>
              <a:rPr lang="en-US" dirty="0" smtClean="0"/>
              <a:t> (</a:t>
            </a:r>
            <a:r>
              <a:rPr lang="en-US" b="1" dirty="0" err="1" smtClean="0"/>
              <a:t>aldehyde</a:t>
            </a:r>
            <a:r>
              <a:rPr lang="en-US" dirty="0" smtClean="0"/>
              <a:t>) + </a:t>
            </a:r>
            <a:r>
              <a:rPr lang="en-US" b="1" dirty="0" smtClean="0"/>
              <a:t>water</a:t>
            </a:r>
            <a:r>
              <a:rPr lang="en-US" dirty="0" smtClean="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143000"/>
          </a:xfrm>
        </p:spPr>
        <p:txBody>
          <a:bodyPr>
            <a:normAutofit fontScale="90000"/>
          </a:bodyPr>
          <a:lstStyle/>
          <a:p>
            <a:r>
              <a:rPr lang="en-US" dirty="0" smtClean="0"/>
              <a:t>How to prepare such interesting compounds:</a:t>
            </a:r>
            <a:endParaRPr lang="en-US" dirty="0"/>
          </a:p>
        </p:txBody>
      </p:sp>
      <p:sp>
        <p:nvSpPr>
          <p:cNvPr id="3" name="Content Placeholder 2"/>
          <p:cNvSpPr>
            <a:spLocks noGrp="1"/>
          </p:cNvSpPr>
          <p:nvPr>
            <p:ph idx="1"/>
          </p:nvPr>
        </p:nvSpPr>
        <p:spPr>
          <a:ln>
            <a:solidFill>
              <a:schemeClr val="accent1"/>
            </a:solidFill>
          </a:ln>
        </p:spPr>
        <p:txBody>
          <a:bodyPr>
            <a:normAutofit fontScale="92500" lnSpcReduction="10000"/>
          </a:bodyPr>
          <a:lstStyle/>
          <a:p>
            <a:pPr lvl="0"/>
            <a:r>
              <a:rPr lang="en-US" dirty="0" smtClean="0"/>
              <a:t>When a </a:t>
            </a:r>
            <a:r>
              <a:rPr lang="en-US" b="1" i="1" u="sng" dirty="0" smtClean="0"/>
              <a:t>secondary </a:t>
            </a:r>
            <a:r>
              <a:rPr lang="en-US" dirty="0" smtClean="0"/>
              <a:t>alcohol is oxidized, the carbonyl group formed is attached to two alkyl groups, forming a </a:t>
            </a:r>
            <a:r>
              <a:rPr lang="en-US" b="1" dirty="0" smtClean="0"/>
              <a:t>ketone.</a:t>
            </a:r>
            <a:endParaRPr lang="en-US" dirty="0" smtClean="0"/>
          </a:p>
          <a:p>
            <a:r>
              <a:rPr lang="en-US" i="1" dirty="0" smtClean="0"/>
              <a:t>Example:</a:t>
            </a:r>
            <a:endParaRPr lang="en-US" dirty="0" smtClean="0"/>
          </a:p>
          <a:p>
            <a:r>
              <a:rPr lang="en-US" dirty="0" smtClean="0"/>
              <a:t>2-propanol (</a:t>
            </a:r>
            <a:r>
              <a:rPr lang="en-US" b="1" dirty="0" smtClean="0"/>
              <a:t>secondary alcohol</a:t>
            </a:r>
            <a:r>
              <a:rPr lang="en-US" dirty="0" smtClean="0"/>
              <a:t>) + (O) → </a:t>
            </a:r>
            <a:r>
              <a:rPr lang="en-US" dirty="0" err="1" smtClean="0"/>
              <a:t>propanone</a:t>
            </a:r>
            <a:r>
              <a:rPr lang="en-US" dirty="0" smtClean="0"/>
              <a:t> (</a:t>
            </a:r>
            <a:r>
              <a:rPr lang="en-US" b="1" dirty="0" smtClean="0"/>
              <a:t>ketone</a:t>
            </a:r>
            <a:r>
              <a:rPr lang="en-US" dirty="0" smtClean="0"/>
              <a:t>) + </a:t>
            </a:r>
            <a:r>
              <a:rPr lang="en-US" b="1" dirty="0" smtClean="0"/>
              <a:t>water</a:t>
            </a:r>
            <a:endParaRPr lang="en-US" dirty="0" smtClean="0"/>
          </a:p>
          <a:p>
            <a:pPr lvl="0"/>
            <a:r>
              <a:rPr lang="en-US" dirty="0" smtClean="0"/>
              <a:t>When a </a:t>
            </a:r>
            <a:r>
              <a:rPr lang="en-US" b="1" i="1" u="sng" dirty="0" smtClean="0"/>
              <a:t>tertiary </a:t>
            </a:r>
            <a:r>
              <a:rPr lang="en-US" dirty="0" smtClean="0"/>
              <a:t>alcohol is oxidized, no oxidation occurs because there are no available hydrogen atoms on the central C atom. Therefore there is basically </a:t>
            </a:r>
            <a:r>
              <a:rPr lang="en-US" b="1" i="1" u="sng" dirty="0" smtClean="0"/>
              <a:t>no reaction</a:t>
            </a:r>
            <a:endParaRPr lang="en-US" b="1" i="1"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304800" y="1143000"/>
            <a:ext cx="8686800" cy="5715000"/>
          </a:xfrm>
        </p:spPr>
        <p:txBody>
          <a:bodyPr>
            <a:normAutofit fontScale="92500"/>
          </a:bodyPr>
          <a:lstStyle/>
          <a:p>
            <a:pPr hangingPunct="0">
              <a:buNone/>
            </a:pPr>
            <a:endParaRPr lang="en-US" dirty="0" smtClean="0"/>
          </a:p>
          <a:p>
            <a:pPr hangingPunct="0"/>
            <a:r>
              <a:rPr lang="en-US" dirty="0" smtClean="0"/>
              <a:t> Introduction to Aldehydes and Ketones.</a:t>
            </a:r>
          </a:p>
          <a:p>
            <a:pPr hangingPunct="0"/>
            <a:r>
              <a:rPr lang="en-US" dirty="0" smtClean="0"/>
              <a:t>Aldehydes &amp; ketones: poisons, flavors &amp; perfumes</a:t>
            </a:r>
          </a:p>
          <a:p>
            <a:pPr hangingPunct="0"/>
            <a:r>
              <a:rPr lang="en-US" dirty="0" smtClean="0"/>
              <a:t> Nomenclature for aldehydes &amp; ketones</a:t>
            </a:r>
          </a:p>
          <a:p>
            <a:pPr hangingPunct="0"/>
            <a:r>
              <a:rPr lang="en-US" dirty="0" smtClean="0"/>
              <a:t>Preparation of aldehydes &amp; ketones</a:t>
            </a:r>
          </a:p>
          <a:p>
            <a:pPr hangingPunct="0"/>
            <a:r>
              <a:rPr lang="en-US" dirty="0" smtClean="0"/>
              <a:t>The polarity of the carbonyl group</a:t>
            </a:r>
          </a:p>
          <a:p>
            <a:pPr hangingPunct="0"/>
            <a:r>
              <a:rPr lang="en-US" dirty="0" smtClean="0"/>
              <a:t>Some members of the series </a:t>
            </a:r>
          </a:p>
          <a:p>
            <a:pPr hangingPunct="0"/>
            <a:r>
              <a:rPr lang="en-US" dirty="0" smtClean="0"/>
              <a:t>Distinguishing aldehydes &amp; ketones</a:t>
            </a:r>
          </a:p>
          <a:p>
            <a:pPr hangingPunct="0"/>
            <a:r>
              <a:rPr lang="en-US" dirty="0" smtClean="0"/>
              <a:t>Aldehydes &amp; ketones : applications</a:t>
            </a:r>
          </a:p>
          <a:p>
            <a:pPr hangingPunct="0"/>
            <a:r>
              <a:rPr lang="en-US" dirty="0" smtClean="0"/>
              <a:t>References.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762000"/>
          </a:xfrm>
        </p:spPr>
        <p:txBody>
          <a:bodyPr>
            <a:noAutofit/>
          </a:bodyPr>
          <a:lstStyle/>
          <a:p>
            <a:r>
              <a:rPr lang="en-US" sz="2800" dirty="0" smtClean="0"/>
              <a:t>Distinguishing aldehydes &amp; ketones (inquiry based learning)</a:t>
            </a:r>
            <a:endParaRPr lang="en-US" sz="2800" dirty="0"/>
          </a:p>
        </p:txBody>
      </p:sp>
      <p:sp>
        <p:nvSpPr>
          <p:cNvPr id="3" name="Content Placeholder 2"/>
          <p:cNvSpPr>
            <a:spLocks noGrp="1"/>
          </p:cNvSpPr>
          <p:nvPr>
            <p:ph idx="1"/>
          </p:nvPr>
        </p:nvSpPr>
        <p:spPr>
          <a:xfrm>
            <a:off x="0" y="838200"/>
            <a:ext cx="9144000" cy="6019800"/>
          </a:xfrm>
        </p:spPr>
        <p:txBody>
          <a:bodyPr>
            <a:normAutofit fontScale="85000" lnSpcReduction="10000"/>
          </a:bodyPr>
          <a:lstStyle/>
          <a:p>
            <a:pPr>
              <a:buNone/>
            </a:pPr>
            <a:endParaRPr lang="en-US" dirty="0" smtClean="0"/>
          </a:p>
          <a:p>
            <a:pPr>
              <a:buNone/>
            </a:pPr>
            <a:r>
              <a:rPr lang="en-US" dirty="0" smtClean="0"/>
              <a:t>Problem statement: What effect does bulkiness of the alkyl groups (steric hindrance) have on the reactivity of ketones when you compare with aldehydes?</a:t>
            </a:r>
          </a:p>
          <a:p>
            <a:pPr>
              <a:buNone/>
            </a:pPr>
            <a:r>
              <a:rPr lang="en-US" b="1" dirty="0" smtClean="0"/>
              <a:t>Aldehydes vs. Ketones: Reactivity</a:t>
            </a:r>
          </a:p>
          <a:p>
            <a:r>
              <a:rPr lang="en-US" dirty="0" smtClean="0"/>
              <a:t>Generally, aldehydes are more reactive than ketones. There is a combination of steric hindrance and inductive effects that make ketones react slower than the corresponding aldehydes. Thus aldehydes are more reactive than ketones because :</a:t>
            </a:r>
          </a:p>
          <a:p>
            <a:pPr lvl="0"/>
            <a:r>
              <a:rPr lang="en-US" dirty="0" smtClean="0"/>
              <a:t>Bulky alkyl groups present in ketones makes it difficult (hinder) the action of nucleophiles</a:t>
            </a:r>
          </a:p>
          <a:p>
            <a:pPr lvl="0"/>
            <a:r>
              <a:rPr lang="en-US" dirty="0" smtClean="0"/>
              <a:t>Alkyl </a:t>
            </a:r>
            <a:r>
              <a:rPr lang="en-US" dirty="0" err="1" smtClean="0"/>
              <a:t>substituents</a:t>
            </a:r>
            <a:r>
              <a:rPr lang="en-US" dirty="0" smtClean="0"/>
              <a:t> are also weakly electron donating thus they make the carbon in the carbonyl less electrophilic.</a:t>
            </a:r>
          </a:p>
          <a:p>
            <a:pPr>
              <a:buNone/>
            </a:pPr>
            <a:endParaRPr lang="en-US"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219200"/>
          </a:xfrm>
        </p:spPr>
        <p:txBody>
          <a:bodyPr>
            <a:normAutofit fontScale="90000"/>
          </a:bodyPr>
          <a:lstStyle/>
          <a:p>
            <a:r>
              <a:rPr lang="en-US" b="1" dirty="0" smtClean="0"/>
              <a:t/>
            </a:r>
            <a:br>
              <a:rPr lang="en-US" b="1" dirty="0" smtClean="0"/>
            </a:br>
            <a:r>
              <a:rPr lang="en-US" b="1" dirty="0" smtClean="0"/>
              <a:t>Minds on: “Steric Hindrance is Like a Fat Goalie”</a:t>
            </a:r>
            <a:r>
              <a:rPr lang="en-US" dirty="0" smtClean="0"/>
              <a:t/>
            </a:r>
            <a:br>
              <a:rPr lang="en-US" dirty="0" smtClean="0"/>
            </a:br>
            <a:endParaRPr lang="en-US"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b="1" dirty="0" smtClean="0">
                <a:hlinkClick r:id="rId2"/>
              </a:rPr>
              <a:t>http://masterorganicchemistry.com/2011/07/18/steric-hindrance-is-like-a-fat-goalie/</a:t>
            </a:r>
            <a:endParaRPr lang="en-US" dirty="0" smtClean="0"/>
          </a:p>
          <a:p>
            <a:r>
              <a:rPr lang="en-US" b="1" dirty="0" smtClean="0"/>
              <a:t>Quiet reading time : Students read the article</a:t>
            </a:r>
            <a:endParaRPr lang="en-US" dirty="0" smtClean="0"/>
          </a:p>
          <a:p>
            <a:r>
              <a:rPr lang="en-US" dirty="0" smtClean="0"/>
              <a:t>“Sportswriter Todd Gallagher asked a question that every hockey fan has probably asked at one point. “</a:t>
            </a:r>
            <a:r>
              <a:rPr lang="en-US" i="1" dirty="0" smtClean="0"/>
              <a:t>Could a morbidly obese goaltender succeed in the NHL?”</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19"/>
          </a:xfrm>
        </p:spPr>
        <p:txBody>
          <a:bodyPr>
            <a:normAutofit fontScale="90000"/>
          </a:bodyPr>
          <a:lstStyle/>
          <a:p>
            <a:r>
              <a:rPr lang="en-US" dirty="0" smtClean="0"/>
              <a:t>.</a:t>
            </a:r>
            <a:endParaRPr lang="en-US" dirty="0"/>
          </a:p>
        </p:txBody>
      </p:sp>
      <p:pic>
        <p:nvPicPr>
          <p:cNvPr id="73730" name="Picture 2"/>
          <p:cNvPicPr>
            <a:picLocks noGrp="1" noChangeAspect="1" noChangeArrowheads="1"/>
          </p:cNvPicPr>
          <p:nvPr>
            <p:ph idx="1"/>
          </p:nvPr>
        </p:nvPicPr>
        <p:blipFill>
          <a:blip r:embed="rId2" cstate="print"/>
          <a:srcRect/>
          <a:stretch>
            <a:fillRect/>
          </a:stretch>
        </p:blipFill>
        <p:spPr bwMode="auto">
          <a:xfrm>
            <a:off x="457200" y="304800"/>
            <a:ext cx="8305800" cy="6248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143000"/>
          </a:xfrm>
        </p:spPr>
        <p:txBody>
          <a:bodyPr>
            <a:normAutofit fontScale="90000"/>
          </a:bodyPr>
          <a:lstStyle/>
          <a:p>
            <a:r>
              <a:rPr lang="en-US" b="1" u="sng" dirty="0" smtClean="0"/>
              <a:t>Role play: Students role play steric hindrance</a:t>
            </a:r>
            <a:endParaRPr lang="en-US" dirty="0" smtClean="0"/>
          </a:p>
        </p:txBody>
      </p:sp>
      <p:sp>
        <p:nvSpPr>
          <p:cNvPr id="3" name="Content Placeholder 2"/>
          <p:cNvSpPr>
            <a:spLocks noGrp="1"/>
          </p:cNvSpPr>
          <p:nvPr>
            <p:ph idx="1"/>
          </p:nvPr>
        </p:nvSpPr>
        <p:spPr/>
        <p:txBody>
          <a:bodyPr>
            <a:normAutofit fontScale="92500" lnSpcReduction="10000"/>
          </a:bodyPr>
          <a:lstStyle/>
          <a:p>
            <a:r>
              <a:rPr lang="en-US" dirty="0" smtClean="0"/>
              <a:t>A group of volunteers (alkyl groups) surround a parcel (carbon atom) and try to block a lone student (reactant) trying to approach or open the parcel.</a:t>
            </a:r>
          </a:p>
          <a:p>
            <a:r>
              <a:rPr lang="en-US" dirty="0" smtClean="0"/>
              <a:t>The reactant will be trying to react (open/recover) with the carbon atom (parcel) .But the group of volunteers acting like alkyl groups(like the ones in ketones) will try to hinder(block) the reaction</a:t>
            </a:r>
          </a:p>
          <a:p>
            <a:r>
              <a:rPr lang="en-US" dirty="0" smtClean="0"/>
              <a:t>-Steric hindrance is the big barrier for chemical reactions.* Remove it, and speed up the reaction.</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Steric hindrance</a:t>
            </a:r>
            <a:endParaRPr lang="en-US" dirty="0"/>
          </a:p>
        </p:txBody>
      </p:sp>
      <p:pic>
        <p:nvPicPr>
          <p:cNvPr id="4" name="Content Placeholder 3" descr="http://www.uni-regensburg.de/Fakultaeten/nat_Fak_IV/Organische_Chemie/Didaktik/Keusch/Grafik/aldehyde2-e.gif"/>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0" y="1295400"/>
            <a:ext cx="9144000" cy="59435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143000"/>
          </a:xfrm>
        </p:spPr>
        <p:txBody>
          <a:bodyPr>
            <a:normAutofit fontScale="90000"/>
          </a:bodyPr>
          <a:lstStyle/>
          <a:p>
            <a:r>
              <a:rPr lang="en-CA" b="1" u="sng" dirty="0" smtClean="0"/>
              <a:t>Tests to inquire if the given material is Ketone or </a:t>
            </a:r>
            <a:r>
              <a:rPr lang="en-CA" b="1" u="sng" dirty="0" err="1" smtClean="0"/>
              <a:t>aldehyde</a:t>
            </a:r>
            <a:r>
              <a:rPr lang="en-CA" b="1" u="sng" dirty="0" smtClean="0"/>
              <a:t>:</a:t>
            </a:r>
            <a:endParaRPr lang="en-CA" b="1" u="sng" dirty="0"/>
          </a:p>
        </p:txBody>
      </p:sp>
      <p:sp>
        <p:nvSpPr>
          <p:cNvPr id="3" name="Content Placeholder 2"/>
          <p:cNvSpPr>
            <a:spLocks noGrp="1"/>
          </p:cNvSpPr>
          <p:nvPr>
            <p:ph idx="1"/>
          </p:nvPr>
        </p:nvSpPr>
        <p:spPr>
          <a:xfrm>
            <a:off x="0" y="1554162"/>
            <a:ext cx="9144000" cy="5303838"/>
          </a:xfrm>
        </p:spPr>
        <p:style>
          <a:lnRef idx="1">
            <a:schemeClr val="accent1"/>
          </a:lnRef>
          <a:fillRef idx="2">
            <a:schemeClr val="accent1"/>
          </a:fillRef>
          <a:effectRef idx="1">
            <a:schemeClr val="accent1"/>
          </a:effectRef>
          <a:fontRef idx="minor">
            <a:schemeClr val="dk1"/>
          </a:fontRef>
        </p:style>
        <p:txBody>
          <a:bodyPr>
            <a:normAutofit/>
          </a:bodyPr>
          <a:lstStyle/>
          <a:p>
            <a:pPr hangingPunct="0"/>
            <a:r>
              <a:rPr lang="en-US" b="1" u="sng" dirty="0" smtClean="0"/>
              <a:t>Minds ON + Hands lab</a:t>
            </a:r>
            <a:endParaRPr lang="en-US" dirty="0" smtClean="0"/>
          </a:p>
          <a:p>
            <a:pPr hangingPunct="0"/>
            <a:r>
              <a:rPr lang="en-US" dirty="0" smtClean="0"/>
              <a:t>Students </a:t>
            </a:r>
            <a:r>
              <a:rPr lang="en-US" b="1" dirty="0" smtClean="0"/>
              <a:t>watch a u tube clip on </a:t>
            </a:r>
            <a:r>
              <a:rPr lang="en-US" b="1" dirty="0" err="1" smtClean="0"/>
              <a:t>tollen’s</a:t>
            </a:r>
            <a:r>
              <a:rPr lang="en-US" b="1" dirty="0" smtClean="0"/>
              <a:t> (silver mirror) test</a:t>
            </a:r>
            <a:r>
              <a:rPr lang="en-US" dirty="0" smtClean="0"/>
              <a:t> and perform the corresponding lab.</a:t>
            </a:r>
          </a:p>
          <a:p>
            <a:pPr hangingPunct="0"/>
            <a:r>
              <a:rPr lang="en-US" u="sng" dirty="0" smtClean="0">
                <a:hlinkClick r:id="rId2"/>
              </a:rPr>
              <a:t>http://www.youtube.com/watch?v=zFMsqcGdZCc&amp;feature=related</a:t>
            </a:r>
            <a:endParaRPr lang="en-US" dirty="0" smtClean="0"/>
          </a:p>
          <a:p>
            <a:r>
              <a:rPr lang="en-US" u="sng" dirty="0" smtClean="0">
                <a:hlinkClick r:id="rId3"/>
              </a:rPr>
              <a:t>http://www.youtube.com/watch?v=GkyxNpitgeE</a:t>
            </a:r>
            <a:r>
              <a:rPr lang="en-CA" dirty="0"/>
              <a:t/>
            </a:r>
            <a:br>
              <a:rPr lang="en-CA" dirty="0"/>
            </a:br>
            <a:endParaRPr lang="en-CA" dirty="0"/>
          </a:p>
        </p:txBody>
      </p:sp>
    </p:spTree>
    <p:extLst>
      <p:ext uri="{BB962C8B-B14F-4D97-AF65-F5344CB8AC3E}">
        <p14:creationId xmlns="" xmlns:p14="http://schemas.microsoft.com/office/powerpoint/2010/main" val="2377076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838200"/>
          </a:xfrm>
        </p:spPr>
        <p:txBody>
          <a:bodyPr>
            <a:normAutofit fontScale="90000"/>
          </a:bodyPr>
          <a:lstStyle/>
          <a:p>
            <a:r>
              <a:rPr lang="en-US" sz="3100" b="1" u="sng" dirty="0" smtClean="0"/>
              <a:t/>
            </a:r>
            <a:br>
              <a:rPr lang="en-US" sz="3100" b="1" u="sng" dirty="0" smtClean="0"/>
            </a:br>
            <a:r>
              <a:rPr lang="en-US" sz="3100" b="1" u="sng" dirty="0" smtClean="0"/>
              <a:t>1. Using </a:t>
            </a:r>
            <a:r>
              <a:rPr lang="en-US" sz="3100" b="1" u="sng" dirty="0" err="1" smtClean="0"/>
              <a:t>Tollens</a:t>
            </a:r>
            <a:r>
              <a:rPr lang="en-US" sz="3100" b="1" u="sng" dirty="0" smtClean="0"/>
              <a:t>' reagent (the silver mirror test)</a:t>
            </a:r>
            <a:r>
              <a:rPr lang="en-US" dirty="0" smtClean="0"/>
              <a:t/>
            </a:r>
            <a:br>
              <a:rPr lang="en-US" dirty="0" smtClean="0"/>
            </a:br>
            <a:endParaRPr lang="en-US" dirty="0"/>
          </a:p>
        </p:txBody>
      </p:sp>
      <p:sp>
        <p:nvSpPr>
          <p:cNvPr id="3" name="Content Placeholder 2"/>
          <p:cNvSpPr>
            <a:spLocks noGrp="1"/>
          </p:cNvSpPr>
          <p:nvPr>
            <p:ph idx="1"/>
          </p:nvPr>
        </p:nvSpPr>
        <p:spPr>
          <a:xfrm>
            <a:off x="304800" y="1066800"/>
            <a:ext cx="8686800" cy="5791200"/>
          </a:xfrm>
        </p:spPr>
        <p:txBody>
          <a:bodyPr/>
          <a:lstStyle/>
          <a:p>
            <a:pPr hangingPunct="0">
              <a:buNone/>
            </a:pPr>
            <a:r>
              <a:rPr lang="en-US" dirty="0" smtClean="0"/>
              <a:t>.</a:t>
            </a:r>
          </a:p>
          <a:p>
            <a:pPr hangingPunct="0"/>
            <a:r>
              <a:rPr lang="en-US" dirty="0" smtClean="0"/>
              <a:t>To carry out the test, you add a few drops of the </a:t>
            </a:r>
            <a:r>
              <a:rPr lang="en-US" dirty="0" err="1" smtClean="0"/>
              <a:t>aldehyde</a:t>
            </a:r>
            <a:r>
              <a:rPr lang="en-US" dirty="0" smtClean="0"/>
              <a:t> or ketone to the freshly prepared </a:t>
            </a:r>
            <a:r>
              <a:rPr lang="en-US" dirty="0" err="1" smtClean="0"/>
              <a:t>Tollems</a:t>
            </a:r>
            <a:r>
              <a:rPr lang="en-US" dirty="0" smtClean="0"/>
              <a:t>’ reagent </a:t>
            </a:r>
            <a:r>
              <a:rPr lang="en-US" b="1" i="1" dirty="0" smtClean="0"/>
              <a:t>(caution while handling  silver nitrate),</a:t>
            </a:r>
            <a:r>
              <a:rPr lang="en-US" dirty="0" smtClean="0"/>
              <a:t> and warm gently in a hot water bath for a few minutes.</a:t>
            </a:r>
          </a:p>
          <a:p>
            <a:endParaRPr lang="en-US" dirty="0"/>
          </a:p>
        </p:txBody>
      </p:sp>
      <p:pic>
        <p:nvPicPr>
          <p:cNvPr id="4" name="Content Placeholder 3" descr="silver mirror test"/>
          <p:cNvPicPr>
            <a:picLocks/>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352800" y="3733800"/>
            <a:ext cx="5486400" cy="2819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inferences:</a:t>
            </a:r>
            <a:endParaRPr lang="en-US" dirty="0"/>
          </a:p>
        </p:txBody>
      </p:sp>
      <p:sp>
        <p:nvSpPr>
          <p:cNvPr id="3" name="Content Placeholder 2"/>
          <p:cNvSpPr>
            <a:spLocks noGrp="1"/>
          </p:cNvSpPr>
          <p:nvPr>
            <p:ph idx="1"/>
          </p:nvPr>
        </p:nvSpPr>
        <p:spPr>
          <a:xfrm>
            <a:off x="304800" y="1371600"/>
            <a:ext cx="8686800" cy="5486400"/>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hangingPunct="0"/>
            <a:r>
              <a:rPr lang="en-US" b="1" u="sng" dirty="0" smtClean="0"/>
              <a:t>Ketones:</a:t>
            </a:r>
            <a:endParaRPr lang="en-US" dirty="0" smtClean="0"/>
          </a:p>
          <a:p>
            <a:pPr hangingPunct="0"/>
            <a:r>
              <a:rPr lang="en-US" b="1" u="sng" dirty="0" smtClean="0"/>
              <a:t>No change in the </a:t>
            </a:r>
            <a:r>
              <a:rPr lang="en-US" b="1" u="sng" dirty="0" err="1" smtClean="0"/>
              <a:t>colourless</a:t>
            </a:r>
            <a:r>
              <a:rPr lang="en-US" b="1" u="sng" dirty="0" smtClean="0"/>
              <a:t> solution.</a:t>
            </a:r>
            <a:endParaRPr lang="en-US" dirty="0" smtClean="0"/>
          </a:p>
          <a:p>
            <a:pPr hangingPunct="0"/>
            <a:r>
              <a:rPr lang="en-US" b="1" u="sng" dirty="0" smtClean="0"/>
              <a:t>Aldehydes:</a:t>
            </a:r>
            <a:endParaRPr lang="en-US" dirty="0" smtClean="0"/>
          </a:p>
          <a:p>
            <a:pPr hangingPunct="0"/>
            <a:r>
              <a:rPr lang="en-US" b="1" u="sng" dirty="0" smtClean="0"/>
              <a:t>The </a:t>
            </a:r>
            <a:r>
              <a:rPr lang="en-US" b="1" u="sng" dirty="0" err="1" smtClean="0"/>
              <a:t>colourless</a:t>
            </a:r>
            <a:r>
              <a:rPr lang="en-US" b="1" u="sng" dirty="0" smtClean="0"/>
              <a:t> solution produces a grey precipitate of silver, or a silver mirror on the test tube.</a:t>
            </a:r>
            <a:endParaRPr lang="en-US" dirty="0" smtClean="0"/>
          </a:p>
          <a:p>
            <a:r>
              <a:rPr lang="en-US" dirty="0" smtClean="0"/>
              <a:t>Aldehydes reduce the </a:t>
            </a:r>
            <a:r>
              <a:rPr lang="en-US" dirty="0" err="1" smtClean="0"/>
              <a:t>diamminesilver</a:t>
            </a:r>
            <a:r>
              <a:rPr lang="en-US" dirty="0" smtClean="0"/>
              <a:t>(I) ion to metallic silver. Because the solution is alkaline, the </a:t>
            </a:r>
            <a:r>
              <a:rPr lang="en-US" dirty="0" err="1" smtClean="0"/>
              <a:t>aldehyde</a:t>
            </a:r>
            <a:r>
              <a:rPr lang="en-US" dirty="0" smtClean="0"/>
              <a:t> itself is </a:t>
            </a:r>
            <a:r>
              <a:rPr lang="en-US" dirty="0" err="1" smtClean="0"/>
              <a:t>oxidised</a:t>
            </a:r>
            <a:r>
              <a:rPr lang="en-US" dirty="0" smtClean="0"/>
              <a:t> to a salt of the corresponding carboxylic acid.</a:t>
            </a:r>
          </a:p>
          <a:p>
            <a:r>
              <a:rPr lang="en-US" dirty="0" smtClean="0">
                <a:hlinkClick r:id="rId2"/>
              </a:rPr>
              <a:t>http://www.youtube.com/watch?v=zFMsqcGdZCc&amp;feature=related</a:t>
            </a:r>
            <a:endParaRPr lang="en-US" dirty="0" smtClean="0"/>
          </a:p>
          <a:p>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533400"/>
          </a:xfrm>
        </p:spPr>
        <p:txBody>
          <a:bodyPr>
            <a:normAutofit fontScale="90000"/>
          </a:bodyPr>
          <a:lstStyle/>
          <a:p>
            <a:r>
              <a:rPr lang="en-US" dirty="0" smtClean="0"/>
              <a:t>Suggested Projects:</a:t>
            </a:r>
            <a:endParaRPr lang="en-US" dirty="0"/>
          </a:p>
        </p:txBody>
      </p:sp>
      <p:sp>
        <p:nvSpPr>
          <p:cNvPr id="3" name="Content Placeholder 2"/>
          <p:cNvSpPr>
            <a:spLocks noGrp="1"/>
          </p:cNvSpPr>
          <p:nvPr>
            <p:ph idx="1"/>
          </p:nvPr>
        </p:nvSpPr>
        <p:spPr>
          <a:xfrm>
            <a:off x="0" y="762000"/>
            <a:ext cx="8991600" cy="6096000"/>
          </a:xfrm>
        </p:spPr>
        <p:txBody>
          <a:bodyPr>
            <a:normAutofit/>
          </a:bodyPr>
          <a:lstStyle/>
          <a:p>
            <a:pPr>
              <a:buNone/>
            </a:pPr>
            <a:r>
              <a:rPr lang="en-US" dirty="0" smtClean="0"/>
              <a:t>“The smell of formaldehyde was once common in the hallways of high schools, as it was used a preservative of biological specimens. This use has largely been discontinued.”  Choose an </a:t>
            </a:r>
            <a:r>
              <a:rPr lang="en-US" dirty="0" err="1" smtClean="0"/>
              <a:t>aldehyde</a:t>
            </a:r>
            <a:r>
              <a:rPr lang="en-US" dirty="0" smtClean="0"/>
              <a:t> or ketone and do an extensive investigation to study the properties, benefits, environmental effects etc. </a:t>
            </a:r>
            <a:r>
              <a:rPr lang="en-US" dirty="0" smtClean="0"/>
              <a:t>(</a:t>
            </a:r>
            <a:r>
              <a:rPr lang="en-US" dirty="0" smtClean="0"/>
              <a:t>Students </a:t>
            </a:r>
            <a:r>
              <a:rPr lang="en-US" dirty="0" smtClean="0"/>
              <a:t>will work in small groups of 2-3 and do an extensive study on the properties/advantaged/disadvantages of  a carbonyl compound of their choice. </a:t>
            </a:r>
            <a:r>
              <a:rPr lang="en-US" dirty="0" smtClean="0"/>
              <a:t> They  will be allowed to  present the study in differentiated ways.</a:t>
            </a:r>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762000"/>
          </a:xfrm>
        </p:spPr>
        <p:txBody>
          <a:bodyPr/>
          <a:lstStyle/>
          <a:p>
            <a:r>
              <a:rPr lang="en-US" dirty="0" smtClean="0"/>
              <a:t>Application/Assessment:</a:t>
            </a:r>
            <a:endParaRPr lang="en-US" dirty="0"/>
          </a:p>
        </p:txBody>
      </p:sp>
      <p:sp>
        <p:nvSpPr>
          <p:cNvPr id="3" name="Content Placeholder 2"/>
          <p:cNvSpPr>
            <a:spLocks noGrp="1"/>
          </p:cNvSpPr>
          <p:nvPr>
            <p:ph idx="1"/>
          </p:nvPr>
        </p:nvSpPr>
        <p:spPr>
          <a:xfrm>
            <a:off x="0" y="838200"/>
            <a:ext cx="8991600" cy="6019800"/>
          </a:xfrm>
        </p:spPr>
        <p:txBody>
          <a:bodyPr>
            <a:normAutofit/>
          </a:bodyPr>
          <a:lstStyle/>
          <a:p>
            <a:pPr>
              <a:buNone/>
            </a:pPr>
            <a:r>
              <a:rPr lang="en-US" dirty="0" smtClean="0"/>
              <a:t>   </a:t>
            </a:r>
          </a:p>
          <a:p>
            <a:pPr>
              <a:buNone/>
            </a:pPr>
            <a:r>
              <a:rPr lang="en-US" dirty="0" smtClean="0"/>
              <a:t> </a:t>
            </a:r>
            <a:r>
              <a:rPr lang="en-US" dirty="0" smtClean="0"/>
              <a:t>  Some </a:t>
            </a:r>
            <a:r>
              <a:rPr lang="en-US" dirty="0" smtClean="0"/>
              <a:t>questions to guide their investigation :</a:t>
            </a:r>
          </a:p>
          <a:p>
            <a:pPr lvl="0"/>
            <a:r>
              <a:rPr lang="en-US" i="1" dirty="0" smtClean="0"/>
              <a:t>Why did you choose this particular compound?</a:t>
            </a:r>
            <a:endParaRPr lang="en-US" dirty="0" smtClean="0"/>
          </a:p>
          <a:p>
            <a:pPr lvl="0"/>
            <a:r>
              <a:rPr lang="en-US" i="1" dirty="0" smtClean="0"/>
              <a:t>Is your molecule an </a:t>
            </a:r>
            <a:r>
              <a:rPr lang="en-US" i="1" dirty="0" err="1" smtClean="0"/>
              <a:t>aldehyde</a:t>
            </a:r>
            <a:r>
              <a:rPr lang="en-US" i="1" dirty="0" smtClean="0"/>
              <a:t> or ketone? Give reason why</a:t>
            </a:r>
            <a:r>
              <a:rPr lang="en-US" i="1" dirty="0" smtClean="0"/>
              <a:t>?</a:t>
            </a:r>
            <a:r>
              <a:rPr lang="en-US" dirty="0" smtClean="0"/>
              <a:t> </a:t>
            </a:r>
          </a:p>
          <a:p>
            <a:r>
              <a:rPr lang="en-US" i="1" dirty="0" smtClean="0"/>
              <a:t>Does your molecule contain any other functional groups? List and show where they are in the molecule.</a:t>
            </a:r>
          </a:p>
          <a:p>
            <a:pPr>
              <a:buNone/>
            </a:pPr>
            <a:endParaRPr lang="en-US" dirty="0" smtClean="0"/>
          </a:p>
          <a:p>
            <a:pPr lvl="0"/>
            <a:endParaRPr lang="en-US" dirty="0" smtClean="0"/>
          </a:p>
          <a:p>
            <a:endParaRPr lang="en-US" dirty="0"/>
          </a:p>
        </p:txBody>
      </p:sp>
      <p:pic>
        <p:nvPicPr>
          <p:cNvPr id="54274" name="Picture 2"/>
          <p:cNvPicPr>
            <a:picLocks noChangeAspect="1" noChangeArrowheads="1"/>
          </p:cNvPicPr>
          <p:nvPr/>
        </p:nvPicPr>
        <p:blipFill>
          <a:blip r:embed="rId2" cstate="print"/>
          <a:srcRect/>
          <a:stretch>
            <a:fillRect/>
          </a:stretch>
        </p:blipFill>
        <p:spPr bwMode="auto">
          <a:xfrm>
            <a:off x="7391400" y="5181600"/>
            <a:ext cx="1752600" cy="1676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ideas</a:t>
            </a:r>
            <a:endParaRPr lang="en-US" dirty="0"/>
          </a:p>
        </p:txBody>
      </p:sp>
      <p:sp>
        <p:nvSpPr>
          <p:cNvPr id="3" name="Content Placeholder 2"/>
          <p:cNvSpPr>
            <a:spLocks noGrp="1"/>
          </p:cNvSpPr>
          <p:nvPr>
            <p:ph idx="1"/>
          </p:nvPr>
        </p:nvSpPr>
        <p:spPr/>
        <p:txBody>
          <a:bodyPr>
            <a:normAutofit lnSpcReduction="10000"/>
          </a:bodyPr>
          <a:lstStyle/>
          <a:p>
            <a:pPr lvl="0" hangingPunct="0"/>
            <a:r>
              <a:rPr lang="en-US" dirty="0" smtClean="0"/>
              <a:t>Organic compounds have </a:t>
            </a:r>
          </a:p>
          <a:p>
            <a:pPr lvl="0" hangingPunct="0">
              <a:buNone/>
            </a:pPr>
            <a:r>
              <a:rPr lang="en-US" dirty="0" smtClean="0"/>
              <a:t>predictable chemical and physical </a:t>
            </a:r>
          </a:p>
          <a:p>
            <a:pPr lvl="0" hangingPunct="0">
              <a:buNone/>
            </a:pPr>
            <a:r>
              <a:rPr lang="en-US" dirty="0" smtClean="0"/>
              <a:t>properties determined by their respective structures.</a:t>
            </a:r>
          </a:p>
          <a:p>
            <a:pPr lvl="0" hangingPunct="0"/>
            <a:r>
              <a:rPr lang="en-US" dirty="0" smtClean="0"/>
              <a:t>Organic compounds can be synthesized by living things or through artificial processes.</a:t>
            </a:r>
          </a:p>
          <a:p>
            <a:pPr lvl="0" hangingPunct="0"/>
            <a:r>
              <a:rPr lang="en-US" dirty="0" smtClean="0"/>
              <a:t>Organic chemical reactions and their applications have significant implications for  society, human health, and the environment.</a:t>
            </a:r>
          </a:p>
          <a:p>
            <a:endParaRPr lang="en-US" dirty="0"/>
          </a:p>
        </p:txBody>
      </p:sp>
      <p:pic>
        <p:nvPicPr>
          <p:cNvPr id="59394" name="Picture 2"/>
          <p:cNvPicPr>
            <a:picLocks noChangeAspect="1" noChangeArrowheads="1"/>
          </p:cNvPicPr>
          <p:nvPr/>
        </p:nvPicPr>
        <p:blipFill>
          <a:blip r:embed="rId2" cstate="print"/>
          <a:srcRect/>
          <a:stretch>
            <a:fillRect/>
          </a:stretch>
        </p:blipFill>
        <p:spPr bwMode="auto">
          <a:xfrm>
            <a:off x="6324600" y="0"/>
            <a:ext cx="2819400" cy="26670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Application/assessment:</a:t>
            </a:r>
            <a:endParaRPr lang="en-US" dirty="0"/>
          </a:p>
        </p:txBody>
      </p:sp>
      <p:sp>
        <p:nvSpPr>
          <p:cNvPr id="3" name="Content Placeholder 2"/>
          <p:cNvSpPr>
            <a:spLocks noGrp="1"/>
          </p:cNvSpPr>
          <p:nvPr>
            <p:ph idx="1"/>
          </p:nvPr>
        </p:nvSpPr>
        <p:spPr>
          <a:xfrm>
            <a:off x="0" y="1295400"/>
            <a:ext cx="9144000" cy="5562600"/>
          </a:xfrm>
        </p:spPr>
        <p:txBody>
          <a:bodyPr>
            <a:normAutofit fontScale="92500" lnSpcReduction="10000"/>
          </a:bodyPr>
          <a:lstStyle/>
          <a:p>
            <a:pPr lvl="0"/>
            <a:r>
              <a:rPr lang="en-US" i="1" dirty="0" smtClean="0"/>
              <a:t>What are the main properties and important uses of the chosen compound?</a:t>
            </a:r>
            <a:endParaRPr lang="en-US" dirty="0" smtClean="0"/>
          </a:p>
          <a:p>
            <a:pPr lvl="0"/>
            <a:r>
              <a:rPr lang="en-US" i="1" dirty="0" smtClean="0"/>
              <a:t>What are the environmental/social advantages &amp; disadvantages of the compound?</a:t>
            </a:r>
            <a:endParaRPr lang="en-US" dirty="0" smtClean="0"/>
          </a:p>
          <a:p>
            <a:r>
              <a:rPr lang="en-US" i="1" dirty="0" smtClean="0"/>
              <a:t>Are there any suggestions how you can use this compound in environmental friendly ways</a:t>
            </a:r>
            <a:endParaRPr lang="en-US" dirty="0" smtClean="0"/>
          </a:p>
          <a:p>
            <a:r>
              <a:rPr lang="en-US" b="1" u="sng" dirty="0" smtClean="0"/>
              <a:t>Suggested carbonyl compounds:</a:t>
            </a:r>
            <a:endParaRPr lang="en-US" dirty="0" smtClean="0"/>
          </a:p>
          <a:p>
            <a:r>
              <a:rPr lang="en-US" b="1" dirty="0" smtClean="0"/>
              <a:t> </a:t>
            </a:r>
            <a:r>
              <a:rPr lang="en-US" dirty="0" err="1" smtClean="0"/>
              <a:t>butyraldehyde</a:t>
            </a:r>
            <a:r>
              <a:rPr lang="en-US" dirty="0" smtClean="0"/>
              <a:t>, vanillin, </a:t>
            </a:r>
            <a:r>
              <a:rPr lang="en-US" dirty="0" err="1" smtClean="0"/>
              <a:t>acetophenone</a:t>
            </a:r>
            <a:r>
              <a:rPr lang="en-US" dirty="0" smtClean="0"/>
              <a:t>, </a:t>
            </a:r>
            <a:r>
              <a:rPr lang="en-US" dirty="0" err="1" smtClean="0"/>
              <a:t>cinnamaldehyde</a:t>
            </a:r>
            <a:r>
              <a:rPr lang="en-US" dirty="0" smtClean="0"/>
              <a:t>, camphor, </a:t>
            </a:r>
            <a:r>
              <a:rPr lang="en-US" dirty="0" err="1" smtClean="0"/>
              <a:t>pyrethrin</a:t>
            </a:r>
            <a:r>
              <a:rPr lang="en-US" dirty="0" smtClean="0"/>
              <a:t>, </a:t>
            </a:r>
            <a:r>
              <a:rPr lang="en-US" dirty="0" err="1" smtClean="0"/>
              <a:t>carvone</a:t>
            </a:r>
            <a:r>
              <a:rPr lang="en-US" dirty="0" smtClean="0"/>
              <a:t>, </a:t>
            </a:r>
            <a:r>
              <a:rPr lang="en-US" dirty="0" err="1" smtClean="0"/>
              <a:t>muscone</a:t>
            </a:r>
            <a:r>
              <a:rPr lang="en-US" dirty="0" smtClean="0"/>
              <a:t>, acetone, formaldehyde, acetaldehyde, diethyl ketone, etc.</a:t>
            </a:r>
          </a:p>
          <a:p>
            <a:pPr>
              <a:buNone/>
            </a:pPr>
            <a:r>
              <a:rPr lang="en-US" b="1" dirty="0" smtClean="0"/>
              <a:t> </a:t>
            </a:r>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In cases of severe diabetes, a patient’s tissues cannot break down glucose, and, instead, the body breaks down fat for its energy. The fats are broken down in the liver and muscles, producing several compounds called “ketone bodies,” one of which is acetone.</a:t>
            </a:r>
            <a:br>
              <a:rPr lang="en-US" dirty="0" smtClean="0"/>
            </a:br>
            <a:r>
              <a:rPr lang="en-US" dirty="0" smtClean="0"/>
              <a:t>a. The acetone produced in this process is carried in the blood and urine. Explain why acetone is soluble in these aqueous solutions.</a:t>
            </a:r>
            <a:br>
              <a:rPr lang="en-US" dirty="0" smtClean="0"/>
            </a:br>
            <a:endParaRPr lang="en-US" dirty="0"/>
          </a:p>
        </p:txBody>
      </p:sp>
      <p:sp>
        <p:nvSpPr>
          <p:cNvPr id="4" name="Title 3"/>
          <p:cNvSpPr>
            <a:spLocks noGrp="1"/>
          </p:cNvSpPr>
          <p:nvPr>
            <p:ph type="title"/>
          </p:nvPr>
        </p:nvSpPr>
        <p:spPr/>
        <p:txBody>
          <a:bodyPr/>
          <a:lstStyle/>
          <a:p>
            <a:r>
              <a:rPr lang="en-US" dirty="0" smtClean="0"/>
              <a:t>Application /assessment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19"/>
          </a:xfrm>
        </p:spPr>
        <p:txBody>
          <a:bodyPr>
            <a:normAutofit fontScale="90000"/>
          </a:bodyPr>
          <a:lstStyle/>
          <a:p>
            <a:r>
              <a:rPr lang="en-US" dirty="0" smtClean="0"/>
              <a:t>.</a:t>
            </a:r>
            <a:endParaRPr lang="en-US" dirty="0"/>
          </a:p>
        </p:txBody>
      </p:sp>
      <p:sp>
        <p:nvSpPr>
          <p:cNvPr id="3" name="Content Placeholder 2"/>
          <p:cNvSpPr>
            <a:spLocks noGrp="1"/>
          </p:cNvSpPr>
          <p:nvPr>
            <p:ph idx="1"/>
          </p:nvPr>
        </p:nvSpPr>
        <p:spPr>
          <a:xfrm>
            <a:off x="304800" y="0"/>
            <a:ext cx="8686800" cy="6858000"/>
          </a:xfrm>
        </p:spPr>
        <p:txBody>
          <a:bodyPr/>
          <a:lstStyle/>
          <a:p>
            <a:endParaRPr lang="en-US" dirty="0" smtClean="0"/>
          </a:p>
          <a:p>
            <a:endParaRPr lang="en-US" dirty="0" smtClean="0"/>
          </a:p>
          <a:p>
            <a:endParaRPr lang="en-US" dirty="0" smtClean="0"/>
          </a:p>
          <a:p>
            <a:r>
              <a:rPr lang="en-US" dirty="0" smtClean="0"/>
              <a:t>b. When fats are the main source of energy production, there is an overproduction of ketone bodies, leading to a condition called ketosis. A patient with untreated diabetes may have a blood concentration of acetone of 20 mg/ 100 </a:t>
            </a:r>
            <a:r>
              <a:rPr lang="en-US" dirty="0" err="1" smtClean="0"/>
              <a:t>mL.Convert</a:t>
            </a:r>
            <a:r>
              <a:rPr lang="en-US" dirty="0" smtClean="0"/>
              <a:t> this concentration to mol/L.</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19"/>
          </a:xfrm>
        </p:spPr>
        <p:txBody>
          <a:bodyPr>
            <a:normAutofit fontScale="90000"/>
          </a:bodyPr>
          <a:lstStyle/>
          <a:p>
            <a:r>
              <a:rPr lang="en-US" dirty="0" smtClean="0"/>
              <a:t>.</a:t>
            </a:r>
            <a:endParaRPr lang="en-US" dirty="0"/>
          </a:p>
        </p:txBody>
      </p:sp>
      <p:sp>
        <p:nvSpPr>
          <p:cNvPr id="3" name="Content Placeholder 2"/>
          <p:cNvSpPr>
            <a:spLocks noGrp="1"/>
          </p:cNvSpPr>
          <p:nvPr>
            <p:ph idx="1"/>
          </p:nvPr>
        </p:nvSpPr>
        <p:spPr>
          <a:xfrm>
            <a:off x="0" y="0"/>
            <a:ext cx="8991600" cy="6858000"/>
          </a:xfrm>
        </p:spPr>
        <p:txBody>
          <a:bodyPr>
            <a:normAutofit lnSpcReduction="10000"/>
          </a:bodyPr>
          <a:lstStyle/>
          <a:p>
            <a:endParaRPr lang="en-US" dirty="0" smtClean="0"/>
          </a:p>
          <a:p>
            <a:r>
              <a:rPr lang="en-US" dirty="0" smtClean="0"/>
              <a:t>c. Acetone is volatile and is exhaled with the breath. Suggest a reason why, like untreated diabetic patients, people who are severely starved or dieting may have a smell of acetone on their breath – a diagnostic symptom of ketosis.  </a:t>
            </a:r>
          </a:p>
          <a:p>
            <a:r>
              <a:rPr lang="en-US" dirty="0" smtClean="0"/>
              <a:t>d. Other ketone bodies lower blood pH, causing a condition called acidosis, which can lead to coma and death. Research the symptoms and effects of ketosis and acidosis and how these conditions may be avoided. </a:t>
            </a:r>
          </a:p>
          <a:p>
            <a:pPr>
              <a:buNone/>
            </a:pPr>
            <a:r>
              <a:rPr lang="en-US" dirty="0" smtClean="0"/>
              <a:t/>
            </a:r>
            <a:br>
              <a:rPr lang="en-US" dirty="0" smtClean="0"/>
            </a:b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19"/>
          </a:xfrm>
        </p:spPr>
        <p:txBody>
          <a:bodyPr>
            <a:normAutofit fontScale="90000"/>
          </a:bodyPr>
          <a:lstStyle/>
          <a:p>
            <a:r>
              <a:rPr lang="en-US" dirty="0" smtClean="0"/>
              <a:t>.</a:t>
            </a:r>
            <a:endParaRPr lang="en-US" dirty="0"/>
          </a:p>
        </p:txBody>
      </p:sp>
      <p:sp>
        <p:nvSpPr>
          <p:cNvPr id="3" name="Content Placeholder 2"/>
          <p:cNvSpPr>
            <a:spLocks noGrp="1"/>
          </p:cNvSpPr>
          <p:nvPr>
            <p:ph idx="1"/>
          </p:nvPr>
        </p:nvSpPr>
        <p:spPr>
          <a:xfrm>
            <a:off x="304800" y="990600"/>
            <a:ext cx="8686800" cy="5867400"/>
          </a:xfrm>
        </p:spPr>
        <p:txBody>
          <a:bodyPr>
            <a:normAutofit/>
          </a:bodyPr>
          <a:lstStyle/>
          <a:p>
            <a:pPr>
              <a:buNone/>
            </a:pPr>
            <a:r>
              <a:rPr lang="en-US" b="1" dirty="0" smtClean="0"/>
              <a:t> </a:t>
            </a:r>
            <a:endParaRPr lang="en-US" dirty="0" smtClean="0"/>
          </a:p>
          <a:p>
            <a:r>
              <a:rPr lang="en-US" dirty="0" smtClean="0"/>
              <a:t>Present your </a:t>
            </a:r>
            <a:r>
              <a:rPr lang="en-US" dirty="0" smtClean="0"/>
              <a:t>project </a:t>
            </a:r>
            <a:r>
              <a:rPr lang="en-US" dirty="0" smtClean="0"/>
              <a:t>to the class in the form of any differentiated activity , role play, PowerPoint presentation, Bristol board presentation, etc. </a:t>
            </a:r>
          </a:p>
          <a:p>
            <a:r>
              <a:rPr lang="en-US" dirty="0" smtClean="0"/>
              <a:t>Also include a molecular model of the compounds.</a:t>
            </a:r>
          </a:p>
          <a:p>
            <a:pPr>
              <a:buNone/>
            </a:pP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990600"/>
          </a:xfrm>
        </p:spPr>
        <p:txBody>
          <a:bodyPr>
            <a:normAutofit fontScale="90000"/>
          </a:bodyPr>
          <a:lstStyle/>
          <a:p>
            <a:r>
              <a:rPr lang="en-US" dirty="0" smtClean="0"/>
              <a:t>Differentiated learning,</a:t>
            </a:r>
            <a:br>
              <a:rPr lang="en-US" dirty="0" smtClean="0"/>
            </a:br>
            <a:r>
              <a:rPr lang="en-US" dirty="0" smtClean="0"/>
              <a:t>accommodation and integration:</a:t>
            </a:r>
            <a:endParaRPr lang="en-US" dirty="0"/>
          </a:p>
        </p:txBody>
      </p:sp>
      <p:sp>
        <p:nvSpPr>
          <p:cNvPr id="3" name="Content Placeholder 2"/>
          <p:cNvSpPr>
            <a:spLocks noGrp="1"/>
          </p:cNvSpPr>
          <p:nvPr>
            <p:ph idx="1"/>
          </p:nvPr>
        </p:nvSpPr>
        <p:spPr>
          <a:xfrm>
            <a:off x="0" y="1143000"/>
            <a:ext cx="9144000" cy="5715000"/>
          </a:xfrm>
        </p:spPr>
        <p:txBody>
          <a:bodyPr>
            <a:normAutofit fontScale="92500" lnSpcReduction="10000"/>
          </a:bodyPr>
          <a:lstStyle/>
          <a:p>
            <a:pPr hangingPunct="0">
              <a:buNone/>
            </a:pPr>
            <a:r>
              <a:rPr lang="en-US" i="1" dirty="0" smtClean="0"/>
              <a:t>Resource: ”Start where they are” Karen </a:t>
            </a:r>
          </a:p>
          <a:p>
            <a:pPr hangingPunct="0">
              <a:buNone/>
            </a:pPr>
            <a:r>
              <a:rPr lang="en-US" i="1" dirty="0" smtClean="0"/>
              <a:t>Hume (1, 2, 3)</a:t>
            </a:r>
            <a:endParaRPr lang="en-US" dirty="0" smtClean="0"/>
          </a:p>
          <a:p>
            <a:pPr lvl="0"/>
            <a:r>
              <a:rPr lang="en-US" i="1" dirty="0" smtClean="0"/>
              <a:t>Pre-assess students one - two weeks before the beginning of the unit.</a:t>
            </a:r>
            <a:endParaRPr lang="en-US" dirty="0" smtClean="0"/>
          </a:p>
          <a:p>
            <a:pPr lvl="0"/>
            <a:r>
              <a:rPr lang="en-US" i="1" dirty="0" smtClean="0"/>
              <a:t>Teacher should use the observations from the hands-on activities as a form of individual pre-assessment. Teacher should regroup students for the next activities based on these results to make students engage with the essential concepts of the unit.</a:t>
            </a:r>
            <a:endParaRPr lang="en-US" dirty="0" smtClean="0"/>
          </a:p>
          <a:p>
            <a:pPr lvl="0"/>
            <a:r>
              <a:rPr lang="en-US" i="1" dirty="0" smtClean="0"/>
              <a:t>Teacher should discuss the intended learning outcomes with the students at the beginning of the unit.</a:t>
            </a:r>
            <a:endParaRPr lang="en-US" dirty="0" smtClean="0"/>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6629400" y="0"/>
            <a:ext cx="2514600" cy="22098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19"/>
          </a:xfrm>
        </p:spPr>
        <p:txBody>
          <a:bodyPr>
            <a:normAutofit fontScale="90000"/>
          </a:bodyPr>
          <a:lstStyle/>
          <a:p>
            <a:r>
              <a:rPr lang="en-US" dirty="0" smtClean="0"/>
              <a:t>.</a:t>
            </a:r>
            <a:endParaRPr lang="en-US" dirty="0"/>
          </a:p>
        </p:txBody>
      </p:sp>
      <p:sp>
        <p:nvSpPr>
          <p:cNvPr id="3" name="Content Placeholder 2"/>
          <p:cNvSpPr>
            <a:spLocks noGrp="1"/>
          </p:cNvSpPr>
          <p:nvPr>
            <p:ph idx="1"/>
          </p:nvPr>
        </p:nvSpPr>
        <p:spPr>
          <a:xfrm>
            <a:off x="0" y="0"/>
            <a:ext cx="9144000" cy="6858000"/>
          </a:xfrm>
        </p:spPr>
        <p:txBody>
          <a:bodyPr>
            <a:normAutofit fontScale="92500"/>
          </a:bodyPr>
          <a:lstStyle/>
          <a:p>
            <a:pPr>
              <a:buNone/>
            </a:pPr>
            <a:r>
              <a:rPr lang="en-US" i="1" dirty="0" smtClean="0"/>
              <a:t>            </a:t>
            </a:r>
          </a:p>
          <a:p>
            <a:r>
              <a:rPr lang="en-US" i="1" dirty="0" smtClean="0"/>
              <a:t>                          Tiered assignments will be given to        </a:t>
            </a:r>
          </a:p>
          <a:p>
            <a:pPr>
              <a:buNone/>
            </a:pPr>
            <a:r>
              <a:rPr lang="en-US" i="1" dirty="0" smtClean="0"/>
              <a:t>make sure students get the big ideas and the essential skills involved and the assignments will be given at different levels of complexity and open-endedness. For example students who already understood the concept of steric hindrance are given a virtual lab assignment in which they must develop and test hypotheses related to the topic, while other students are given more direct instruction on the concept. Students are given a choice that contains a list of possible activities they can complete to learn more about aldehydes &amp; ketones. </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381000" y="0"/>
            <a:ext cx="2438400" cy="9906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219200"/>
          </a:xfrm>
        </p:spPr>
        <p:txBody>
          <a:bodyPr>
            <a:normAutofit/>
          </a:bodyPr>
          <a:lstStyle/>
          <a:p>
            <a:r>
              <a:rPr lang="en-US" sz="2800" dirty="0" smtClean="0"/>
              <a:t>Differentiated learning,</a:t>
            </a:r>
            <a:br>
              <a:rPr lang="en-US" sz="2800" dirty="0" smtClean="0"/>
            </a:br>
            <a:r>
              <a:rPr lang="en-US" sz="2800" dirty="0" smtClean="0"/>
              <a:t>accommodation and integration:</a:t>
            </a:r>
            <a:endParaRPr lang="en-US" sz="2800" dirty="0"/>
          </a:p>
        </p:txBody>
      </p:sp>
      <p:sp>
        <p:nvSpPr>
          <p:cNvPr id="5" name="Content Placeholder 4"/>
          <p:cNvSpPr>
            <a:spLocks noGrp="1"/>
          </p:cNvSpPr>
          <p:nvPr>
            <p:ph idx="1"/>
          </p:nvPr>
        </p:nvSpPr>
        <p:spPr/>
        <p:txBody>
          <a:bodyPr/>
          <a:lstStyle/>
          <a:p>
            <a:endParaRPr lang="en-US" i="1" dirty="0" smtClean="0"/>
          </a:p>
          <a:p>
            <a:endParaRPr lang="en-US" i="1" dirty="0" smtClean="0"/>
          </a:p>
          <a:p>
            <a:r>
              <a:rPr lang="en-US" i="1" dirty="0" smtClean="0"/>
              <a:t>Accommodation: ELL-students: 1. Students use computer to type their exit tickets, quiz. 2. Teacher – student conference/ interview to assess the student learning and understanding of the concepts</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5943600" y="0"/>
            <a:ext cx="3200400" cy="2743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685800"/>
          </a:xfrm>
        </p:spPr>
        <p:txBody>
          <a:bodyPr/>
          <a:lstStyle/>
          <a:p>
            <a:r>
              <a:rPr lang="en-US" dirty="0" smtClean="0"/>
              <a:t>Hazards and safety precautions:</a:t>
            </a:r>
            <a:endParaRPr lang="en-US" dirty="0"/>
          </a:p>
        </p:txBody>
      </p:sp>
      <p:sp>
        <p:nvSpPr>
          <p:cNvPr id="3" name="Content Placeholder 2"/>
          <p:cNvSpPr>
            <a:spLocks noGrp="1"/>
          </p:cNvSpPr>
          <p:nvPr>
            <p:ph idx="1"/>
          </p:nvPr>
        </p:nvSpPr>
        <p:spPr>
          <a:xfrm>
            <a:off x="0" y="838200"/>
            <a:ext cx="8991600" cy="6019800"/>
          </a:xfrm>
        </p:spPr>
        <p:txBody>
          <a:bodyPr>
            <a:normAutofit fontScale="92500" lnSpcReduction="10000"/>
          </a:bodyPr>
          <a:lstStyle/>
          <a:p>
            <a:endParaRPr lang="en-US" dirty="0" smtClean="0"/>
          </a:p>
          <a:p>
            <a:pPr>
              <a:buNone/>
            </a:pPr>
            <a:r>
              <a:rPr lang="en-US" b="1" dirty="0" smtClean="0"/>
              <a:t>                Acetaldehyde</a:t>
            </a:r>
            <a:r>
              <a:rPr lang="en-US" dirty="0" smtClean="0"/>
              <a:t> is harmful by inhalation,                       ingestion and through skin absorption. Some experiments with animals suggest that this substance may be anticipated to be a carcinogen.</a:t>
            </a:r>
          </a:p>
          <a:p>
            <a:pPr>
              <a:buNone/>
            </a:pPr>
            <a:r>
              <a:rPr lang="en-US" dirty="0" smtClean="0"/>
              <a:t>                           </a:t>
            </a:r>
          </a:p>
          <a:p>
            <a:pPr>
              <a:buNone/>
            </a:pPr>
            <a:r>
              <a:rPr lang="en-US" b="1" dirty="0" smtClean="0"/>
              <a:t>              Formaldehyde 37% solution</a:t>
            </a:r>
            <a:r>
              <a:rPr lang="en-US" dirty="0" smtClean="0"/>
              <a:t> causes burns. Very toxic   by inhalation, ingestion and through skin absorption. Readily absorbed through skin. Probable human carcinogen. Mutagen. May cause damage to kidneys, allergic reactions, sensitization and heritable genetic damage</a:t>
            </a:r>
          </a:p>
          <a:p>
            <a:pPr>
              <a:buNone/>
            </a:pPr>
            <a:r>
              <a:rPr lang="en-US" dirty="0" smtClean="0"/>
              <a:t>      </a:t>
            </a:r>
          </a:p>
          <a:p>
            <a:pPr>
              <a:buNone/>
            </a:pPr>
            <a:endParaRPr lang="en-US" dirty="0"/>
          </a:p>
        </p:txBody>
      </p:sp>
      <p:pic>
        <p:nvPicPr>
          <p:cNvPr id="4" name="Picture 3" descr="http://www.uni-regensburg.de/Fakultaeten/nat_Fak_IV/Organische_Chemie/Didaktik/Keusch/Grafik/harmful.jpg"/>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914400" y="1066800"/>
            <a:ext cx="457200" cy="507365"/>
          </a:xfrm>
          <a:prstGeom prst="rect">
            <a:avLst/>
          </a:prstGeom>
          <a:noFill/>
          <a:ln>
            <a:noFill/>
          </a:ln>
        </p:spPr>
      </p:pic>
      <p:pic>
        <p:nvPicPr>
          <p:cNvPr id="5" name="Picture 4" descr="http://www.uni-regensburg.de/Fakultaeten/nat_Fak_IV/Organische_Chemie/Didaktik/Keusch/Grafik/oxidizing.jpg"/>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914400" y="1524000"/>
            <a:ext cx="533400" cy="533400"/>
          </a:xfrm>
          <a:prstGeom prst="rect">
            <a:avLst/>
          </a:prstGeom>
          <a:noFill/>
          <a:ln>
            <a:noFill/>
          </a:ln>
        </p:spPr>
      </p:pic>
      <p:pic>
        <p:nvPicPr>
          <p:cNvPr id="6" name="Picture 5" descr="http://www.uni-regensburg.de/Fakultaeten/nat_Fak_IV/Organische_Chemie/Didaktik/Keusch/Grafik/toxic.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33400" y="2971800"/>
            <a:ext cx="762000" cy="533400"/>
          </a:xfrm>
          <a:prstGeom prst="rect">
            <a:avLst/>
          </a:prstGeom>
          <a:noFill/>
          <a:ln>
            <a:noFill/>
          </a:ln>
        </p:spPr>
      </p:pic>
      <p:pic>
        <p:nvPicPr>
          <p:cNvPr id="7" name="Picture 6" descr="http://www.uni-regensburg.de/Fakultaeten/nat_Fak_IV/Organische_Chemie/Didaktik/Keusch/Grafik/corrosive1.gif"/>
          <p:cNvPicPr/>
          <p:nvPr/>
        </p:nvPicPr>
        <p:blipFill>
          <a:blip r:embed="rId5"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33400" y="3429000"/>
            <a:ext cx="762000" cy="7620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Hazards and safety precautions:</a:t>
            </a:r>
            <a:endParaRPr lang="en-US" dirty="0"/>
          </a:p>
        </p:txBody>
      </p:sp>
      <p:sp>
        <p:nvSpPr>
          <p:cNvPr id="3" name="Content Placeholder 2"/>
          <p:cNvSpPr>
            <a:spLocks noGrp="1"/>
          </p:cNvSpPr>
          <p:nvPr>
            <p:ph idx="1"/>
          </p:nvPr>
        </p:nvSpPr>
        <p:spPr/>
        <p:txBody>
          <a:bodyPr/>
          <a:lstStyle/>
          <a:p>
            <a:r>
              <a:rPr lang="en-US" b="1" dirty="0" smtClean="0"/>
              <a:t>Sulfurous acid</a:t>
            </a:r>
            <a:r>
              <a:rPr lang="en-US" dirty="0" smtClean="0"/>
              <a:t> is harmful if swallowed. Corrosive - causes burns. Skin or eye contact will lead to severe irritation or burns</a:t>
            </a:r>
          </a:p>
          <a:p>
            <a:r>
              <a:rPr lang="en-US" b="1" dirty="0" smtClean="0"/>
              <a:t>Safety glasses, protective gloves, good ventilation. The experiments should be performed under a portable fume hood! </a:t>
            </a:r>
            <a:endParaRPr lang="en-US" dirty="0"/>
          </a:p>
        </p:txBody>
      </p:sp>
      <p:pic>
        <p:nvPicPr>
          <p:cNvPr id="4" name="Picture 3" descr="http://www.uni-regensburg.de/Fakultaeten/nat_Fak_IV/Organische_Chemie/Didaktik/Keusch/Grafik/image5b.gif"/>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133600" y="4724400"/>
            <a:ext cx="3962400" cy="2133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Overall Expectations</a:t>
            </a:r>
            <a:endParaRPr lang="en-US" dirty="0"/>
          </a:p>
        </p:txBody>
      </p:sp>
      <p:sp>
        <p:nvSpPr>
          <p:cNvPr id="3" name="Content Placeholder 2"/>
          <p:cNvSpPr>
            <a:spLocks noGrp="1"/>
          </p:cNvSpPr>
          <p:nvPr>
            <p:ph idx="1"/>
          </p:nvPr>
        </p:nvSpPr>
        <p:spPr>
          <a:xfrm>
            <a:off x="381000" y="1447800"/>
            <a:ext cx="8610600" cy="5029200"/>
          </a:xfrm>
        </p:spPr>
        <p:txBody>
          <a:bodyPr>
            <a:normAutofit/>
          </a:bodyPr>
          <a:lstStyle/>
          <a:p>
            <a:pPr hangingPunct="0"/>
            <a:r>
              <a:rPr lang="en-US" sz="2400" dirty="0" smtClean="0"/>
              <a:t>B1. assess the social and environmental impact of organic compounds used in everyday life, and  </a:t>
            </a:r>
          </a:p>
          <a:p>
            <a:pPr hangingPunct="0"/>
            <a:r>
              <a:rPr lang="en-US" sz="2400" dirty="0" smtClean="0"/>
              <a:t>propose a course of action to reduce the use of compounds that are harmful to human health and </a:t>
            </a:r>
          </a:p>
          <a:p>
            <a:pPr hangingPunct="0"/>
            <a:r>
              <a:rPr lang="en-US" sz="2400" dirty="0" smtClean="0"/>
              <a:t>the environment; </a:t>
            </a:r>
          </a:p>
          <a:p>
            <a:pPr hangingPunct="0"/>
            <a:r>
              <a:rPr lang="en-US" sz="2400" dirty="0" smtClean="0"/>
              <a:t>B2. investigate organic compounds and organic chemical reactions, and use various methods to represent </a:t>
            </a:r>
          </a:p>
          <a:p>
            <a:pPr hangingPunct="0"/>
            <a:r>
              <a:rPr lang="en-US" sz="2400" dirty="0" smtClean="0"/>
              <a:t>the compounds;</a:t>
            </a:r>
          </a:p>
          <a:p>
            <a:pPr hangingPunct="0"/>
            <a:r>
              <a:rPr lang="en-US" sz="2400" dirty="0" smtClean="0"/>
              <a:t>B3. demonstrate an understanding of the structure, properties, and chemical behavior of compounds</a:t>
            </a:r>
          </a:p>
          <a:p>
            <a:pPr hangingPunct="0"/>
            <a:r>
              <a:rPr lang="en-US" sz="2400" dirty="0" smtClean="0"/>
              <a:t>Within each class of organic compounds</a:t>
            </a:r>
          </a:p>
          <a:p>
            <a:endParaRPr lang="en-US" sz="2000" dirty="0"/>
          </a:p>
        </p:txBody>
      </p:sp>
      <p:pic>
        <p:nvPicPr>
          <p:cNvPr id="5" name="Picture 2"/>
          <p:cNvPicPr>
            <a:picLocks noChangeAspect="1" noChangeArrowheads="1"/>
          </p:cNvPicPr>
          <p:nvPr/>
        </p:nvPicPr>
        <p:blipFill>
          <a:blip r:embed="rId2" cstate="print"/>
          <a:srcRect/>
          <a:stretch>
            <a:fillRect/>
          </a:stretch>
        </p:blipFill>
        <p:spPr bwMode="auto">
          <a:xfrm>
            <a:off x="7304256" y="0"/>
            <a:ext cx="1839744" cy="15240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685800"/>
          </a:xfrm>
        </p:spPr>
        <p:txBody>
          <a:bodyPr/>
          <a:lstStyle/>
          <a:p>
            <a:r>
              <a:rPr lang="en-US" dirty="0" smtClean="0"/>
              <a:t>References:</a:t>
            </a:r>
            <a:endParaRPr lang="en-US" dirty="0"/>
          </a:p>
        </p:txBody>
      </p:sp>
      <p:sp>
        <p:nvSpPr>
          <p:cNvPr id="3" name="Content Placeholder 2"/>
          <p:cNvSpPr>
            <a:spLocks noGrp="1"/>
          </p:cNvSpPr>
          <p:nvPr>
            <p:ph idx="1"/>
          </p:nvPr>
        </p:nvSpPr>
        <p:spPr>
          <a:xfrm>
            <a:off x="0" y="609600"/>
            <a:ext cx="9144000" cy="62484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dirty="0" smtClean="0">
                <a:hlinkClick r:id="rId2"/>
              </a:rPr>
              <a:t>http://www-personal.une.edu.au/~sglover/CHEM110TopicI/sld001.htm</a:t>
            </a:r>
            <a:endParaRPr lang="en-US" dirty="0" smtClean="0"/>
          </a:p>
          <a:p>
            <a:r>
              <a:rPr lang="en-US" dirty="0" smtClean="0">
                <a:hlinkClick r:id="rId3"/>
              </a:rPr>
              <a:t>http://www.uni-regensburg.de/Fakultaeten/nat_Fak_IV/Organische_Chemie/Didaktik/Keusch/D-Aldehyde-e.htm</a:t>
            </a:r>
            <a:endParaRPr lang="en-US" dirty="0" smtClean="0"/>
          </a:p>
          <a:p>
            <a:r>
              <a:rPr lang="en-US" dirty="0" smtClean="0">
                <a:hlinkClick r:id="rId4"/>
              </a:rPr>
              <a:t>http://www.youtube.com/watch?v=zFMsqcGdZCc&amp;feature=related</a:t>
            </a:r>
            <a:endParaRPr lang="en-US" dirty="0" smtClean="0"/>
          </a:p>
          <a:p>
            <a:r>
              <a:rPr lang="en-US" dirty="0" smtClean="0">
                <a:hlinkClick r:id="rId5"/>
              </a:rPr>
              <a:t>http://www.youtube.com/watch?v=GkyxNpitgeE</a:t>
            </a:r>
            <a:endParaRPr lang="en-US" dirty="0" smtClean="0"/>
          </a:p>
          <a:p>
            <a:r>
              <a:rPr lang="en-US" u="sng" dirty="0" smtClean="0">
                <a:hlinkClick r:id="rId6"/>
              </a:rPr>
              <a:t>http://ltp.learnetic.com/index.php/resources/aldehydes_ketones_nomenclature_boiling_point_solubility_occurrence.html</a:t>
            </a:r>
            <a:endParaRPr lang="en-U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u="sng" dirty="0" smtClean="0"/>
              <a:t>New sites</a:t>
            </a:r>
            <a:endParaRPr lang="en-US" dirty="0" smtClean="0"/>
          </a:p>
          <a:p>
            <a:r>
              <a:rPr lang="en-US" dirty="0" smtClean="0">
                <a:hlinkClick r:id="rId2"/>
              </a:rPr>
              <a:t>http://www.wiziq.com/tutorial/108521-aldehydes-and-ketones</a:t>
            </a:r>
            <a:endParaRPr lang="en-US" dirty="0" smtClean="0"/>
          </a:p>
          <a:p>
            <a:r>
              <a:rPr lang="en-US" dirty="0" smtClean="0">
                <a:hlinkClick r:id="rId3"/>
              </a:rPr>
              <a:t>http://www.ccwcs.org/content/teaching-guided-inquiry-organic-chemistry-labs</a:t>
            </a:r>
            <a:endParaRPr lang="en-US" dirty="0" smtClean="0"/>
          </a:p>
          <a:p>
            <a:r>
              <a:rPr lang="en-US" dirty="0" smtClean="0">
                <a:hlinkClick r:id="rId4"/>
              </a:rPr>
              <a:t>http://quizlet.com/6635254/ahs-sch4u-organic-flash-cards/</a:t>
            </a:r>
            <a:endParaRPr lang="en-US" dirty="0" smtClean="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Davies, L., Di </a:t>
            </a:r>
            <a:r>
              <a:rPr lang="en-US" dirty="0" err="1" smtClean="0"/>
              <a:t>Giusepp</a:t>
            </a:r>
            <a:r>
              <a:rPr lang="en-US" dirty="0" smtClean="0"/>
              <a:t>, M., Jenkins, F., Plumb, D., and van </a:t>
            </a:r>
            <a:r>
              <a:rPr lang="en-US" dirty="0" err="1" smtClean="0"/>
              <a:t>Kessel</a:t>
            </a:r>
            <a:r>
              <a:rPr lang="en-US" dirty="0" smtClean="0"/>
              <a:t>, H. (2003). </a:t>
            </a:r>
            <a:r>
              <a:rPr lang="en-US" i="1" dirty="0" smtClean="0"/>
              <a:t>Nelson Chemistry 12</a:t>
            </a:r>
            <a:r>
              <a:rPr lang="en-US" dirty="0" smtClean="0"/>
              <a:t>. Nelson Education Ltd. Toronto, Canada. p. 38-57. Davies, L., Di </a:t>
            </a:r>
            <a:r>
              <a:rPr lang="en-US" dirty="0" err="1" smtClean="0"/>
              <a:t>Giusepp</a:t>
            </a:r>
            <a:r>
              <a:rPr lang="en-US" dirty="0" smtClean="0"/>
              <a:t>, M., Jenkins, F., Plumb, D., and van </a:t>
            </a:r>
            <a:r>
              <a:rPr lang="en-US" dirty="0" err="1" smtClean="0"/>
              <a:t>Kessel</a:t>
            </a:r>
            <a:r>
              <a:rPr lang="en-US" dirty="0" smtClean="0"/>
              <a:t>, H. (2003). </a:t>
            </a:r>
            <a:r>
              <a:rPr lang="en-US" i="1" dirty="0" smtClean="0"/>
              <a:t>Nelson Chemistry 12</a:t>
            </a:r>
            <a:r>
              <a:rPr lang="en-US" dirty="0" smtClean="0"/>
              <a:t>. Nelson Education Ltd. Toronto, Canada. p. 38-57.</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066800"/>
          </a:xfrm>
        </p:spPr>
        <p:txBody>
          <a:bodyPr>
            <a:normAutofit fontScale="90000"/>
          </a:bodyPr>
          <a:lstStyle/>
          <a:p>
            <a:r>
              <a:rPr lang="en-US" dirty="0" smtClean="0"/>
              <a:t>At the end of this unit, students </a:t>
            </a:r>
            <a:br>
              <a:rPr lang="en-US" dirty="0" smtClean="0"/>
            </a:br>
            <a:r>
              <a:rPr lang="en-US" dirty="0" smtClean="0"/>
              <a:t>should be able to:</a:t>
            </a:r>
            <a:endParaRPr lang="en-US" dirty="0"/>
          </a:p>
        </p:txBody>
      </p:sp>
      <p:sp>
        <p:nvSpPr>
          <p:cNvPr id="5" name="Content Placeholder 4"/>
          <p:cNvSpPr>
            <a:spLocks noGrp="1"/>
          </p:cNvSpPr>
          <p:nvPr>
            <p:ph idx="1"/>
          </p:nvPr>
        </p:nvSpPr>
        <p:spPr>
          <a:xfrm>
            <a:off x="0" y="990600"/>
            <a:ext cx="9144000" cy="5867400"/>
          </a:xfrm>
        </p:spPr>
        <p:txBody>
          <a:bodyPr>
            <a:normAutofit/>
          </a:bodyPr>
          <a:lstStyle/>
          <a:p>
            <a:pPr>
              <a:buNone/>
            </a:pPr>
            <a:endParaRPr lang="en-US" dirty="0" smtClean="0"/>
          </a:p>
          <a:p>
            <a:r>
              <a:rPr lang="en-US" dirty="0" smtClean="0"/>
              <a:t> Compare &amp; contrast aldehydes &amp; ketones</a:t>
            </a:r>
          </a:p>
          <a:p>
            <a:r>
              <a:rPr lang="en-US" dirty="0" smtClean="0"/>
              <a:t>Analyze, understand and justify why aldehydes are more reactive than ketones </a:t>
            </a:r>
          </a:p>
          <a:p>
            <a:r>
              <a:rPr lang="en-US" dirty="0" smtClean="0"/>
              <a:t> Design reactions for obtaining simple aldehydes and ketones </a:t>
            </a:r>
          </a:p>
          <a:p>
            <a:r>
              <a:rPr lang="en-US" dirty="0" smtClean="0"/>
              <a:t>Describe the occurrence of aldehydes and ketones in nature and give examples of the applications of them</a:t>
            </a:r>
            <a:r>
              <a:rPr lang="en-US" b="1" dirty="0" smtClean="0"/>
              <a:t>.</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aldehydes &amp; ketones.</a:t>
            </a:r>
            <a:endParaRPr lang="en-US" dirty="0"/>
          </a:p>
        </p:txBody>
      </p:sp>
      <p:pic>
        <p:nvPicPr>
          <p:cNvPr id="58370" name="Picture 2"/>
          <p:cNvPicPr>
            <a:picLocks noGrp="1" noChangeAspect="1" noChangeArrowheads="1"/>
          </p:cNvPicPr>
          <p:nvPr>
            <p:ph idx="1"/>
          </p:nvPr>
        </p:nvPicPr>
        <p:blipFill>
          <a:blip r:embed="rId2" cstate="print"/>
          <a:srcRect/>
          <a:stretch>
            <a:fillRect/>
          </a:stretch>
        </p:blipFill>
        <p:spPr bwMode="auto">
          <a:xfrm>
            <a:off x="7543800" y="1143000"/>
            <a:ext cx="1600200" cy="1600200"/>
          </a:xfrm>
          <a:prstGeom prst="rect">
            <a:avLst/>
          </a:prstGeom>
          <a:noFill/>
          <a:ln w="9525">
            <a:noFill/>
            <a:miter lim="800000"/>
            <a:headEnd/>
            <a:tailEnd/>
          </a:ln>
        </p:spPr>
      </p:pic>
      <p:sp>
        <p:nvSpPr>
          <p:cNvPr id="5" name="Rectangle 4"/>
          <p:cNvSpPr/>
          <p:nvPr/>
        </p:nvSpPr>
        <p:spPr>
          <a:xfrm>
            <a:off x="381000" y="1905000"/>
            <a:ext cx="8763000" cy="3416320"/>
          </a:xfrm>
          <a:prstGeom prst="rect">
            <a:avLst/>
          </a:prstGeom>
        </p:spPr>
        <p:txBody>
          <a:bodyPr wrap="square">
            <a:spAutoFit/>
          </a:bodyPr>
          <a:lstStyle/>
          <a:p>
            <a:pPr>
              <a:buNone/>
            </a:pPr>
            <a:r>
              <a:rPr lang="en-US" dirty="0" smtClean="0"/>
              <a:t>For centuries we have used bloodhounds to locate</a:t>
            </a:r>
          </a:p>
          <a:p>
            <a:pPr>
              <a:buNone/>
            </a:pPr>
            <a:r>
              <a:rPr lang="en-US" dirty="0" smtClean="0"/>
              <a:t> missing persons or criminals. Ever wondered why</a:t>
            </a:r>
          </a:p>
          <a:p>
            <a:pPr>
              <a:buNone/>
            </a:pPr>
            <a:r>
              <a:rPr lang="en-US" dirty="0" smtClean="0"/>
              <a:t> this works? Its because of the amazing ability of bloodhounds to detect scent molecules, and because individuals have characteristic odor prints that are as unique as their fingerprints or DNA. This scent is due to Aldehydes and ketones.</a:t>
            </a:r>
          </a:p>
          <a:p>
            <a:pPr>
              <a:buNone/>
            </a:pPr>
            <a:r>
              <a:rPr lang="en-US" dirty="0" smtClean="0"/>
              <a:t> These are Compounds containing carbonyl group, mostly used for fragrance and flavor.</a:t>
            </a:r>
          </a:p>
          <a:p>
            <a:pPr>
              <a:buNone/>
            </a:pPr>
            <a:r>
              <a:rPr lang="en-US"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457200"/>
          </a:xfrm>
        </p:spPr>
        <p:txBody>
          <a:bodyPr>
            <a:normAutofit fontScale="90000"/>
          </a:bodyPr>
          <a:lstStyle/>
          <a:p>
            <a:r>
              <a:rPr lang="en-US" dirty="0" smtClean="0"/>
              <a:t>Minds on: </a:t>
            </a:r>
            <a:endParaRPr lang="en-US" dirty="0"/>
          </a:p>
        </p:txBody>
      </p:sp>
      <p:sp>
        <p:nvSpPr>
          <p:cNvPr id="3" name="Content Placeholder 2"/>
          <p:cNvSpPr>
            <a:spLocks noGrp="1"/>
          </p:cNvSpPr>
          <p:nvPr>
            <p:ph idx="1"/>
          </p:nvPr>
        </p:nvSpPr>
        <p:spPr>
          <a:xfrm>
            <a:off x="0" y="533400"/>
            <a:ext cx="9144000" cy="6324600"/>
          </a:xfrm>
        </p:spPr>
        <p:txBody>
          <a:bodyPr/>
          <a:lstStyle/>
          <a:p>
            <a:r>
              <a:rPr lang="en-US" sz="2800" dirty="0" smtClean="0"/>
              <a:t>Students are made aware of the importance of carbonyl compounds by connecting it to simple house hold items they can relate to.</a:t>
            </a:r>
          </a:p>
          <a:p>
            <a:r>
              <a:rPr lang="en-US" sz="2800" dirty="0" smtClean="0"/>
              <a:t>Items like solvents, nail polish remover, perfumes etc. are brought into the classroom</a:t>
            </a:r>
          </a:p>
          <a:p>
            <a:r>
              <a:rPr lang="en-US" sz="2800" dirty="0" smtClean="0"/>
              <a:t>The students in groups will think pair &amp; share and record on chart paper the uses of the products, advantages/disadvantages for the environment and society, hazards  and creating a model of the compounds using tooth picks and marshmallows (or other materials).</a:t>
            </a:r>
            <a:endParaRPr lang="en-US" sz="2800" dirty="0"/>
          </a:p>
        </p:txBody>
      </p:sp>
      <p:pic>
        <p:nvPicPr>
          <p:cNvPr id="68609" name="Picture 1"/>
          <p:cNvPicPr>
            <a:picLocks noChangeAspect="1" noChangeArrowheads="1"/>
          </p:cNvPicPr>
          <p:nvPr/>
        </p:nvPicPr>
        <p:blipFill>
          <a:blip r:embed="rId2" cstate="print"/>
          <a:srcRect/>
          <a:stretch>
            <a:fillRect/>
          </a:stretch>
        </p:blipFill>
        <p:spPr bwMode="auto">
          <a:xfrm>
            <a:off x="6400800" y="5029200"/>
            <a:ext cx="2743200" cy="1828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1066800"/>
          </a:xfrm>
        </p:spPr>
        <p:txBody>
          <a:bodyPr/>
          <a:lstStyle/>
          <a:p>
            <a:r>
              <a:rPr lang="en-US" dirty="0" smtClean="0"/>
              <a:t>Nomenclature:</a:t>
            </a:r>
            <a:endParaRPr lang="en-US" dirty="0"/>
          </a:p>
        </p:txBody>
      </p:sp>
      <p:sp>
        <p:nvSpPr>
          <p:cNvPr id="3" name="Content Placeholder 2"/>
          <p:cNvSpPr>
            <a:spLocks noGrp="1"/>
          </p:cNvSpPr>
          <p:nvPr>
            <p:ph idx="1"/>
          </p:nvPr>
        </p:nvSpPr>
        <p:spPr>
          <a:xfrm>
            <a:off x="0" y="1219200"/>
            <a:ext cx="9144000" cy="5334000"/>
          </a:xfrm>
        </p:spPr>
        <p:style>
          <a:lnRef idx="1">
            <a:schemeClr val="accent2"/>
          </a:lnRef>
          <a:fillRef idx="2">
            <a:schemeClr val="accent2"/>
          </a:fillRef>
          <a:effectRef idx="1">
            <a:schemeClr val="accent2"/>
          </a:effectRef>
          <a:fontRef idx="minor">
            <a:schemeClr val="dk1"/>
          </a:fontRef>
        </p:style>
        <p:txBody>
          <a:bodyPr/>
          <a:lstStyle/>
          <a:p>
            <a:r>
              <a:rPr lang="en-US" dirty="0" smtClean="0"/>
              <a:t>Students are then introduced to the nomenclature using molecular models and interesting fun you tube clips:</a:t>
            </a:r>
          </a:p>
          <a:p>
            <a:r>
              <a:rPr lang="en-US" dirty="0" smtClean="0"/>
              <a:t>It’s a Family Thing:</a:t>
            </a:r>
          </a:p>
          <a:p>
            <a:pPr>
              <a:buNone/>
            </a:pPr>
            <a:r>
              <a:rPr lang="en-US" dirty="0" smtClean="0"/>
              <a:t>    </a:t>
            </a:r>
            <a:r>
              <a:rPr lang="en-US" dirty="0" smtClean="0">
                <a:hlinkClick r:id="rId2"/>
              </a:rPr>
              <a:t>http://www.youtube.com/watch?v=mAjrnZ-znkY</a:t>
            </a: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ln w="28575">
            <a:solidFill>
              <a:schemeClr val="hlink"/>
            </a:solidFill>
          </a:ln>
        </p:spPr>
        <p:txBody>
          <a:bodyPr/>
          <a:lstStyle/>
          <a:p>
            <a:r>
              <a:rPr lang="en-US" sz="4000" b="1" dirty="0" smtClean="0"/>
              <a:t>Aldehydes and Ketones</a:t>
            </a:r>
            <a:endParaRPr lang="en-US" dirty="0"/>
          </a:p>
        </p:txBody>
      </p:sp>
      <p:sp>
        <p:nvSpPr>
          <p:cNvPr id="4099" name="Rectangle 3"/>
          <p:cNvSpPr>
            <a:spLocks noGrp="1" noChangeArrowheads="1"/>
          </p:cNvSpPr>
          <p:nvPr>
            <p:ph idx="1"/>
          </p:nvPr>
        </p:nvSpPr>
        <p:spPr>
          <a:xfrm>
            <a:off x="381000" y="1905000"/>
            <a:ext cx="8458200" cy="4267200"/>
          </a:xfrm>
          <a:ln/>
        </p:spPr>
        <p:txBody>
          <a:bodyPr>
            <a:normAutofit lnSpcReduction="10000"/>
          </a:bodyPr>
          <a:lstStyle/>
          <a:p>
            <a:pPr>
              <a:buClr>
                <a:srgbClr val="99FF33"/>
              </a:buClr>
              <a:buFont typeface="Wingdings" pitchFamily="2" charset="2"/>
              <a:buChar char="l"/>
            </a:pPr>
            <a:r>
              <a:rPr lang="en-US" sz="2800" b="1" dirty="0" smtClean="0"/>
              <a:t>In an </a:t>
            </a:r>
            <a:r>
              <a:rPr lang="en-US" sz="2800" b="1" dirty="0" err="1" smtClean="0"/>
              <a:t>aldehyde</a:t>
            </a:r>
            <a:r>
              <a:rPr lang="en-US" sz="2800" b="1" dirty="0" smtClean="0"/>
              <a:t>, an H atom is attached to a carbonyl group</a:t>
            </a:r>
          </a:p>
          <a:p>
            <a:pPr>
              <a:lnSpc>
                <a:spcPct val="70000"/>
              </a:lnSpc>
              <a:buClr>
                <a:srgbClr val="99FF33"/>
              </a:buClr>
              <a:buFont typeface="Wingdings" pitchFamily="2" charset="2"/>
              <a:buNone/>
            </a:pPr>
            <a:r>
              <a:rPr lang="en-US" dirty="0" smtClean="0"/>
              <a:t>		</a:t>
            </a:r>
            <a:r>
              <a:rPr lang="en-US" sz="2800" b="1" dirty="0" smtClean="0"/>
              <a:t>	         </a:t>
            </a:r>
            <a:r>
              <a:rPr lang="en-US" sz="2800" b="1" dirty="0" smtClean="0">
                <a:solidFill>
                  <a:schemeClr val="accent1"/>
                </a:solidFill>
              </a:rPr>
              <a:t>O		</a:t>
            </a:r>
            <a:r>
              <a:rPr lang="en-US" sz="2800" b="1" i="1" dirty="0" smtClean="0">
                <a:solidFill>
                  <a:schemeClr val="accent1"/>
                </a:solidFill>
              </a:rPr>
              <a:t>carbonyl group</a:t>
            </a:r>
            <a:endParaRPr lang="en-US" sz="2800" b="1" dirty="0" smtClean="0"/>
          </a:p>
          <a:p>
            <a:pPr>
              <a:lnSpc>
                <a:spcPct val="50000"/>
              </a:lnSpc>
              <a:buClr>
                <a:srgbClr val="99FF33"/>
              </a:buClr>
              <a:buFont typeface="Wingdings" pitchFamily="2" charset="2"/>
              <a:buNone/>
            </a:pPr>
            <a:r>
              <a:rPr lang="en-US" sz="2800" b="1" dirty="0" smtClean="0"/>
              <a:t>                           </a:t>
            </a:r>
            <a:r>
              <a:rPr lang="en-US" sz="2800" b="1" dirty="0" smtClean="0">
                <a:sym typeface="Webdings" pitchFamily="18" charset="2"/>
              </a:rPr>
              <a:t></a:t>
            </a:r>
            <a:endParaRPr lang="en-US" sz="2800" b="1" dirty="0" smtClean="0"/>
          </a:p>
          <a:p>
            <a:pPr>
              <a:buClr>
                <a:srgbClr val="99FF33"/>
              </a:buClr>
              <a:buFont typeface="Wingdings" pitchFamily="2" charset="2"/>
              <a:buNone/>
            </a:pPr>
            <a:r>
              <a:rPr lang="en-US" sz="2800" b="1" dirty="0" smtClean="0"/>
              <a:t> 			 CH</a:t>
            </a:r>
            <a:r>
              <a:rPr lang="en-US" sz="2800" b="1" baseline="-25000" dirty="0" smtClean="0"/>
              <a:t>3</a:t>
            </a:r>
            <a:r>
              <a:rPr lang="en-US" sz="2800" b="1" dirty="0" smtClean="0"/>
              <a:t>-</a:t>
            </a:r>
            <a:r>
              <a:rPr lang="en-US" sz="2800" b="1" dirty="0" smtClean="0">
                <a:solidFill>
                  <a:schemeClr val="accent1"/>
                </a:solidFill>
              </a:rPr>
              <a:t>C-</a:t>
            </a:r>
            <a:r>
              <a:rPr lang="en-US" sz="2800" b="1" dirty="0" smtClean="0">
                <a:solidFill>
                  <a:srgbClr val="99FF33"/>
                </a:solidFill>
              </a:rPr>
              <a:t>H</a:t>
            </a:r>
            <a:endParaRPr lang="en-US" sz="2800" b="1" dirty="0" smtClean="0">
              <a:solidFill>
                <a:schemeClr val="accent1"/>
              </a:solidFill>
            </a:endParaRPr>
          </a:p>
          <a:p>
            <a:pPr>
              <a:buClr>
                <a:srgbClr val="99FF33"/>
              </a:buClr>
              <a:buFont typeface="Wingdings" pitchFamily="2" charset="2"/>
              <a:buChar char="l"/>
            </a:pPr>
            <a:r>
              <a:rPr lang="en-US" sz="2800" b="1" dirty="0" smtClean="0"/>
              <a:t>In a ketone, two carbon groups are attached to a carbonyl group</a:t>
            </a:r>
          </a:p>
          <a:p>
            <a:pPr>
              <a:buFontTx/>
              <a:buNone/>
            </a:pPr>
            <a:r>
              <a:rPr lang="en-US" dirty="0" smtClean="0"/>
              <a:t>		</a:t>
            </a:r>
            <a:r>
              <a:rPr lang="en-US" sz="2800" b="1" dirty="0" smtClean="0"/>
              <a:t>	         </a:t>
            </a:r>
            <a:r>
              <a:rPr lang="en-US" sz="2800" b="1" dirty="0" smtClean="0">
                <a:solidFill>
                  <a:schemeClr val="accent1"/>
                </a:solidFill>
              </a:rPr>
              <a:t>O		</a:t>
            </a:r>
            <a:r>
              <a:rPr lang="en-US" sz="2800" b="1" i="1" dirty="0" smtClean="0">
                <a:solidFill>
                  <a:schemeClr val="accent1"/>
                </a:solidFill>
              </a:rPr>
              <a:t>carbonyl group</a:t>
            </a:r>
            <a:endParaRPr lang="en-US" sz="2800" b="1" dirty="0" smtClean="0"/>
          </a:p>
          <a:p>
            <a:pPr>
              <a:lnSpc>
                <a:spcPct val="50000"/>
              </a:lnSpc>
              <a:buFontTx/>
              <a:buNone/>
            </a:pPr>
            <a:r>
              <a:rPr lang="en-US" sz="2800" b="1" dirty="0" smtClean="0"/>
              <a:t>                           </a:t>
            </a:r>
            <a:r>
              <a:rPr lang="en-US" sz="2800" b="1" dirty="0" smtClean="0">
                <a:sym typeface="Webdings" pitchFamily="18" charset="2"/>
              </a:rPr>
              <a:t></a:t>
            </a:r>
            <a:endParaRPr lang="en-US" sz="2800" b="1" dirty="0" smtClean="0"/>
          </a:p>
          <a:p>
            <a:pPr>
              <a:buFontTx/>
              <a:buNone/>
            </a:pPr>
            <a:r>
              <a:rPr lang="en-US" sz="2800" b="1" dirty="0" smtClean="0"/>
              <a:t> 			 CH</a:t>
            </a:r>
            <a:r>
              <a:rPr lang="en-US" sz="2800" b="1" baseline="-25000" dirty="0" smtClean="0"/>
              <a:t>3</a:t>
            </a:r>
            <a:r>
              <a:rPr lang="en-US" sz="2800" b="1" dirty="0" smtClean="0"/>
              <a:t>-</a:t>
            </a:r>
            <a:r>
              <a:rPr lang="en-US" sz="2800" b="1" dirty="0" smtClean="0">
                <a:solidFill>
                  <a:schemeClr val="accent1"/>
                </a:solidFill>
              </a:rPr>
              <a:t>C-</a:t>
            </a:r>
            <a:r>
              <a:rPr lang="en-US" sz="2800" b="1" dirty="0" smtClean="0"/>
              <a:t>CH</a:t>
            </a:r>
            <a:r>
              <a:rPr lang="en-US" sz="2800" b="1" baseline="-25000" dirty="0" smtClean="0"/>
              <a:t>3</a:t>
            </a:r>
            <a:endParaRPr lang="en-US" sz="2800" b="1" dirty="0" smtClean="0"/>
          </a:p>
        </p:txBody>
      </p:sp>
      <p:sp>
        <p:nvSpPr>
          <p:cNvPr id="4100" name="Line 4"/>
          <p:cNvSpPr>
            <a:spLocks noChangeShapeType="1"/>
          </p:cNvSpPr>
          <p:nvPr/>
        </p:nvSpPr>
        <p:spPr bwMode="auto">
          <a:xfrm flipH="1">
            <a:off x="3505200" y="3276600"/>
            <a:ext cx="1524000" cy="304800"/>
          </a:xfrm>
          <a:prstGeom prst="line">
            <a:avLst/>
          </a:prstGeom>
          <a:noFill/>
          <a:ln w="28575">
            <a:solidFill>
              <a:srgbClr val="99FF33"/>
            </a:solidFill>
            <a:round/>
            <a:headEnd type="none" w="sm" len="sm"/>
            <a:tailEnd type="triangle" w="med" len="med"/>
          </a:ln>
          <a:effectLst/>
        </p:spPr>
        <p:txBody>
          <a:bodyPr wrap="none" anchor="ctr"/>
          <a:lstStyle/>
          <a:p>
            <a:endParaRPr lang="en-US"/>
          </a:p>
        </p:txBody>
      </p:sp>
      <p:sp>
        <p:nvSpPr>
          <p:cNvPr id="4101" name="Line 5"/>
          <p:cNvSpPr>
            <a:spLocks noChangeShapeType="1"/>
          </p:cNvSpPr>
          <p:nvPr/>
        </p:nvSpPr>
        <p:spPr bwMode="auto">
          <a:xfrm flipH="1">
            <a:off x="3505200" y="5486400"/>
            <a:ext cx="1524000" cy="304800"/>
          </a:xfrm>
          <a:prstGeom prst="line">
            <a:avLst/>
          </a:prstGeom>
          <a:noFill/>
          <a:ln w="28575">
            <a:solidFill>
              <a:srgbClr val="99FF33"/>
            </a:solidFill>
            <a:round/>
            <a:headEnd type="none" w="sm" len="sm"/>
            <a:tailEnd type="triangle" w="med" len="med"/>
          </a:ln>
          <a:effectLst/>
        </p:spPr>
        <p:txBody>
          <a:bodyPr wrap="none" anchor="ct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blipFill>
          <a:blip xmlns:r="http://schemas.openxmlformats.org/officeDocument/2006/relationships" r:embed="rId2">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3">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727</TotalTime>
  <Words>2001</Words>
  <Application>Microsoft Office PowerPoint</Application>
  <PresentationFormat>On-screen Show (4:3)</PresentationFormat>
  <Paragraphs>229</Paragraphs>
  <Slides>42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Trek</vt:lpstr>
      <vt:lpstr>Document</vt:lpstr>
      <vt:lpstr>Aldehydes vs. Ketones</vt:lpstr>
      <vt:lpstr>Contents:</vt:lpstr>
      <vt:lpstr>Big ideas</vt:lpstr>
      <vt:lpstr> Overall Expectations</vt:lpstr>
      <vt:lpstr>At the end of this unit, students  should be able to:</vt:lpstr>
      <vt:lpstr>aldehydes &amp; ketones.</vt:lpstr>
      <vt:lpstr>Minds on: </vt:lpstr>
      <vt:lpstr>Nomenclature:</vt:lpstr>
      <vt:lpstr>Aldehydes and Ketones</vt:lpstr>
      <vt:lpstr>Naming Aldehydes</vt:lpstr>
      <vt:lpstr>Naming Ketones</vt:lpstr>
      <vt:lpstr>Flavors of aldehydes and ketones:</vt:lpstr>
      <vt:lpstr>-some ants use a ketone called 2-heptanone to warn of danger. </vt:lpstr>
      <vt:lpstr>Usually used to preserve biological specimens. Formaldehyde ; an aldehyde with a not so pleasant smell  is used.  specimens are  pickled in formaldehyde. </vt:lpstr>
      <vt:lpstr>The polarity of carbonyl compounds: a key concept</vt:lpstr>
      <vt:lpstr>Role play </vt:lpstr>
      <vt:lpstr>.</vt:lpstr>
      <vt:lpstr>How to prepare such interesting compounds: Students would be taught about this concept incorporating jigsaw/mind maps and/or smart board</vt:lpstr>
      <vt:lpstr>How to prepare such interesting compounds:</vt:lpstr>
      <vt:lpstr>Distinguishing aldehydes &amp; ketones (inquiry based learning)</vt:lpstr>
      <vt:lpstr> Minds on: “Steric Hindrance is Like a Fat Goalie” </vt:lpstr>
      <vt:lpstr>.</vt:lpstr>
      <vt:lpstr>Role play: Students role play steric hindrance</vt:lpstr>
      <vt:lpstr>Steric hindrance</vt:lpstr>
      <vt:lpstr>Tests to inquire if the given material is Ketone or aldehyde:</vt:lpstr>
      <vt:lpstr> 1. Using Tollens' reagent (the silver mirror test) </vt:lpstr>
      <vt:lpstr>inferences:</vt:lpstr>
      <vt:lpstr>Suggested Projects:</vt:lpstr>
      <vt:lpstr>Application/Assessment:</vt:lpstr>
      <vt:lpstr>Application/assessment:</vt:lpstr>
      <vt:lpstr>Application /assessment</vt:lpstr>
      <vt:lpstr>.</vt:lpstr>
      <vt:lpstr>.</vt:lpstr>
      <vt:lpstr>.</vt:lpstr>
      <vt:lpstr>Differentiated learning, accommodation and integration:</vt:lpstr>
      <vt:lpstr>.</vt:lpstr>
      <vt:lpstr>Differentiated learning, accommodation and integration:</vt:lpstr>
      <vt:lpstr>Hazards and safety precautions:</vt:lpstr>
      <vt:lpstr>Hazards and safety precautions:</vt:lpstr>
      <vt:lpstr>References:</vt:lpstr>
      <vt:lpstr>References: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Karen Timberlake</dc:creator>
  <cp:lastModifiedBy>pankaj</cp:lastModifiedBy>
  <cp:revision>85</cp:revision>
  <cp:lastPrinted>1998-11-30T23:17:36Z</cp:lastPrinted>
  <dcterms:created xsi:type="dcterms:W3CDTF">1998-11-29T20:55:51Z</dcterms:created>
  <dcterms:modified xsi:type="dcterms:W3CDTF">2012-07-14T03:16:13Z</dcterms:modified>
</cp:coreProperties>
</file>