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84" r:id="rId23"/>
    <p:sldId id="281" r:id="rId24"/>
    <p:sldId id="282" r:id="rId25"/>
    <p:sldId id="283" r:id="rId26"/>
    <p:sldId id="271" r:id="rId27"/>
    <p:sldId id="278" r:id="rId28"/>
    <p:sldId id="279" r:id="rId29"/>
    <p:sldId id="280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3756B5D-F8A2-425C-AA4E-2C008877B4C9}" type="datetimeFigureOut">
              <a:rPr lang="en-CA" smtClean="0"/>
              <a:t>28/07/2012</a:t>
            </a:fld>
            <a:endParaRPr lang="en-C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FE22DF0-86B8-42E1-8F58-691FF1E9C39C}" type="slidenum">
              <a:rPr lang="en-CA" smtClean="0"/>
              <a:t>‹#›</a:t>
            </a:fld>
            <a:endParaRPr lang="en-C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6B5D-F8A2-425C-AA4E-2C008877B4C9}" type="datetimeFigureOut">
              <a:rPr lang="en-CA" smtClean="0"/>
              <a:t>28/07/2012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22DF0-86B8-42E1-8F58-691FF1E9C39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6B5D-F8A2-425C-AA4E-2C008877B4C9}" type="datetimeFigureOut">
              <a:rPr lang="en-CA" smtClean="0"/>
              <a:t>28/07/2012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22DF0-86B8-42E1-8F58-691FF1E9C39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6B5D-F8A2-425C-AA4E-2C008877B4C9}" type="datetimeFigureOut">
              <a:rPr lang="en-CA" smtClean="0"/>
              <a:t>28/07/2012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22DF0-86B8-42E1-8F58-691FF1E9C39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6B5D-F8A2-425C-AA4E-2C008877B4C9}" type="datetimeFigureOut">
              <a:rPr lang="en-CA" smtClean="0"/>
              <a:t>28/07/2012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22DF0-86B8-42E1-8F58-691FF1E9C39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6B5D-F8A2-425C-AA4E-2C008877B4C9}" type="datetimeFigureOut">
              <a:rPr lang="en-CA" smtClean="0"/>
              <a:t>28/07/2012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22DF0-86B8-42E1-8F58-691FF1E9C39C}" type="slidenum">
              <a:rPr lang="en-CA" smtClean="0"/>
              <a:t>‹#›</a:t>
            </a:fld>
            <a:endParaRPr lang="en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6B5D-F8A2-425C-AA4E-2C008877B4C9}" type="datetimeFigureOut">
              <a:rPr lang="en-CA" smtClean="0"/>
              <a:t>28/07/2012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22DF0-86B8-42E1-8F58-691FF1E9C39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6B5D-F8A2-425C-AA4E-2C008877B4C9}" type="datetimeFigureOut">
              <a:rPr lang="en-CA" smtClean="0"/>
              <a:t>28/07/2012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22DF0-86B8-42E1-8F58-691FF1E9C39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6B5D-F8A2-425C-AA4E-2C008877B4C9}" type="datetimeFigureOut">
              <a:rPr lang="en-CA" smtClean="0"/>
              <a:t>28/07/2012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22DF0-86B8-42E1-8F58-691FF1E9C39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6B5D-F8A2-425C-AA4E-2C008877B4C9}" type="datetimeFigureOut">
              <a:rPr lang="en-CA" smtClean="0"/>
              <a:t>28/07/2012</a:t>
            </a:fld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22DF0-86B8-42E1-8F58-691FF1E9C39C}" type="slidenum">
              <a:rPr lang="en-CA" smtClean="0"/>
              <a:t>‹#›</a:t>
            </a:fld>
            <a:endParaRPr lang="en-C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6B5D-F8A2-425C-AA4E-2C008877B4C9}" type="datetimeFigureOut">
              <a:rPr lang="en-CA" smtClean="0"/>
              <a:t>28/07/2012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22DF0-86B8-42E1-8F58-691FF1E9C39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3756B5D-F8A2-425C-AA4E-2C008877B4C9}" type="datetimeFigureOut">
              <a:rPr lang="en-CA" smtClean="0"/>
              <a:t>28/07/2012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FE22DF0-86B8-42E1-8F58-691FF1E9C39C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vgu2RzkCkJU&amp;feature=related" TargetMode="External"/><Relationship Id="rId2" Type="http://schemas.openxmlformats.org/officeDocument/2006/relationships/hyperlink" Target="http://www.teachertube.com/viewVideo.php?video_id=62625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_jPVreSYS5w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gfl-cymru.org.uk/vtc/factors_plant_growth/eng/Introduction/MainSessionPart2.htm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jILdnz4q2Xs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a/imgres?um=1&amp;hl=en&amp;sa=N&amp;biw=1008&amp;bih=635&amp;tbm=isch&amp;tbnid=aJg_atsd31xSsM:&amp;imgrefurl=http://weathersavvy.com/Q-Climate_Greenhouse_Gases.html&amp;docid=z6dIGYP_sQW0RM&amp;imgurl=http://weathersavvy.com/PowerPlantEmissions.jpg&amp;w=345&amp;h=296&amp;ei=7iYIUL7RNKfz0gHszbiIBA&amp;zoom=1&amp;iact=hc&amp;vpx=657&amp;vpy=191&amp;dur=3485&amp;hovh=208&amp;hovw=242&amp;tx=117&amp;ty=240&amp;sig=113881240385857109631&amp;page=1&amp;tbnh=131&amp;tbnw=160&amp;start=0&amp;ndsp=15&amp;ved=1t:429,r:8,s:0,i:100" TargetMode="External"/><Relationship Id="rId2" Type="http://schemas.openxmlformats.org/officeDocument/2006/relationships/hyperlink" Target="http://www.google.ca/imgres?imgurl=http://www.summerfieldbooks.com/asps/uploads/big/1860-1.jpg&amp;imgrefurl=http://www.summerfieldbooks.com/showdetails.asp?id=1860&amp;h=312&amp;w=220&amp;sz=14&amp;tbnid=JxB_QGnp21jr4M:&amp;tbnh=97&amp;tbnw=68&amp;zoom=1&amp;usg=__E0DiUbauYbSD5Mt3enazGjEeuUc=&amp;docid=N4y3JW1pDQrhyM&amp;itg=1&amp;hl=en&amp;sa=X&amp;ei=fyYIUOTgFtGi0gHY5uiCBA&amp;ved=0CD8Q9QEwAg&amp;dur=244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oogle.ca/imgres?imgurl=http://www.greentreelandscaping.ca/greentree_04_14/How-tos/Entries/2011/4/26_Spring_Clean-up_in_the_Garden_files/ladybug_large.jpg&amp;imgrefurl=http://www.greentreelandscaping.ca/greentree_04_14/How-tos/Entries/2011/4/26_Spring_Clean-up_in_the_Garden.html&amp;usg=__vcoxjOWFt2DJKcAq1XVNn2n4Jys=&amp;h=337&amp;w=337&amp;sz=44&amp;hl=en&amp;start=0&amp;zoom=1&amp;tbnid=w6qMMPhwWd7vNM:&amp;tbnh=124&amp;tbnw=127&amp;ei=0CcIULbeDrOF0QGrwNX-Aw&amp;itbs=1&amp;iact=hc&amp;vpx=91&amp;vpy=163&amp;dur=2982&amp;hovh=225&amp;hovw=225&amp;tx=156&amp;ty=258&amp;sig=113881240385857109631&amp;page=1&amp;ndsp=18&amp;ved=1t:429,r:0,s:0,i:54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a/imgres?um=1&amp;hl=en&amp;sa=N&amp;biw=1091&amp;bih=579&amp;tbm=isch&amp;tbnid=TzqNM2xGU2r8JM:&amp;imgrefurl=http://www.school-for-champions.com/science/heating_greenhouse.htm&amp;docid=F5usaMKAwgK6cM&amp;imgurl=http://www.school-for-champions.com/science/images/heating_greenhouse-light.gif&amp;w=385&amp;h=305&amp;ei=SSkIUNLCHOqC0QHr5OmBBA&amp;zoom=1&amp;iact=hc&amp;vpx=743&amp;vpy=138&amp;dur=2172&amp;hovh=200&amp;hovw=252&amp;tx=159&amp;ty=231&amp;sig=113881240385857109631&amp;page=1&amp;tbnh=118&amp;tbnw=148&amp;start=0&amp;ndsp=18&amp;ved=1t:429,r:4,s:0,i:85" TargetMode="External"/><Relationship Id="rId7" Type="http://schemas.openxmlformats.org/officeDocument/2006/relationships/hyperlink" Target="http://www.google.ca/imgres?start=108&amp;um=1&amp;hl=en&amp;sa=N&amp;biw=1008&amp;bih=579&amp;tbm=isch&amp;tbnid=Zk-tK3YbZ_nbhM:&amp;imgrefurl=http://home.howstuffworks.com/lawn-garden/professional-landscaping/alternative-methods/greenhouse1.htm&amp;docid=aQhnbtjaEhvFpM&amp;imgurl=http://static.ddmcdn.com/gif/greenhouse-2.jpg&amp;w=400&amp;h=300&amp;ei=oioIUNS8OMTq0gGYseXdAw&amp;zoom=1&amp;iact=hc&amp;vpx=319&amp;vpy=276&amp;dur=3136&amp;hovh=194&amp;hovw=259&amp;tx=158&amp;ty=225&amp;sig=113881240385857109631&amp;page=7&amp;tbnh=127&amp;tbnw=184&amp;ndsp=20&amp;ved=1t:429,r:6,s:108,i:90" TargetMode="External"/><Relationship Id="rId2" Type="http://schemas.openxmlformats.org/officeDocument/2006/relationships/hyperlink" Target="http://www.google.ca/imgres?um=1&amp;hl=en&amp;sa=N&amp;biw=1091&amp;bih=579&amp;tbm=isch&amp;tbnid=j0S4nLPp61huaM:&amp;imgrefurl=http://www.thedailygreen.com/green-homes/latest/tips-for-gardening&amp;docid=CRbYPt_ofS9y7M&amp;imgurl=http://www.thedailygreen.com/cm/thedailygreen/images/8V/gardener-harvest-300.jpg&amp;w=300&amp;h=300&amp;ei=rSgIUN6jOKL10gGsw8DJAw&amp;zoom=1&amp;iact=hc&amp;vpx=736&amp;vpy=282&amp;dur=2486&amp;hovh=225&amp;hovw=225&amp;tx=120&amp;ty=257&amp;sig=113881240385857109631&amp;page=2&amp;tbnh=122&amp;tbnw=122&amp;start=10&amp;ndsp=25&amp;ved=1t:429,r:23,s:10,i:24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a/imgres?um=1&amp;hl=en&amp;sa=N&amp;biw=1008&amp;bih=579&amp;tbm=isch&amp;tbnid=3BbpwVeaabwK8M:&amp;imgrefurl=http://www.europagreenhouses.com/&amp;docid=9ii-NIoSFn_VcM&amp;imgurl=http://www.europagreenhouses.com/Pictures/greenhouse.gif&amp;w=397&amp;h=338&amp;ei=HyQIUL2cLefg0QG836yQBA&amp;zoom=1&amp;iact=hc&amp;vpx=146&amp;vpy=317&amp;dur=1964&amp;hovh=207&amp;hovw=243&amp;tx=155&amp;ty=239&amp;sig=113881240385857109631&amp;page=1&amp;tbnh=172&amp;tbnw=215&amp;start=0&amp;ndsp=8&amp;ved=1t:429,r:4,s:0,i:152" TargetMode="External"/><Relationship Id="rId5" Type="http://schemas.openxmlformats.org/officeDocument/2006/relationships/hyperlink" Target="http://www.google.ca/imgres?um=1&amp;hl=en&amp;sa=N&amp;biw=1091&amp;bih=579&amp;tbm=isch&amp;tbnid=nK24oj2aYsF6VM:&amp;imgrefurl=http://www.sciencedirect.com/science/article/pii/S0038092X08001540&amp;docid=UcqUiqjLJQZJjM&amp;imgurl=http://ars.sciencedirect.com/content/image/1-s2.0-S0038092X08001540-gr4.jpg&amp;w=572&amp;h=416&amp;ei=SSkIUNLCHOqC0QHr5OmBBA&amp;zoom=1&amp;iact=hc&amp;vpx=103&amp;vpy=152&amp;dur=1997&amp;hovh=191&amp;hovw=263&amp;tx=120&amp;ty=222&amp;sig=113881240385857109631&amp;page=1&amp;tbnh=108&amp;tbnw=149&amp;start=0&amp;ndsp=18&amp;ved=1t:429,r:6,s:0,i:92" TargetMode="External"/><Relationship Id="rId4" Type="http://schemas.openxmlformats.org/officeDocument/2006/relationships/hyperlink" Target="http://www.google.ca/imgres?um=1&amp;hl=en&amp;sa=N&amp;biw=1091&amp;bih=579&amp;tbm=isch&amp;tbnid=4Y7Lo0X2T7chbM:&amp;imgrefurl=http://www.roperld.com/science/YMCASGHHeatSink.htm&amp;docid=wzs1jS3tUwOJWM&amp;imgurl=http://www.roperld.com/science/graphics/HeatSinkInletScreenOutside.jpg&amp;w=354&amp;h=355&amp;ei=hSkIUOquA-q10QGQgYXJAw&amp;zoom=1&amp;iact=hc&amp;vpx=113&amp;vpy=254&amp;dur=2671&amp;hovh=225&amp;hovw=224&amp;tx=83&amp;ty=259&amp;sig=113881240385857109631&amp;page=1&amp;tbnh=124&amp;tbnw=130&amp;start=0&amp;ndsp=18&amp;ved=1t:429,r:6,s:0,i:92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_jPVreSYS5w" TargetMode="External"/><Relationship Id="rId2" Type="http://schemas.openxmlformats.org/officeDocument/2006/relationships/hyperlink" Target="http://www.youtube.com/watch?v=jILdnz4q2X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reuk.co.uk/Solar-Greenhouse-Heat-Sink.htm" TargetMode="External"/><Relationship Id="rId5" Type="http://schemas.openxmlformats.org/officeDocument/2006/relationships/hyperlink" Target="http://www.ngfl-cymru.org.uk/vtc/factors_plant_growth/eng/Introduction/MainSessionPart2.htm" TargetMode="External"/><Relationship Id="rId4" Type="http://schemas.openxmlformats.org/officeDocument/2006/relationships/hyperlink" Target="http://www.youtube.com/watch?v=vgu2RzkCkJU&amp;feature=related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uk.co.uk/Solar-Greenhouse-Heat-" TargetMode="External"/><Relationship Id="rId2" Type="http://schemas.openxmlformats.org/officeDocument/2006/relationships/hyperlink" Target="http://www.reuk.co.uk/Solar-Greenhouse-Heat-Sink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edu.gov.on.ca/eng/curriculum/secondary/2009science11_12.txt" TargetMode="External"/><Relationship Id="rId4" Type="http://schemas.openxmlformats.org/officeDocument/2006/relationships/hyperlink" Target="http://www.teachertube.com/viewVideo.php?video_id=62625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Agricultural Sustainability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528200"/>
          </a:xfrm>
        </p:spPr>
        <p:txBody>
          <a:bodyPr/>
          <a:lstStyle/>
          <a:p>
            <a:r>
              <a:rPr lang="en-CA" dirty="0"/>
              <a:t>Building a Greenhouse to grow plants in a way that helps the society and the environment</a:t>
            </a:r>
          </a:p>
          <a:p>
            <a:r>
              <a:rPr lang="en-CA" dirty="0" smtClean="0"/>
              <a:t>		</a:t>
            </a:r>
            <a:r>
              <a:rPr lang="en-CA" dirty="0" err="1" smtClean="0"/>
              <a:t>J.Paas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6810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i="1" dirty="0"/>
              <a:t>Sustainable agriculture</a:t>
            </a:r>
            <a:r>
              <a:rPr lang="en-CA" b="1" dirty="0"/>
              <a:t>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4393680" cy="3493008"/>
          </a:xfrm>
        </p:spPr>
        <p:txBody>
          <a:bodyPr>
            <a:normAutofit lnSpcReduction="10000"/>
          </a:bodyPr>
          <a:lstStyle/>
          <a:p>
            <a:r>
              <a:rPr lang="en-CA" dirty="0" smtClean="0"/>
              <a:t> </a:t>
            </a:r>
            <a:r>
              <a:rPr lang="en-CA" dirty="0"/>
              <a:t>Hand-pulling of weeds, rather than petroleum-based machinery which increases the negative effects of climate change.</a:t>
            </a:r>
          </a:p>
          <a:p>
            <a:r>
              <a:rPr lang="en-CA" dirty="0" smtClean="0"/>
              <a:t> </a:t>
            </a:r>
            <a:r>
              <a:rPr lang="en-CA" dirty="0"/>
              <a:t>Hiring local people which benefits the society and economy of the communities involved.</a:t>
            </a:r>
          </a:p>
          <a:p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5724128" y="2313431"/>
            <a:ext cx="2340880" cy="2411713"/>
          </a:xfrm>
        </p:spPr>
        <p:txBody>
          <a:bodyPr/>
          <a:lstStyle/>
          <a:p>
            <a:endParaRPr lang="en-C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2332" y="2276872"/>
            <a:ext cx="2390946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96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Greenhouses for Sustainability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3299892" y="2313431"/>
            <a:ext cx="4765116" cy="3493008"/>
          </a:xfrm>
        </p:spPr>
        <p:txBody>
          <a:bodyPr>
            <a:normAutofit/>
          </a:bodyPr>
          <a:lstStyle/>
          <a:p>
            <a:r>
              <a:rPr lang="en-CA" i="1" dirty="0"/>
              <a:t>Greenhouses </a:t>
            </a:r>
            <a:r>
              <a:rPr lang="en-CA" dirty="0"/>
              <a:t>may be built to grow plants in environmentally controlled areas. Solar radiation passes through the polycarbonate or glass walls and is absorbed by the plants and soil inside.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35852"/>
            <a:ext cx="2400300" cy="2605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482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CA" i="1" dirty="0"/>
              <a:t>Heat sinks 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3563888" y="2313431"/>
            <a:ext cx="4501120" cy="3493008"/>
          </a:xfrm>
        </p:spPr>
        <p:txBody>
          <a:bodyPr>
            <a:normAutofit fontScale="92500" lnSpcReduction="10000"/>
          </a:bodyPr>
          <a:lstStyle/>
          <a:p>
            <a:r>
              <a:rPr lang="en-CA" sz="3200" i="1" dirty="0"/>
              <a:t>Heat sinks </a:t>
            </a:r>
            <a:r>
              <a:rPr lang="en-CA" sz="3200" dirty="0"/>
              <a:t>such as a black barrel filled with water or a small pond may be placed </a:t>
            </a:r>
            <a:r>
              <a:rPr lang="en-CA" sz="3200" dirty="0" smtClean="0"/>
              <a:t>inside the greenhouse </a:t>
            </a:r>
            <a:r>
              <a:rPr lang="en-CA" sz="3200" dirty="0"/>
              <a:t>to absorb and retain the solar heat</a:t>
            </a:r>
            <a:r>
              <a:rPr lang="en-CA" dirty="0"/>
              <a:t>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3" y="2276874"/>
            <a:ext cx="2016224" cy="2021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943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Solar energy transfer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/>
          </a:bodyPr>
          <a:lstStyle/>
          <a:p>
            <a:r>
              <a:rPr lang="en-CA" dirty="0"/>
              <a:t>The transfer of heat inside the greenhouse is caused by convection from the re-radiation of the thermal energy from the plants, walls and other heat </a:t>
            </a:r>
            <a:r>
              <a:rPr lang="en-CA" i="1" dirty="0"/>
              <a:t>sinks inside the building. </a:t>
            </a:r>
            <a:endParaRPr lang="en-CA" b="1" dirty="0"/>
          </a:p>
          <a:p>
            <a:endParaRPr lang="en-CA" b="1" dirty="0"/>
          </a:p>
          <a:p>
            <a:endParaRPr lang="en-CA" dirty="0"/>
          </a:p>
        </p:txBody>
      </p:sp>
      <p:pic>
        <p:nvPicPr>
          <p:cNvPr id="8194" name="Picture 2" descr="http://ars.sciencedirect.com/content/image/1-s2.0-S0038092X08001540-gr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20888"/>
            <a:ext cx="3419475" cy="3458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66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Applying the Concept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sz="3200" dirty="0"/>
              <a:t> </a:t>
            </a:r>
            <a:r>
              <a:rPr lang="en-CA" sz="3200" b="1" dirty="0"/>
              <a:t>To apply the concept of sustainable agriculture, </a:t>
            </a:r>
            <a:r>
              <a:rPr lang="en-CA" sz="3200" b="1" dirty="0" smtClean="0"/>
              <a:t>the students </a:t>
            </a:r>
            <a:r>
              <a:rPr lang="en-CA" sz="3200" b="1" dirty="0"/>
              <a:t>will work on an STSE project which will give </a:t>
            </a:r>
            <a:r>
              <a:rPr lang="en-CA" sz="3200" b="1" dirty="0" smtClean="0"/>
              <a:t>them an </a:t>
            </a:r>
            <a:r>
              <a:rPr lang="en-CA" sz="3200" b="1" dirty="0"/>
              <a:t>opportunity to plan and construct a greenhouse so </a:t>
            </a:r>
            <a:r>
              <a:rPr lang="en-CA" sz="3200" b="1" dirty="0" smtClean="0"/>
              <a:t>they </a:t>
            </a:r>
            <a:r>
              <a:rPr lang="en-CA" sz="3200" b="1" dirty="0"/>
              <a:t>can grow a sustainable garden to benefit </a:t>
            </a:r>
            <a:r>
              <a:rPr lang="en-CA" sz="3200" b="1" dirty="0" smtClean="0"/>
              <a:t>their </a:t>
            </a:r>
            <a:r>
              <a:rPr lang="en-CA" sz="3200" b="1" dirty="0"/>
              <a:t>home and school. </a:t>
            </a:r>
          </a:p>
          <a:p>
            <a:endParaRPr lang="en-CA" sz="3200" b="1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1277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1412776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CA" dirty="0" smtClean="0"/>
              <a:t>Lesson Sequence</a:t>
            </a:r>
            <a:r>
              <a:rPr lang="en-CA" dirty="0"/>
              <a:t/>
            </a:r>
            <a:br>
              <a:rPr lang="en-CA" dirty="0"/>
            </a:br>
            <a:r>
              <a:rPr lang="en-CA" b="1" dirty="0"/>
              <a:t>Lesson 1  The Necessity of Plants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420888"/>
            <a:ext cx="6777317" cy="374441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CA" b="1" dirty="0"/>
              <a:t>	</a:t>
            </a:r>
            <a:endParaRPr lang="en-CA" dirty="0"/>
          </a:p>
          <a:p>
            <a:r>
              <a:rPr lang="en-CA" dirty="0"/>
              <a:t>This lesson will explain the ecosystem services plants provide and their role as producers. Photosynthesis will be </a:t>
            </a:r>
            <a:r>
              <a:rPr lang="en-CA" dirty="0" smtClean="0"/>
              <a:t>explained. View these  videos </a:t>
            </a:r>
            <a:r>
              <a:rPr lang="en-CA" dirty="0"/>
              <a:t>with great </a:t>
            </a:r>
            <a:r>
              <a:rPr lang="en-CA" dirty="0" smtClean="0"/>
              <a:t>diagrams and pictures</a:t>
            </a:r>
          </a:p>
          <a:p>
            <a:r>
              <a:rPr lang="en-CA" u="sng" dirty="0" smtClean="0">
                <a:hlinkClick r:id="rId2"/>
              </a:rPr>
              <a:t>http://www.teachertube.com/viewVideo.php?video_id=62625</a:t>
            </a:r>
            <a:endParaRPr lang="en-CA" u="sng" dirty="0" smtClean="0"/>
          </a:p>
          <a:p>
            <a:r>
              <a:rPr lang="en-CA" dirty="0" smtClean="0">
                <a:hlinkClick r:id="rId3"/>
              </a:rPr>
              <a:t>photosynthesis animation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0448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b="1" dirty="0"/>
              <a:t>Lesson 2  What is Agricultural Sustainability?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This </a:t>
            </a:r>
            <a:r>
              <a:rPr lang="en-CA" dirty="0"/>
              <a:t>lesson will define sustainability and </a:t>
            </a:r>
            <a:r>
              <a:rPr lang="en-CA" dirty="0" smtClean="0"/>
              <a:t>give  research </a:t>
            </a:r>
            <a:r>
              <a:rPr lang="en-CA" dirty="0"/>
              <a:t>examples </a:t>
            </a:r>
            <a:r>
              <a:rPr lang="en-CA" dirty="0" smtClean="0"/>
              <a:t>of </a:t>
            </a:r>
            <a:r>
              <a:rPr lang="en-CA" dirty="0"/>
              <a:t>working sustainable farms and greenhouses. </a:t>
            </a:r>
            <a:r>
              <a:rPr lang="en-CA" dirty="0" smtClean="0"/>
              <a:t>The students </a:t>
            </a:r>
            <a:r>
              <a:rPr lang="en-CA" dirty="0"/>
              <a:t>will begin </a:t>
            </a:r>
            <a:r>
              <a:rPr lang="en-CA" dirty="0" smtClean="0"/>
              <a:t>their  STSE </a:t>
            </a:r>
            <a:r>
              <a:rPr lang="en-CA" dirty="0"/>
              <a:t>project: begin </a:t>
            </a:r>
            <a:r>
              <a:rPr lang="en-CA" dirty="0" smtClean="0"/>
              <a:t>the greenhouse </a:t>
            </a:r>
            <a:r>
              <a:rPr lang="en-CA" dirty="0"/>
              <a:t>plan in groups</a:t>
            </a:r>
            <a:r>
              <a:rPr lang="en-CA" dirty="0" smtClean="0"/>
              <a:t>. Here is a   sample </a:t>
            </a:r>
            <a:r>
              <a:rPr lang="en-CA" dirty="0"/>
              <a:t>video for an example:</a:t>
            </a:r>
          </a:p>
          <a:p>
            <a:r>
              <a:rPr lang="en-CA" dirty="0"/>
              <a:t>“Its Winter and Everything is Green. </a:t>
            </a:r>
            <a:r>
              <a:rPr lang="en-CA" u="sng" dirty="0">
                <a:hlinkClick r:id="rId2"/>
              </a:rPr>
              <a:t>http://www.youtube.com/watch?v=_jPVreSYS5w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2558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b="1" dirty="0" smtClean="0"/>
              <a:t/>
            </a:r>
            <a:br>
              <a:rPr lang="en-CA" b="1" dirty="0" smtClean="0"/>
            </a:br>
            <a:r>
              <a:rPr lang="en-CA" b="1" dirty="0"/>
              <a:t/>
            </a:r>
            <a:br>
              <a:rPr lang="en-CA" b="1" dirty="0"/>
            </a:br>
            <a:r>
              <a:rPr lang="en-CA" b="1" dirty="0" smtClean="0"/>
              <a:t/>
            </a:r>
            <a:br>
              <a:rPr lang="en-CA" b="1" dirty="0" smtClean="0"/>
            </a:br>
            <a:r>
              <a:rPr lang="en-CA" b="1" dirty="0"/>
              <a:t/>
            </a:r>
            <a:br>
              <a:rPr lang="en-CA" b="1" dirty="0"/>
            </a:br>
            <a:r>
              <a:rPr lang="en-CA" b="1" dirty="0" smtClean="0"/>
              <a:t/>
            </a:r>
            <a:br>
              <a:rPr lang="en-CA" b="1" dirty="0" smtClean="0"/>
            </a:br>
            <a:r>
              <a:rPr lang="en-CA" b="1" dirty="0"/>
              <a:t/>
            </a:r>
            <a:br>
              <a:rPr lang="en-CA" b="1" dirty="0"/>
            </a:br>
            <a:r>
              <a:rPr lang="en-CA" b="1" dirty="0" smtClean="0"/>
              <a:t/>
            </a:r>
            <a:br>
              <a:rPr lang="en-CA" b="1" dirty="0" smtClean="0"/>
            </a:br>
            <a:r>
              <a:rPr lang="en-CA" b="1" dirty="0"/>
              <a:t/>
            </a:r>
            <a:br>
              <a:rPr lang="en-CA" b="1" dirty="0"/>
            </a:br>
            <a:r>
              <a:rPr lang="en-CA" b="1" dirty="0" smtClean="0"/>
              <a:t/>
            </a:r>
            <a:br>
              <a:rPr lang="en-CA" b="1" dirty="0" smtClean="0"/>
            </a:br>
            <a:r>
              <a:rPr lang="en-CA" b="1" dirty="0"/>
              <a:t/>
            </a:r>
            <a:br>
              <a:rPr lang="en-CA" b="1" dirty="0"/>
            </a:br>
            <a:r>
              <a:rPr lang="en-CA" b="1" dirty="0" smtClean="0"/>
              <a:t/>
            </a:r>
            <a:br>
              <a:rPr lang="en-CA" b="1" dirty="0" smtClean="0"/>
            </a:br>
            <a:r>
              <a:rPr lang="en-CA" b="1" dirty="0"/>
              <a:t/>
            </a:r>
            <a:br>
              <a:rPr lang="en-CA" b="1" dirty="0"/>
            </a:br>
            <a:r>
              <a:rPr lang="en-CA" b="1" dirty="0" smtClean="0"/>
              <a:t/>
            </a:r>
            <a:br>
              <a:rPr lang="en-CA" b="1" dirty="0" smtClean="0"/>
            </a:br>
            <a:r>
              <a:rPr lang="en-CA" b="1" dirty="0"/>
              <a:t/>
            </a:r>
            <a:br>
              <a:rPr lang="en-CA" b="1" dirty="0"/>
            </a:br>
            <a:r>
              <a:rPr lang="en-CA" b="1" dirty="0" smtClean="0"/>
              <a:t/>
            </a:r>
            <a:br>
              <a:rPr lang="en-CA" b="1" dirty="0" smtClean="0"/>
            </a:br>
            <a:r>
              <a:rPr lang="en-CA" b="1" dirty="0"/>
              <a:t/>
            </a:r>
            <a:br>
              <a:rPr lang="en-CA" b="1" dirty="0"/>
            </a:br>
            <a:r>
              <a:rPr lang="en-CA" b="1" dirty="0" smtClean="0"/>
              <a:t/>
            </a:r>
            <a:br>
              <a:rPr lang="en-CA" b="1" dirty="0" smtClean="0"/>
            </a:br>
            <a:r>
              <a:rPr lang="en-CA" b="1" dirty="0"/>
              <a:t>Lesson 3  Factors that Affect Plant Growth	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This </a:t>
            </a:r>
            <a:r>
              <a:rPr lang="en-CA" dirty="0"/>
              <a:t>lesson will discuss nutrients, soil, water, CO</a:t>
            </a:r>
            <a:r>
              <a:rPr lang="en-CA" baseline="-25000" dirty="0"/>
              <a:t>2</a:t>
            </a:r>
            <a:r>
              <a:rPr lang="en-CA" dirty="0"/>
              <a:t>, O</a:t>
            </a:r>
            <a:r>
              <a:rPr lang="en-CA" baseline="-25000" dirty="0"/>
              <a:t>2 </a:t>
            </a:r>
            <a:r>
              <a:rPr lang="en-CA" dirty="0"/>
              <a:t>and practical requirements for a successful</a:t>
            </a:r>
            <a:r>
              <a:rPr lang="en-CA" baseline="-25000" dirty="0"/>
              <a:t> </a:t>
            </a:r>
            <a:r>
              <a:rPr lang="en-CA" dirty="0"/>
              <a:t>organic garden. </a:t>
            </a:r>
            <a:r>
              <a:rPr lang="en-CA" dirty="0" smtClean="0"/>
              <a:t>The students </a:t>
            </a:r>
            <a:r>
              <a:rPr lang="en-CA" dirty="0"/>
              <a:t>will plan </a:t>
            </a:r>
            <a:r>
              <a:rPr lang="en-CA" dirty="0" smtClean="0"/>
              <a:t>their </a:t>
            </a:r>
            <a:r>
              <a:rPr lang="en-CA" dirty="0"/>
              <a:t>garden in groups. For an interactive lesson online </a:t>
            </a:r>
            <a:r>
              <a:rPr lang="en-CA" dirty="0" smtClean="0"/>
              <a:t>teaching </a:t>
            </a:r>
            <a:r>
              <a:rPr lang="en-CA" dirty="0"/>
              <a:t>factors that affect plant </a:t>
            </a:r>
            <a:r>
              <a:rPr lang="en-CA" dirty="0" smtClean="0"/>
              <a:t>growth view: </a:t>
            </a:r>
            <a:r>
              <a:rPr lang="en-CA" u="sng" dirty="0">
                <a:hlinkClick r:id="rId2"/>
              </a:rPr>
              <a:t>http://www.ngfl-cymru.org.uk/vtc/factors_plant_growth/eng/Introduction/MainSessionPart2.htm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5619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b="1" dirty="0"/>
              <a:t>Lesson 4  Constructing a Greenhouse Part One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 smtClean="0"/>
              <a:t>The students </a:t>
            </a:r>
            <a:r>
              <a:rPr lang="en-CA" sz="2800" dirty="0"/>
              <a:t>will bring </a:t>
            </a:r>
            <a:r>
              <a:rPr lang="en-CA" sz="2800" dirty="0" smtClean="0"/>
              <a:t>their </a:t>
            </a:r>
            <a:r>
              <a:rPr lang="en-CA" sz="2800" dirty="0"/>
              <a:t>designs and collaborate to finalize a class plan</a:t>
            </a:r>
            <a:r>
              <a:rPr lang="en-CA" sz="2800" dirty="0" smtClean="0"/>
              <a:t>.  </a:t>
            </a:r>
            <a:r>
              <a:rPr lang="en-CA" sz="2800" dirty="0"/>
              <a:t>For an introduction, </a:t>
            </a:r>
            <a:r>
              <a:rPr lang="en-CA" sz="2800" dirty="0" smtClean="0"/>
              <a:t> </a:t>
            </a:r>
            <a:r>
              <a:rPr lang="en-CA" sz="2800" dirty="0"/>
              <a:t>watch this instruction about greenhouses: </a:t>
            </a:r>
            <a:r>
              <a:rPr lang="en-CA" sz="2800" u="sng" dirty="0">
                <a:hlinkClick r:id="rId2"/>
              </a:rPr>
              <a:t>http://www.youtube.com/watch?v=jILdnz4q2Xs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240224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b="1" dirty="0"/>
              <a:t>Lesson 5 Constructing a Greenhouse Part Two	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4860032" y="2255606"/>
            <a:ext cx="3419856" cy="3493008"/>
          </a:xfrm>
        </p:spPr>
        <p:txBody>
          <a:bodyPr>
            <a:normAutofit/>
          </a:bodyPr>
          <a:lstStyle/>
          <a:p>
            <a:r>
              <a:rPr lang="en-CA" dirty="0" smtClean="0"/>
              <a:t>The students </a:t>
            </a:r>
            <a:r>
              <a:rPr lang="en-CA" dirty="0"/>
              <a:t>will gather materials and begin construction. This construction will continue for a length of time </a:t>
            </a:r>
            <a:r>
              <a:rPr lang="en-CA" dirty="0" smtClean="0"/>
              <a:t>designated by the teacher.</a:t>
            </a:r>
            <a:endParaRPr lang="en-CA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51122"/>
            <a:ext cx="3734879" cy="4087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555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Background Information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CA" b="1" dirty="0"/>
              <a:t>Plants are essential for sustaining life on our unique planet</a:t>
            </a:r>
            <a:r>
              <a:rPr lang="en-CA" dirty="0" smtClean="0"/>
              <a:t>.</a:t>
            </a:r>
          </a:p>
          <a:p>
            <a:r>
              <a:rPr lang="en-CA" i="1" dirty="0" smtClean="0"/>
              <a:t>Plants provide many ecosystem services.</a:t>
            </a:r>
            <a:endParaRPr lang="en-CA" dirty="0" smtClean="0"/>
          </a:p>
          <a:p>
            <a:pPr marL="68580" indent="0">
              <a:buNone/>
            </a:pPr>
            <a:endParaRPr lang="en-CA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122799"/>
            <a:ext cx="3744416" cy="3918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08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b="1" dirty="0"/>
              <a:t>Lesson 6 Planting a Sustainable Garden	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The students </a:t>
            </a:r>
            <a:r>
              <a:rPr lang="en-CA" dirty="0"/>
              <a:t>will begin planting </a:t>
            </a:r>
            <a:r>
              <a:rPr lang="en-CA" dirty="0" smtClean="0"/>
              <a:t>their garden </a:t>
            </a:r>
            <a:r>
              <a:rPr lang="en-CA" dirty="0"/>
              <a:t>according to the group plans that were submitted and approved by the </a:t>
            </a:r>
            <a:r>
              <a:rPr lang="en-CA" dirty="0" smtClean="0"/>
              <a:t>instructor.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132856"/>
            <a:ext cx="3528392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837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Lesson 7  Reaping the Reward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4249664" cy="3493008"/>
          </a:xfrm>
        </p:spPr>
        <p:txBody>
          <a:bodyPr>
            <a:normAutofit fontScale="92500"/>
          </a:bodyPr>
          <a:lstStyle/>
          <a:p>
            <a:r>
              <a:rPr lang="en-CA" dirty="0" smtClean="0"/>
              <a:t>The students </a:t>
            </a:r>
            <a:r>
              <a:rPr lang="en-CA" dirty="0"/>
              <a:t>will tend </a:t>
            </a:r>
            <a:r>
              <a:rPr lang="en-CA" dirty="0" smtClean="0"/>
              <a:t>their garden </a:t>
            </a:r>
            <a:r>
              <a:rPr lang="en-CA" dirty="0"/>
              <a:t>and share their harvest with their family and school community. </a:t>
            </a:r>
            <a:r>
              <a:rPr lang="en-CA" dirty="0" smtClean="0"/>
              <a:t>They </a:t>
            </a:r>
            <a:r>
              <a:rPr lang="en-CA" dirty="0"/>
              <a:t>will write a reflection on what it is like to be an organic gardener and what difference </a:t>
            </a:r>
            <a:r>
              <a:rPr lang="en-CA" dirty="0" smtClean="0"/>
              <a:t>they made </a:t>
            </a:r>
            <a:r>
              <a:rPr lang="en-CA" dirty="0"/>
              <a:t>for the community and/or the environment.</a:t>
            </a:r>
          </a:p>
          <a:p>
            <a:endParaRPr lang="en-CA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348880"/>
            <a:ext cx="2466975" cy="2341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510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rmAutofit fontScale="90000"/>
          </a:bodyPr>
          <a:lstStyle/>
          <a:p>
            <a:pPr algn="ctr"/>
            <a:r>
              <a:rPr lang="en-CA" dirty="0" smtClean="0"/>
              <a:t>Student Difficulties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43492" y="1844824"/>
            <a:ext cx="6777317" cy="3987805"/>
          </a:xfrm>
        </p:spPr>
        <p:txBody>
          <a:bodyPr>
            <a:normAutofit fontScale="92500"/>
          </a:bodyPr>
          <a:lstStyle/>
          <a:p>
            <a:r>
              <a:rPr lang="en-CA" b="1" dirty="0" smtClean="0"/>
              <a:t> </a:t>
            </a:r>
            <a:r>
              <a:rPr lang="en-CA" dirty="0"/>
              <a:t>Some students may have difficulty grasping the concept of not using technology such as machinery and pesticides for agriculture, since we live in a technological age. I have attached a problem-solving activity which will help them see the cost/benefit analysis of sustainable agriculture</a:t>
            </a:r>
            <a:r>
              <a:rPr lang="en-CA" dirty="0" smtClean="0"/>
              <a:t>.</a:t>
            </a:r>
          </a:p>
          <a:p>
            <a:r>
              <a:rPr lang="en-CA" dirty="0" smtClean="0"/>
              <a:t>Students </a:t>
            </a:r>
            <a:r>
              <a:rPr lang="en-CA" dirty="0"/>
              <a:t>may have trouble working cooperatively. This plan has several types of differentiated instruction activities so students can interact at their own pace.</a:t>
            </a:r>
          </a:p>
        </p:txBody>
      </p:sp>
    </p:spTree>
    <p:extLst>
      <p:ext uri="{BB962C8B-B14F-4D97-AF65-F5344CB8AC3E}">
        <p14:creationId xmlns:p14="http://schemas.microsoft.com/office/powerpoint/2010/main" val="39705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1052736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CA" b="1" dirty="0"/>
              <a:t>Considerations for Special Needs and </a:t>
            </a:r>
            <a:r>
              <a:rPr lang="en-CA" b="1" dirty="0" smtClean="0"/>
              <a:t>ELL  </a:t>
            </a:r>
            <a:r>
              <a:rPr lang="en-CA" b="1" dirty="0"/>
              <a:t>Students: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/>
              <a:t>The nature of the STSE project, designing a building a greenhouse, and then planting a sustainable garden is conducive for </a:t>
            </a:r>
            <a:r>
              <a:rPr lang="en-CA" dirty="0" smtClean="0"/>
              <a:t>all </a:t>
            </a:r>
            <a:r>
              <a:rPr lang="en-CA" dirty="0"/>
              <a:t>students. </a:t>
            </a:r>
            <a:r>
              <a:rPr lang="en-CA" b="1" dirty="0"/>
              <a:t>Assessments for and as learning</a:t>
            </a:r>
            <a:r>
              <a:rPr lang="en-CA" dirty="0"/>
              <a:t> activities using cooperative learning methods such as K-W-L charts, jigsaw and think-pair –share will be </a:t>
            </a:r>
            <a:r>
              <a:rPr lang="en-CA" dirty="0" smtClean="0"/>
              <a:t>used. The written application reflection will be an </a:t>
            </a:r>
            <a:r>
              <a:rPr lang="en-CA" b="1" dirty="0" smtClean="0"/>
              <a:t>Assessment of learning </a:t>
            </a:r>
            <a:r>
              <a:rPr lang="en-CA" dirty="0" smtClean="0"/>
              <a:t>at the end of the project.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6340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b="1" dirty="0"/>
              <a:t>Considerations for Special Needs and ELL  Students: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 The </a:t>
            </a:r>
            <a:r>
              <a:rPr lang="en-CA" dirty="0"/>
              <a:t>project will be a group assignment, first in small groups to gather information, do the research and then </a:t>
            </a:r>
            <a:r>
              <a:rPr lang="en-CA" dirty="0" smtClean="0"/>
              <a:t>collaborate to </a:t>
            </a:r>
            <a:r>
              <a:rPr lang="en-CA" dirty="0"/>
              <a:t>present to the class. This will be a tiered assignment where the instructor will decide which parts of the research, and later, which physical tasks each special needs student will benefit the most </a:t>
            </a:r>
            <a:r>
              <a:rPr lang="en-CA" dirty="0" smtClean="0"/>
              <a:t>from.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4774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b="1" dirty="0"/>
              <a:t>Considerations </a:t>
            </a:r>
            <a:r>
              <a:rPr lang="en-CA" b="1" dirty="0" smtClean="0"/>
              <a:t>for ELL and Advanced  </a:t>
            </a:r>
            <a:r>
              <a:rPr lang="en-CA" b="1" dirty="0"/>
              <a:t>Students: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/>
              <a:t>ELL students will benefit from the hands-on aspect of the concept, which is conducive to natural English conversation and problem solving. Word boards will be used to develop vocabulary. </a:t>
            </a:r>
            <a:endParaRPr lang="en-CA" dirty="0" smtClean="0"/>
          </a:p>
          <a:p>
            <a:r>
              <a:rPr lang="en-CA" dirty="0"/>
              <a:t>There are many tasks that will </a:t>
            </a:r>
            <a:r>
              <a:rPr lang="en-CA" dirty="0" smtClean="0"/>
              <a:t>engage </a:t>
            </a:r>
            <a:r>
              <a:rPr lang="en-CA" dirty="0"/>
              <a:t>the expertise and research skill of </a:t>
            </a:r>
            <a:r>
              <a:rPr lang="en-CA" dirty="0" smtClean="0"/>
              <a:t>a advanced student</a:t>
            </a:r>
            <a:r>
              <a:rPr lang="en-CA" dirty="0"/>
              <a:t>.  The teacher will reinforce this student’s interest and motivation to make calculations, do in-depth </a:t>
            </a:r>
            <a:r>
              <a:rPr lang="en-CA" dirty="0" smtClean="0"/>
              <a:t>research, etc. </a:t>
            </a:r>
            <a:r>
              <a:rPr lang="en-CA" dirty="0"/>
              <a:t>in the design and construction of the greenhouse.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302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dirty="0" smtClean="0"/>
              <a:t>Picture Sources</a:t>
            </a:r>
            <a:br>
              <a:rPr lang="en-CA" dirty="0" smtClean="0"/>
            </a:br>
            <a:r>
              <a:rPr lang="en-CA" dirty="0" smtClean="0"/>
              <a:t>listed in order shown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420888"/>
            <a:ext cx="6777317" cy="3841652"/>
          </a:xfrm>
        </p:spPr>
        <p:txBody>
          <a:bodyPr>
            <a:normAutofit/>
          </a:bodyPr>
          <a:lstStyle/>
          <a:p>
            <a:r>
              <a:rPr lang="en-CA" dirty="0" smtClean="0"/>
              <a:t>Jewelweed in Concord by Jocelyn </a:t>
            </a:r>
            <a:r>
              <a:rPr lang="en-CA" dirty="0" err="1" smtClean="0"/>
              <a:t>Paas</a:t>
            </a:r>
            <a:endParaRPr lang="en-CA" dirty="0" smtClean="0"/>
          </a:p>
          <a:p>
            <a:r>
              <a:rPr lang="en-CA" dirty="0" smtClean="0"/>
              <a:t> bcgreenhouses.com</a:t>
            </a:r>
          </a:p>
          <a:p>
            <a:r>
              <a:rPr lang="en-CA" dirty="0" smtClean="0"/>
              <a:t> </a:t>
            </a:r>
            <a:r>
              <a:rPr lang="en-CA" dirty="0">
                <a:hlinkClick r:id="rId2"/>
              </a:rPr>
              <a:t>1860‑1.jpg</a:t>
            </a:r>
            <a:endParaRPr lang="en-CA" dirty="0"/>
          </a:p>
          <a:p>
            <a:pPr marL="68580" indent="0">
              <a:buNone/>
            </a:pPr>
            <a:r>
              <a:rPr lang="en-CA" dirty="0"/>
              <a:t>summerfieldbooks.com</a:t>
            </a:r>
          </a:p>
          <a:p>
            <a:r>
              <a:rPr lang="en-CA" dirty="0" smtClean="0">
                <a:hlinkClick r:id="rId3"/>
              </a:rPr>
              <a:t>PowerPlantEmissions.jpg</a:t>
            </a:r>
            <a:endParaRPr lang="en-CA" dirty="0"/>
          </a:p>
          <a:p>
            <a:pPr marL="68580" indent="0">
              <a:buNone/>
            </a:pPr>
            <a:r>
              <a:rPr lang="en-CA" dirty="0"/>
              <a:t>weathersavvy.com</a:t>
            </a:r>
          </a:p>
          <a:p>
            <a:r>
              <a:rPr lang="en-CA" dirty="0">
                <a:hlinkClick r:id="rId4"/>
              </a:rPr>
              <a:t> </a:t>
            </a:r>
            <a:r>
              <a:rPr lang="en-CA" dirty="0" smtClean="0">
                <a:hlinkClick r:id="rId4"/>
              </a:rPr>
              <a:t>ladybug_large.jpg</a:t>
            </a:r>
            <a:endParaRPr lang="en-CA" dirty="0"/>
          </a:p>
          <a:p>
            <a:pPr marL="68580" indent="0">
              <a:buNone/>
            </a:pPr>
            <a:r>
              <a:rPr lang="en-CA" dirty="0" smtClean="0"/>
              <a:t>greentreelandscaping.ca</a:t>
            </a:r>
          </a:p>
          <a:p>
            <a:pPr marL="68580" indent="0">
              <a:buNone/>
            </a:pP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1851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20688"/>
            <a:ext cx="7024744" cy="1008112"/>
          </a:xfrm>
        </p:spPr>
        <p:txBody>
          <a:bodyPr/>
          <a:lstStyle/>
          <a:p>
            <a:pPr algn="ctr"/>
            <a:r>
              <a:rPr lang="en-CA" dirty="0" smtClean="0"/>
              <a:t>Picture sources cont.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28800"/>
            <a:ext cx="6777317" cy="4805121"/>
          </a:xfrm>
        </p:spPr>
        <p:txBody>
          <a:bodyPr>
            <a:normAutofit fontScale="92500" lnSpcReduction="20000"/>
          </a:bodyPr>
          <a:lstStyle/>
          <a:p>
            <a:r>
              <a:rPr lang="en-CA" dirty="0" smtClean="0"/>
              <a:t> </a:t>
            </a:r>
            <a:r>
              <a:rPr lang="en-CA" dirty="0">
                <a:hlinkClick r:id="rId2"/>
              </a:rPr>
              <a:t>gardener‑harvest‑300.jpg</a:t>
            </a:r>
            <a:endParaRPr lang="en-CA" dirty="0"/>
          </a:p>
          <a:p>
            <a:pPr marL="68580" indent="0">
              <a:buNone/>
            </a:pPr>
            <a:r>
              <a:rPr lang="en-CA" dirty="0"/>
              <a:t>thedailygreen.com</a:t>
            </a:r>
          </a:p>
          <a:p>
            <a:r>
              <a:rPr lang="en-CA" dirty="0" smtClean="0">
                <a:hlinkClick r:id="rId3"/>
              </a:rPr>
              <a:t>heating_greenhouse‑light.gif</a:t>
            </a:r>
            <a:endParaRPr lang="en-CA" dirty="0"/>
          </a:p>
          <a:p>
            <a:pPr marL="68580" indent="0">
              <a:buNone/>
            </a:pPr>
            <a:r>
              <a:rPr lang="en-CA" dirty="0"/>
              <a:t>school-for-champions.com</a:t>
            </a:r>
          </a:p>
          <a:p>
            <a:r>
              <a:rPr lang="en-CA" dirty="0" smtClean="0"/>
              <a:t> </a:t>
            </a:r>
            <a:r>
              <a:rPr lang="en-CA" dirty="0">
                <a:hlinkClick r:id="rId4"/>
              </a:rPr>
              <a:t>HeatSinkInletScreenOutside.jpg</a:t>
            </a:r>
            <a:endParaRPr lang="en-CA" dirty="0"/>
          </a:p>
          <a:p>
            <a:pPr marL="68580" indent="0">
              <a:buNone/>
            </a:pPr>
            <a:r>
              <a:rPr lang="en-CA" dirty="0"/>
              <a:t>roperld.com</a:t>
            </a:r>
          </a:p>
          <a:p>
            <a:r>
              <a:rPr lang="en-CA" dirty="0" smtClean="0"/>
              <a:t> </a:t>
            </a:r>
            <a:r>
              <a:rPr lang="en-CA" dirty="0" smtClean="0">
                <a:hlinkClick r:id="rId5"/>
              </a:rPr>
              <a:t>1‑s2.0‑S0038092X08001540‑gr4.jpg</a:t>
            </a:r>
            <a:endParaRPr lang="en-CA" dirty="0"/>
          </a:p>
          <a:p>
            <a:pPr marL="68580" indent="0">
              <a:buNone/>
            </a:pPr>
            <a:r>
              <a:rPr lang="en-CA" dirty="0" smtClean="0"/>
              <a:t>sciencedirect.com</a:t>
            </a:r>
          </a:p>
          <a:p>
            <a:pPr marL="68580" indent="0">
              <a:buNone/>
            </a:pPr>
            <a:r>
              <a:rPr lang="en-CA" dirty="0" smtClean="0"/>
              <a:t> bcgreenhouses.com</a:t>
            </a:r>
          </a:p>
          <a:p>
            <a:r>
              <a:rPr lang="en-CA" dirty="0" smtClean="0"/>
              <a:t> </a:t>
            </a:r>
            <a:r>
              <a:rPr lang="en-CA" dirty="0">
                <a:hlinkClick r:id="rId6"/>
              </a:rPr>
              <a:t>greenhouse.gif</a:t>
            </a:r>
            <a:endParaRPr lang="en-CA" dirty="0"/>
          </a:p>
          <a:p>
            <a:pPr marL="68580" indent="0">
              <a:buNone/>
            </a:pPr>
            <a:r>
              <a:rPr lang="en-CA" dirty="0" smtClean="0"/>
              <a:t>europagreenhouses.com</a:t>
            </a:r>
          </a:p>
          <a:p>
            <a:r>
              <a:rPr lang="en-CA" dirty="0" smtClean="0"/>
              <a:t> </a:t>
            </a:r>
            <a:r>
              <a:rPr lang="en-CA" dirty="0">
                <a:hlinkClick r:id="rId7"/>
              </a:rPr>
              <a:t>greenhouse‑2.jpg</a:t>
            </a:r>
            <a:endParaRPr lang="en-CA" dirty="0"/>
          </a:p>
          <a:p>
            <a:pPr marL="68580" indent="0">
              <a:buNone/>
            </a:pPr>
            <a:r>
              <a:rPr lang="en-CA" dirty="0"/>
              <a:t>home.howstuffworks.com</a:t>
            </a:r>
          </a:p>
          <a:p>
            <a:pPr marL="68580" indent="0">
              <a:buNone/>
            </a:pPr>
            <a:endParaRPr lang="en-CA" dirty="0" smtClean="0"/>
          </a:p>
          <a:p>
            <a:pPr marL="68580" indent="0">
              <a:buNone/>
            </a:pP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528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en-CA" dirty="0" smtClean="0"/>
              <a:t>Written and Video Sources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340768"/>
            <a:ext cx="6777317" cy="4491861"/>
          </a:xfrm>
        </p:spPr>
        <p:txBody>
          <a:bodyPr>
            <a:normAutofit fontScale="85000" lnSpcReduction="20000"/>
          </a:bodyPr>
          <a:lstStyle/>
          <a:p>
            <a:r>
              <a:rPr lang="en-CA" dirty="0" smtClean="0"/>
              <a:t>BC Greenhouses. </a:t>
            </a:r>
            <a:r>
              <a:rPr lang="en-CA" dirty="0"/>
              <a:t>LTD</a:t>
            </a:r>
            <a:r>
              <a:rPr lang="en-CA" u="sng" dirty="0"/>
              <a:t>http://</a:t>
            </a:r>
            <a:r>
              <a:rPr lang="en-CA" u="sng" dirty="0" smtClean="0"/>
              <a:t>www.bcgreenhouses.com</a:t>
            </a:r>
          </a:p>
          <a:p>
            <a:r>
              <a:rPr lang="en-CA" dirty="0"/>
              <a:t>Dunlop et al., Biology 11, McGraw-Hill Ryerson, Toronto, ON, CANADA, pgs. </a:t>
            </a:r>
            <a:r>
              <a:rPr lang="en-CA" dirty="0" smtClean="0"/>
              <a:t>528-625.</a:t>
            </a:r>
          </a:p>
          <a:p>
            <a:r>
              <a:rPr lang="en-CA" dirty="0"/>
              <a:t>Extreme How-To Video Building a Greenhouse. </a:t>
            </a:r>
            <a:r>
              <a:rPr lang="en-CA" u="sng" dirty="0">
                <a:hlinkClick r:id="rId2"/>
              </a:rPr>
              <a:t>http://</a:t>
            </a:r>
            <a:r>
              <a:rPr lang="en-CA" u="sng" dirty="0" smtClean="0">
                <a:hlinkClick r:id="rId2"/>
              </a:rPr>
              <a:t>www.youtube.com/watch?v=jILdnz4q2Xs</a:t>
            </a:r>
            <a:endParaRPr lang="en-CA" u="sng" dirty="0" smtClean="0"/>
          </a:p>
          <a:p>
            <a:r>
              <a:rPr lang="en-CA" dirty="0"/>
              <a:t>Its Winter and Everything is Green. </a:t>
            </a:r>
            <a:r>
              <a:rPr lang="en-CA" u="sng" dirty="0">
                <a:hlinkClick r:id="rId3"/>
              </a:rPr>
              <a:t>http://www.youtube.com/watch?v=_</a:t>
            </a:r>
            <a:r>
              <a:rPr lang="en-CA" u="sng" dirty="0" smtClean="0">
                <a:hlinkClick r:id="rId3"/>
              </a:rPr>
              <a:t>jPVreSYS5w</a:t>
            </a:r>
            <a:endParaRPr lang="en-CA" u="sng" dirty="0" smtClean="0"/>
          </a:p>
          <a:p>
            <a:r>
              <a:rPr lang="en-CA" dirty="0"/>
              <a:t>Photosynthesis in animation, </a:t>
            </a:r>
            <a:r>
              <a:rPr lang="en-CA" u="sng" dirty="0">
                <a:hlinkClick r:id="rId4"/>
              </a:rPr>
              <a:t>http://</a:t>
            </a:r>
            <a:r>
              <a:rPr lang="en-CA" u="sng" dirty="0" smtClean="0">
                <a:hlinkClick r:id="rId4"/>
              </a:rPr>
              <a:t>www.youtube.com/watch?v=vgu2RzkCkJU&amp;feature=related</a:t>
            </a:r>
            <a:endParaRPr lang="en-CA" u="sng" dirty="0" smtClean="0"/>
          </a:p>
          <a:p>
            <a:r>
              <a:rPr lang="en-CA" dirty="0"/>
              <a:t>Plants-Interactive science </a:t>
            </a:r>
            <a:r>
              <a:rPr lang="en-CA" u="sng" dirty="0">
                <a:hlinkClick r:id="rId5"/>
              </a:rPr>
              <a:t>http://</a:t>
            </a:r>
            <a:r>
              <a:rPr lang="en-CA" u="sng" dirty="0" smtClean="0">
                <a:hlinkClick r:id="rId5"/>
              </a:rPr>
              <a:t>www.ngfl-cymru.org.uk/vtc/factors_plant_growth/eng/Introduction/MainSessionPart2.htm</a:t>
            </a:r>
            <a:endParaRPr lang="en-CA" u="sng" dirty="0" smtClean="0"/>
          </a:p>
          <a:p>
            <a:r>
              <a:rPr lang="en-CA" b="1" i="1" dirty="0">
                <a:hlinkClick r:id="rId6"/>
              </a:rPr>
              <a:t>Solar Greenhouse</a:t>
            </a:r>
            <a:r>
              <a:rPr lang="en-CA" u="sng" dirty="0">
                <a:hlinkClick r:id="rId6"/>
              </a:rPr>
              <a:t> Heat Sink - </a:t>
            </a:r>
            <a:r>
              <a:rPr lang="en-CA" b="1" i="1" dirty="0">
                <a:hlinkClick r:id="rId6"/>
              </a:rPr>
              <a:t>Solar</a:t>
            </a:r>
            <a:endParaRPr lang="en-CA" b="1" dirty="0"/>
          </a:p>
          <a:p>
            <a:pPr marL="68580" indent="0">
              <a:buNone/>
            </a:pPr>
            <a:r>
              <a:rPr lang="en-CA" i="1" dirty="0" smtClean="0"/>
              <a:t>    www.reuk.co.uk/</a:t>
            </a:r>
            <a:r>
              <a:rPr lang="en-CA" b="1" i="1" dirty="0" smtClean="0"/>
              <a:t>Solar</a:t>
            </a:r>
            <a:r>
              <a:rPr lang="en-CA" i="1" dirty="0" smtClean="0"/>
              <a:t>-</a:t>
            </a:r>
            <a:r>
              <a:rPr lang="en-CA" b="1" i="1" dirty="0" smtClean="0"/>
              <a:t>Greenhouse</a:t>
            </a:r>
            <a:r>
              <a:rPr lang="en-CA" i="1" dirty="0" smtClean="0"/>
              <a:t>-Heat-Sink.htm</a:t>
            </a:r>
            <a:endParaRPr lang="en-CA" dirty="0"/>
          </a:p>
          <a:p>
            <a:endParaRPr lang="en-CA" u="sng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3844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29128"/>
          </a:xfrm>
        </p:spPr>
        <p:txBody>
          <a:bodyPr>
            <a:normAutofit fontScale="90000"/>
          </a:bodyPr>
          <a:lstStyle/>
          <a:p>
            <a:pPr algn="ctr"/>
            <a:r>
              <a:rPr lang="en-CA" dirty="0" smtClean="0"/>
              <a:t>Resources, cont.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556792"/>
            <a:ext cx="7065349" cy="4608512"/>
          </a:xfrm>
        </p:spPr>
        <p:txBody>
          <a:bodyPr>
            <a:normAutofit lnSpcReduction="10000"/>
          </a:bodyPr>
          <a:lstStyle/>
          <a:p>
            <a:r>
              <a:rPr lang="en-CA" b="1" i="1" dirty="0" smtClean="0">
                <a:hlinkClick r:id="rId2"/>
              </a:rPr>
              <a:t>Solar Greenhouse</a:t>
            </a:r>
            <a:r>
              <a:rPr lang="en-CA" u="sng" dirty="0" smtClean="0">
                <a:hlinkClick r:id="rId2"/>
              </a:rPr>
              <a:t> Heat Sink - </a:t>
            </a:r>
            <a:r>
              <a:rPr lang="en-CA" b="1" i="1" dirty="0" smtClean="0">
                <a:hlinkClick r:id="rId2"/>
              </a:rPr>
              <a:t>Solar</a:t>
            </a:r>
            <a:endParaRPr lang="en-CA" b="1" dirty="0" smtClean="0"/>
          </a:p>
          <a:p>
            <a:pPr marL="68580" indent="0">
              <a:buNone/>
            </a:pPr>
            <a:r>
              <a:rPr lang="en-CA" i="1" dirty="0" smtClean="0"/>
              <a:t>    </a:t>
            </a:r>
            <a:r>
              <a:rPr lang="en-CA" i="1" dirty="0" smtClean="0">
                <a:hlinkClick r:id="rId3"/>
              </a:rPr>
              <a:t>www.reuk.co.uk/</a:t>
            </a:r>
            <a:r>
              <a:rPr lang="en-CA" b="1" i="1" dirty="0" smtClean="0">
                <a:hlinkClick r:id="rId3"/>
              </a:rPr>
              <a:t>Solar</a:t>
            </a:r>
            <a:r>
              <a:rPr lang="en-CA" i="1" dirty="0" smtClean="0">
                <a:hlinkClick r:id="rId3"/>
              </a:rPr>
              <a:t>-</a:t>
            </a:r>
            <a:r>
              <a:rPr lang="en-CA" b="1" i="1" dirty="0" smtClean="0">
                <a:hlinkClick r:id="rId3"/>
              </a:rPr>
              <a:t>Greenhouse</a:t>
            </a:r>
            <a:r>
              <a:rPr lang="en-CA" i="1" dirty="0" smtClean="0">
                <a:hlinkClick r:id="rId3"/>
              </a:rPr>
              <a:t>-Heat-</a:t>
            </a:r>
            <a:r>
              <a:rPr lang="en-CA" i="1" dirty="0" smtClean="0"/>
              <a:t> Sink.htm</a:t>
            </a:r>
            <a:endParaRPr lang="en-CA" dirty="0"/>
          </a:p>
          <a:p>
            <a:r>
              <a:rPr lang="en-CA" dirty="0" err="1" smtClean="0"/>
              <a:t>TeacherTube</a:t>
            </a:r>
            <a:r>
              <a:rPr lang="en-CA" dirty="0" smtClean="0"/>
              <a:t> </a:t>
            </a:r>
            <a:r>
              <a:rPr lang="en-CA" dirty="0"/>
              <a:t>videos, </a:t>
            </a:r>
            <a:r>
              <a:rPr lang="en-CA" u="sng" dirty="0">
                <a:hlinkClick r:id="rId4"/>
              </a:rPr>
              <a:t>http://</a:t>
            </a:r>
            <a:r>
              <a:rPr lang="en-CA" u="sng" dirty="0" smtClean="0">
                <a:hlinkClick r:id="rId4"/>
              </a:rPr>
              <a:t>www.teachertube.com/viewVideo.php?video_id=62625</a:t>
            </a:r>
            <a:endParaRPr lang="en-CA" u="sng" dirty="0" smtClean="0"/>
          </a:p>
          <a:p>
            <a:r>
              <a:rPr lang="en-CA" dirty="0"/>
              <a:t>The Ontario Curriculum, Grades 11 and 12, 2008, </a:t>
            </a:r>
            <a:r>
              <a:rPr lang="en-CA" u="sng" dirty="0">
                <a:hlinkClick r:id="rId5"/>
              </a:rPr>
              <a:t>http://</a:t>
            </a:r>
            <a:r>
              <a:rPr lang="en-CA" u="sng" dirty="0" smtClean="0">
                <a:hlinkClick r:id="rId5"/>
              </a:rPr>
              <a:t>www.edu.gov.on.ca/eng/curriculum/secondary/2009science11_12.txt</a:t>
            </a:r>
            <a:endParaRPr lang="en-CA" u="sng" dirty="0" smtClean="0"/>
          </a:p>
          <a:p>
            <a:endParaRPr lang="en-CA" u="sng" dirty="0"/>
          </a:p>
          <a:p>
            <a:r>
              <a:rPr lang="en-CA" u="sng" dirty="0" err="1" smtClean="0"/>
              <a:t>JocelynPaas</a:t>
            </a:r>
            <a:r>
              <a:rPr lang="en-CA" u="sng" dirty="0" smtClean="0"/>
              <a:t> 7/18/12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919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/>
              <a:t/>
            </a:r>
            <a:br>
              <a:rPr lang="en-CA" dirty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/>
              <a:t/>
            </a:r>
            <a:br>
              <a:rPr lang="en-CA" dirty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/>
              <a:t/>
            </a:r>
            <a:br>
              <a:rPr lang="en-CA" dirty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/>
              <a:t/>
            </a:r>
            <a:br>
              <a:rPr lang="en-CA" dirty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/>
              <a:t/>
            </a:r>
            <a:br>
              <a:rPr lang="en-CA" dirty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/>
              <a:t/>
            </a:r>
            <a:br>
              <a:rPr lang="en-CA" dirty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/>
              <a:t/>
            </a:r>
            <a:br>
              <a:rPr lang="en-CA" dirty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/>
              <a:t/>
            </a:r>
            <a:br>
              <a:rPr lang="en-CA" dirty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/>
              <a:t/>
            </a:r>
            <a:br>
              <a:rPr lang="en-CA" dirty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/>
              <a:t/>
            </a:r>
            <a:br>
              <a:rPr lang="en-CA" dirty="0"/>
            </a:br>
            <a:r>
              <a:rPr lang="en-CA" dirty="0" smtClean="0"/>
              <a:t>Three important services plants </a:t>
            </a:r>
            <a:br>
              <a:rPr lang="en-CA" dirty="0" smtClean="0"/>
            </a:br>
            <a:r>
              <a:rPr lang="en-CA" dirty="0" smtClean="0"/>
              <a:t>provide are: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924944"/>
            <a:ext cx="2654300" cy="1905000"/>
          </a:xfrm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CA" dirty="0" smtClean="0"/>
              <a:t>Serving </a:t>
            </a:r>
            <a:r>
              <a:rPr lang="en-CA" dirty="0"/>
              <a:t>as food for organisms </a:t>
            </a:r>
          </a:p>
          <a:p>
            <a:r>
              <a:rPr lang="en-CA" dirty="0" smtClean="0"/>
              <a:t>Providing </a:t>
            </a:r>
            <a:r>
              <a:rPr lang="en-CA" dirty="0"/>
              <a:t>oxygen through</a:t>
            </a:r>
            <a:r>
              <a:rPr lang="en-CA" i="1" dirty="0"/>
              <a:t> photosynthesis</a:t>
            </a:r>
            <a:endParaRPr lang="en-CA" dirty="0"/>
          </a:p>
          <a:p>
            <a:r>
              <a:rPr lang="en-CA" dirty="0" smtClean="0"/>
              <a:t>Using </a:t>
            </a:r>
            <a:r>
              <a:rPr lang="en-CA" dirty="0"/>
              <a:t>carbon dioxide to reduce excess greenhouse gasses which increase </a:t>
            </a:r>
            <a:r>
              <a:rPr lang="en-CA" i="1" dirty="0"/>
              <a:t>climate change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138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Serving as food:</a:t>
            </a:r>
            <a:endParaRPr lang="en-CA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CA" dirty="0" smtClean="0"/>
              <a:t> </a:t>
            </a:r>
            <a:r>
              <a:rPr lang="en-CA" dirty="0"/>
              <a:t>Humans rely on plants for nutrition, energy for life and metabolism, health, and sustenance.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0997" y="1988840"/>
            <a:ext cx="2425100" cy="3444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43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P</a:t>
            </a:r>
            <a:r>
              <a:rPr lang="en-CA" dirty="0" smtClean="0"/>
              <a:t>roviding </a:t>
            </a:r>
            <a:r>
              <a:rPr lang="en-CA" dirty="0"/>
              <a:t>oxygen through</a:t>
            </a:r>
            <a:r>
              <a:rPr lang="en-CA" i="1" dirty="0"/>
              <a:t> photosynthesis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43492" y="2440303"/>
            <a:ext cx="6777317" cy="3508977"/>
          </a:xfrm>
        </p:spPr>
        <p:txBody>
          <a:bodyPr>
            <a:normAutofit/>
          </a:bodyPr>
          <a:lstStyle/>
          <a:p>
            <a:r>
              <a:rPr lang="en-CA" dirty="0"/>
              <a:t>The conversion of </a:t>
            </a:r>
            <a:r>
              <a:rPr lang="en-CA" i="1" dirty="0"/>
              <a:t>solar energy </a:t>
            </a:r>
            <a:r>
              <a:rPr lang="en-CA" dirty="0"/>
              <a:t>into </a:t>
            </a:r>
            <a:r>
              <a:rPr lang="en-CA" i="1" dirty="0"/>
              <a:t>chemical energy</a:t>
            </a:r>
            <a:r>
              <a:rPr lang="en-CA" dirty="0"/>
              <a:t> occurs through a process called photosynthesis, which plants have the ability to perform. It is through photosynthesis that glucose used as food and oxygen are produced.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8876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U</a:t>
            </a:r>
            <a:r>
              <a:rPr lang="en-CA" sz="3600" dirty="0" smtClean="0"/>
              <a:t>sing </a:t>
            </a:r>
            <a:r>
              <a:rPr lang="en-CA" sz="3600" dirty="0"/>
              <a:t>carbon dioxide to reduce excess greenhouse gasses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CA" dirty="0" smtClean="0"/>
              <a:t>For </a:t>
            </a:r>
            <a:r>
              <a:rPr lang="en-CA" dirty="0"/>
              <a:t>their consumption of carbon dioxide, plants are needed to restore and sustain the carbon cycle balance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852936"/>
            <a:ext cx="3016027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730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Sustainable Agriculture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3200" b="1" i="1" dirty="0" smtClean="0"/>
              <a:t> Sustainable </a:t>
            </a:r>
            <a:r>
              <a:rPr lang="en-CA" sz="3200" b="1" i="1" dirty="0"/>
              <a:t>agriculture</a:t>
            </a:r>
            <a:r>
              <a:rPr lang="en-CA" sz="3200" b="1" dirty="0"/>
              <a:t> is a concept that carries hope for the world to have enough food for its ever-increasing population without compromising the well-being of future </a:t>
            </a:r>
            <a:r>
              <a:rPr lang="en-CA" sz="3200" b="1" dirty="0" smtClean="0"/>
              <a:t>generations.</a:t>
            </a:r>
            <a:endParaRPr lang="en-CA" sz="3200" dirty="0"/>
          </a:p>
        </p:txBody>
      </p:sp>
    </p:spTree>
    <p:extLst>
      <p:ext uri="{BB962C8B-B14F-4D97-AF65-F5344CB8AC3E}">
        <p14:creationId xmlns:p14="http://schemas.microsoft.com/office/powerpoint/2010/main" val="427699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 smtClean="0"/>
              <a:t> As </a:t>
            </a:r>
            <a:r>
              <a:rPr lang="en-CA" sz="2800" dirty="0"/>
              <a:t>an alternative to </a:t>
            </a:r>
            <a:r>
              <a:rPr lang="en-CA" sz="2800" i="1" dirty="0"/>
              <a:t>monoculture</a:t>
            </a:r>
            <a:r>
              <a:rPr lang="en-CA" sz="2800" dirty="0"/>
              <a:t> and other technological agricultural techniques, sustainable agricultural offers a significant food source without negative environmental and economic consequences.</a:t>
            </a:r>
          </a:p>
          <a:p>
            <a:endParaRPr lang="en-CA" sz="2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Sustainable Agriculture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5012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517" y="980728"/>
            <a:ext cx="7024744" cy="1143000"/>
          </a:xfrm>
        </p:spPr>
        <p:txBody>
          <a:bodyPr/>
          <a:lstStyle/>
          <a:p>
            <a:r>
              <a:rPr lang="en-CA" b="1" i="1" dirty="0"/>
              <a:t>Sustainable agriculture</a:t>
            </a:r>
            <a:r>
              <a:rPr lang="en-CA" b="1" dirty="0"/>
              <a:t>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4465688" cy="3493008"/>
          </a:xfrm>
        </p:spPr>
        <p:txBody>
          <a:bodyPr>
            <a:normAutofit fontScale="85000" lnSpcReduction="20000"/>
          </a:bodyPr>
          <a:lstStyle/>
          <a:p>
            <a:r>
              <a:rPr lang="en-CA" dirty="0" smtClean="0"/>
              <a:t>Four ways this is accomplished are:</a:t>
            </a:r>
          </a:p>
          <a:p>
            <a:r>
              <a:rPr lang="en-CA" dirty="0" smtClean="0"/>
              <a:t>  </a:t>
            </a:r>
            <a:r>
              <a:rPr lang="en-CA" dirty="0"/>
              <a:t>Crop rotation reduces depletion of important nutrients so synthetic fertilizers are not needed.</a:t>
            </a:r>
          </a:p>
          <a:p>
            <a:r>
              <a:rPr lang="en-CA" dirty="0" smtClean="0"/>
              <a:t> </a:t>
            </a:r>
            <a:r>
              <a:rPr lang="en-CA" dirty="0"/>
              <a:t>Using natural predators, such as ladybugs, to eliminate pests rather than using chemical pesticides that cause </a:t>
            </a:r>
            <a:r>
              <a:rPr lang="en-CA" i="1" dirty="0" err="1"/>
              <a:t>biomagnification</a:t>
            </a:r>
            <a:r>
              <a:rPr lang="en-CA" i="1" dirty="0"/>
              <a:t> </a:t>
            </a:r>
            <a:r>
              <a:rPr lang="en-CA" dirty="0"/>
              <a:t>of deadly toxins throughout the food chain. </a:t>
            </a:r>
          </a:p>
          <a:p>
            <a:pPr marL="68580" indent="0">
              <a:buNone/>
            </a:pPr>
            <a:endParaRPr lang="en-C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348880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166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6026</TotalTime>
  <Words>1056</Words>
  <Application>Microsoft Office PowerPoint</Application>
  <PresentationFormat>On-screen Show (4:3)</PresentationFormat>
  <Paragraphs>103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Austin</vt:lpstr>
      <vt:lpstr>Agricultural Sustainability</vt:lpstr>
      <vt:lpstr>Background Information</vt:lpstr>
      <vt:lpstr>                    Three important services plants  provide are:</vt:lpstr>
      <vt:lpstr>Serving as food:</vt:lpstr>
      <vt:lpstr>Providing oxygen through photosynthesis</vt:lpstr>
      <vt:lpstr>Using carbon dioxide to reduce excess greenhouse gasses </vt:lpstr>
      <vt:lpstr>Sustainable Agriculture</vt:lpstr>
      <vt:lpstr>Sustainable Agriculture</vt:lpstr>
      <vt:lpstr>Sustainable agriculture </vt:lpstr>
      <vt:lpstr>Sustainable agriculture </vt:lpstr>
      <vt:lpstr>Greenhouses for Sustainability</vt:lpstr>
      <vt:lpstr>Heat sinks </vt:lpstr>
      <vt:lpstr>Solar energy transfer</vt:lpstr>
      <vt:lpstr>Applying the Concept</vt:lpstr>
      <vt:lpstr>Lesson Sequence Lesson 1  The Necessity of Plants</vt:lpstr>
      <vt:lpstr>Lesson 2  What is Agricultural Sustainability?</vt:lpstr>
      <vt:lpstr>                 Lesson 3  Factors that Affect Plant Growth </vt:lpstr>
      <vt:lpstr>Lesson 4  Constructing a Greenhouse Part One</vt:lpstr>
      <vt:lpstr>Lesson 5 Constructing a Greenhouse Part Two </vt:lpstr>
      <vt:lpstr>Lesson 6 Planting a Sustainable Garden </vt:lpstr>
      <vt:lpstr>Lesson 7  Reaping the Reward</vt:lpstr>
      <vt:lpstr>Student Difficulties</vt:lpstr>
      <vt:lpstr>Considerations for Special Needs and ELL  Students:</vt:lpstr>
      <vt:lpstr>Considerations for Special Needs and ELL  Students:</vt:lpstr>
      <vt:lpstr>Considerations for ELL and Advanced  Students:</vt:lpstr>
      <vt:lpstr>Picture Sources listed in order shown</vt:lpstr>
      <vt:lpstr>Picture sources cont.</vt:lpstr>
      <vt:lpstr>Written and Video Sources</vt:lpstr>
      <vt:lpstr>Resources, cont.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Agricultural Sustainability</dc:title>
  <dc:creator>Owner</dc:creator>
  <cp:lastModifiedBy>Owner</cp:lastModifiedBy>
  <cp:revision>78</cp:revision>
  <dcterms:created xsi:type="dcterms:W3CDTF">2012-07-19T01:55:22Z</dcterms:created>
  <dcterms:modified xsi:type="dcterms:W3CDTF">2012-07-28T18:46:15Z</dcterms:modified>
</cp:coreProperties>
</file>